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6"/>
  </p:notesMasterIdLst>
  <p:handoutMasterIdLst>
    <p:handoutMasterId r:id="rId47"/>
  </p:handoutMasterIdLst>
  <p:sldIdLst>
    <p:sldId id="310" r:id="rId2"/>
    <p:sldId id="312" r:id="rId3"/>
    <p:sldId id="313" r:id="rId4"/>
    <p:sldId id="431" r:id="rId5"/>
    <p:sldId id="452" r:id="rId6"/>
    <p:sldId id="432" r:id="rId7"/>
    <p:sldId id="435" r:id="rId8"/>
    <p:sldId id="434" r:id="rId9"/>
    <p:sldId id="433" r:id="rId10"/>
    <p:sldId id="321" r:id="rId11"/>
    <p:sldId id="421" r:id="rId12"/>
    <p:sldId id="436" r:id="rId13"/>
    <p:sldId id="322" r:id="rId14"/>
    <p:sldId id="422" r:id="rId15"/>
    <p:sldId id="387" r:id="rId16"/>
    <p:sldId id="388" r:id="rId17"/>
    <p:sldId id="389" r:id="rId18"/>
    <p:sldId id="391" r:id="rId19"/>
    <p:sldId id="394" r:id="rId20"/>
    <p:sldId id="399" r:id="rId21"/>
    <p:sldId id="410" r:id="rId22"/>
    <p:sldId id="411" r:id="rId23"/>
    <p:sldId id="440" r:id="rId24"/>
    <p:sldId id="441" r:id="rId25"/>
    <p:sldId id="442" r:id="rId26"/>
    <p:sldId id="450" r:id="rId27"/>
    <p:sldId id="451" r:id="rId28"/>
    <p:sldId id="445" r:id="rId29"/>
    <p:sldId id="446" r:id="rId30"/>
    <p:sldId id="447" r:id="rId31"/>
    <p:sldId id="448" r:id="rId32"/>
    <p:sldId id="449" r:id="rId33"/>
    <p:sldId id="412" r:id="rId34"/>
    <p:sldId id="413" r:id="rId35"/>
    <p:sldId id="414" r:id="rId36"/>
    <p:sldId id="415" r:id="rId37"/>
    <p:sldId id="443" r:id="rId38"/>
    <p:sldId id="444" r:id="rId39"/>
    <p:sldId id="429" r:id="rId40"/>
    <p:sldId id="430" r:id="rId41"/>
    <p:sldId id="437" r:id="rId42"/>
    <p:sldId id="439" r:id="rId43"/>
    <p:sldId id="438" r:id="rId44"/>
    <p:sldId id="298" r:id="rId45"/>
  </p:sldIdLst>
  <p:sldSz cx="12192000" cy="6858000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ETTE CIEZA BOCANEGRA" initials="JCB" lastIdx="1" clrIdx="0">
    <p:extLst/>
  </p:cmAuthor>
  <p:cmAuthor id="2" name="usuario" initials="u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2AD"/>
    <a:srgbClr val="007FD6"/>
    <a:srgbClr val="0099FF"/>
    <a:srgbClr val="793905"/>
    <a:srgbClr val="713605"/>
    <a:srgbClr val="CDEAFF"/>
    <a:srgbClr val="C1E4FF"/>
    <a:srgbClr val="E4EDF8"/>
    <a:srgbClr val="37441C"/>
    <a:srgbClr val="396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29T15:41:22.282" idx="1">
    <p:pos x="10" y="10"/>
    <p:text>pendiente, los estudicantes se ubican en otro colegio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0B6DD-11FE-4722-AEEB-61B4588AB1E9}" type="doc">
      <dgm:prSet loTypeId="urn:microsoft.com/office/officeart/2005/8/layout/bProcess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PE"/>
        </a:p>
      </dgm:t>
    </dgm:pt>
    <dgm:pt modelId="{586E2431-2FF0-4D39-9D51-07FEAB0A04AD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PE" dirty="0" smtClean="0"/>
            <a:t/>
          </a:r>
          <a:br>
            <a:rPr lang="es-PE" dirty="0" smtClean="0"/>
          </a:br>
          <a:endParaRPr lang="es-PE" dirty="0"/>
        </a:p>
      </dgm:t>
    </dgm:pt>
    <dgm:pt modelId="{27CC114E-6B17-49AE-A4C2-87F851848488}" type="parTrans" cxnId="{E2EFE2B2-3D21-4E8A-90E7-626DF8C56433}">
      <dgm:prSet/>
      <dgm:spPr/>
      <dgm:t>
        <a:bodyPr/>
        <a:lstStyle/>
        <a:p>
          <a:endParaRPr lang="es-PE"/>
        </a:p>
      </dgm:t>
    </dgm:pt>
    <dgm:pt modelId="{7B54C61C-8917-4C8F-A99F-38FA590BE115}" type="sibTrans" cxnId="{E2EFE2B2-3D21-4E8A-90E7-626DF8C56433}">
      <dgm:prSet/>
      <dgm:spPr/>
      <dgm:t>
        <a:bodyPr/>
        <a:lstStyle/>
        <a:p>
          <a:endParaRPr lang="es-PE"/>
        </a:p>
      </dgm:t>
    </dgm:pt>
    <dgm:pt modelId="{5EE06C2A-166B-48FF-BD22-96A752E25459}">
      <dgm:prSet phldrT="[Texto]" custT="1"/>
      <dgm:spPr>
        <a:solidFill>
          <a:schemeClr val="bg1"/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s-PE" sz="1400" b="1" dirty="0" smtClean="0">
              <a:solidFill>
                <a:schemeClr val="tx2"/>
              </a:solidFill>
            </a:rPr>
            <a:t>a través </a:t>
          </a:r>
          <a:endParaRPr lang="es-PE" sz="1400" b="1" dirty="0">
            <a:solidFill>
              <a:schemeClr val="tx2"/>
            </a:solidFill>
          </a:endParaRPr>
        </a:p>
      </dgm:t>
    </dgm:pt>
    <dgm:pt modelId="{7061E44C-1676-4236-91AC-63C3E35DDE59}" type="parTrans" cxnId="{313ECF27-D523-4446-A0B7-941735D54B5D}">
      <dgm:prSet/>
      <dgm:spPr/>
      <dgm:t>
        <a:bodyPr/>
        <a:lstStyle/>
        <a:p>
          <a:endParaRPr lang="es-PE"/>
        </a:p>
      </dgm:t>
    </dgm:pt>
    <dgm:pt modelId="{AF9BA666-D5DC-41C5-8A64-45DBDD9A9FB4}" type="sibTrans" cxnId="{313ECF27-D523-4446-A0B7-941735D54B5D}">
      <dgm:prSet/>
      <dgm:spPr/>
      <dgm:t>
        <a:bodyPr/>
        <a:lstStyle/>
        <a:p>
          <a:endParaRPr lang="es-PE"/>
        </a:p>
      </dgm:t>
    </dgm:pt>
    <dgm:pt modelId="{239A051A-21B8-4375-8F34-A36184FAEAE9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PE" dirty="0"/>
        </a:p>
      </dgm:t>
    </dgm:pt>
    <dgm:pt modelId="{8C80B0DE-DCA4-45C0-9391-3BF7C13624AD}" type="parTrans" cxnId="{6C084049-D236-4A77-9875-C702CECB807E}">
      <dgm:prSet/>
      <dgm:spPr/>
      <dgm:t>
        <a:bodyPr/>
        <a:lstStyle/>
        <a:p>
          <a:endParaRPr lang="es-PE"/>
        </a:p>
      </dgm:t>
    </dgm:pt>
    <dgm:pt modelId="{9B9E1C84-377F-4413-A334-256AB88E37DB}" type="sibTrans" cxnId="{6C084049-D236-4A77-9875-C702CECB807E}">
      <dgm:prSet/>
      <dgm:spPr/>
      <dgm:t>
        <a:bodyPr/>
        <a:lstStyle/>
        <a:p>
          <a:endParaRPr lang="es-PE"/>
        </a:p>
      </dgm:t>
    </dgm:pt>
    <dgm:pt modelId="{E9EC4271-3722-40BB-AFD1-D865E13D8554}">
      <dgm:prSet phldrT="[Texto]" custT="1"/>
      <dgm:spPr/>
      <dgm:t>
        <a:bodyPr/>
        <a:lstStyle/>
        <a:p>
          <a:r>
            <a:rPr lang="es-PE" sz="1300" dirty="0" smtClean="0"/>
            <a:t>Transfiere Recursos económicos</a:t>
          </a:r>
          <a:endParaRPr lang="es-PE" sz="1300" dirty="0"/>
        </a:p>
      </dgm:t>
    </dgm:pt>
    <dgm:pt modelId="{91035A53-82B7-4A99-9104-3BDC4A3F6006}" type="parTrans" cxnId="{03A51F08-F98D-4B68-B56F-067189433E6A}">
      <dgm:prSet/>
      <dgm:spPr/>
      <dgm:t>
        <a:bodyPr/>
        <a:lstStyle/>
        <a:p>
          <a:endParaRPr lang="es-PE"/>
        </a:p>
      </dgm:t>
    </dgm:pt>
    <dgm:pt modelId="{961DD978-5D12-4CE3-9F71-83CC91FD4537}" type="sibTrans" cxnId="{03A51F08-F98D-4B68-B56F-067189433E6A}">
      <dgm:prSet/>
      <dgm:spPr/>
      <dgm:t>
        <a:bodyPr/>
        <a:lstStyle/>
        <a:p>
          <a:endParaRPr lang="es-PE"/>
        </a:p>
      </dgm:t>
    </dgm:pt>
    <dgm:pt modelId="{E7270808-1496-406D-8B20-6D04C038271A}">
      <dgm:prSet phldrT="[Texto]" custT="1"/>
      <dgm:spPr/>
      <dgm:t>
        <a:bodyPr/>
        <a:lstStyle/>
        <a:p>
          <a:r>
            <a:rPr lang="es-ES" sz="1300" dirty="0" smtClean="0"/>
            <a:t>Objetivo de preservar, neutralizar daños y deterioros en la infraestructura y el mobiliario</a:t>
          </a:r>
          <a:endParaRPr lang="es-PE" sz="1300" dirty="0"/>
        </a:p>
      </dgm:t>
    </dgm:pt>
    <dgm:pt modelId="{172E3FDA-D0E4-451E-A9F4-66BBE0919DC7}" type="parTrans" cxnId="{9DD4C91A-C3FA-4235-B392-1A094EA63D52}">
      <dgm:prSet/>
      <dgm:spPr/>
      <dgm:t>
        <a:bodyPr/>
        <a:lstStyle/>
        <a:p>
          <a:endParaRPr lang="es-PE"/>
        </a:p>
      </dgm:t>
    </dgm:pt>
    <dgm:pt modelId="{8B16A0F6-D36C-4308-944A-1E16C2C1C8FB}" type="sibTrans" cxnId="{9DD4C91A-C3FA-4235-B392-1A094EA63D52}">
      <dgm:prSet/>
      <dgm:spPr/>
      <dgm:t>
        <a:bodyPr/>
        <a:lstStyle/>
        <a:p>
          <a:endParaRPr lang="es-PE"/>
        </a:p>
      </dgm:t>
    </dgm:pt>
    <dgm:pt modelId="{7E910E99-D792-4F0C-A6E9-5E9065A46B99}">
      <dgm:prSet phldrT="[Texto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endParaRPr lang="es-PE" dirty="0"/>
        </a:p>
      </dgm:t>
    </dgm:pt>
    <dgm:pt modelId="{ACAC07E5-6BF2-43EE-8285-D9E24488E94D}" type="parTrans" cxnId="{88892339-140F-499B-88F3-5CDF6F26301D}">
      <dgm:prSet/>
      <dgm:spPr/>
      <dgm:t>
        <a:bodyPr/>
        <a:lstStyle/>
        <a:p>
          <a:endParaRPr lang="es-PE"/>
        </a:p>
      </dgm:t>
    </dgm:pt>
    <dgm:pt modelId="{3A64985F-05CB-4D54-B088-C7F237757179}" type="sibTrans" cxnId="{88892339-140F-499B-88F3-5CDF6F26301D}">
      <dgm:prSet/>
      <dgm:spPr/>
      <dgm:t>
        <a:bodyPr/>
        <a:lstStyle/>
        <a:p>
          <a:endParaRPr lang="es-PE"/>
        </a:p>
      </dgm:t>
    </dgm:pt>
    <dgm:pt modelId="{1644D282-96A6-47D0-92F2-D99B01D2E490}">
      <dgm:prSet phldrT="[Texto]" custT="1"/>
      <dgm:spPr/>
      <dgm:t>
        <a:bodyPr/>
        <a:lstStyle/>
        <a:p>
          <a:r>
            <a:rPr lang="es-ES" sz="1200" dirty="0" smtClean="0"/>
            <a:t>Finalidad: garantizar las condiciones de calidad, funcionamiento,  comodidad y confort de la población escolar</a:t>
          </a:r>
          <a:endParaRPr lang="es-PE" sz="1200" dirty="0"/>
        </a:p>
      </dgm:t>
    </dgm:pt>
    <dgm:pt modelId="{AD3635CC-75CE-43FA-9786-DA83BE7F43E8}" type="parTrans" cxnId="{5FF6D2C9-8CBE-48C1-869A-F2F0E3CD83A3}">
      <dgm:prSet/>
      <dgm:spPr/>
      <dgm:t>
        <a:bodyPr/>
        <a:lstStyle/>
        <a:p>
          <a:endParaRPr lang="es-PE"/>
        </a:p>
      </dgm:t>
    </dgm:pt>
    <dgm:pt modelId="{4B8D54A6-1B5D-4F12-9689-760BDE3E751A}" type="sibTrans" cxnId="{5FF6D2C9-8CBE-48C1-869A-F2F0E3CD83A3}">
      <dgm:prSet/>
      <dgm:spPr/>
      <dgm:t>
        <a:bodyPr/>
        <a:lstStyle/>
        <a:p>
          <a:endParaRPr lang="es-PE"/>
        </a:p>
      </dgm:t>
    </dgm:pt>
    <dgm:pt modelId="{A98F26DC-17D1-48AA-B7A5-AFADE3B17FEB}">
      <dgm:prSet phldrT="[Texto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s-PE" sz="1300" b="1" dirty="0" smtClean="0">
              <a:solidFill>
                <a:schemeClr val="tx2"/>
              </a:solidFill>
            </a:rPr>
            <a:t>Responsables de Mantenimiento de cada Institución</a:t>
          </a:r>
          <a:endParaRPr lang="es-PE" sz="1300" b="1" dirty="0">
            <a:solidFill>
              <a:schemeClr val="tx2"/>
            </a:solidFill>
          </a:endParaRPr>
        </a:p>
      </dgm:t>
    </dgm:pt>
    <dgm:pt modelId="{281EFD99-BD5A-4F7E-9257-517F590B4656}" type="sibTrans" cxnId="{3F4E8069-A0D8-4299-9AA8-804537B80127}">
      <dgm:prSet/>
      <dgm:spPr/>
      <dgm:t>
        <a:bodyPr/>
        <a:lstStyle/>
        <a:p>
          <a:endParaRPr lang="es-PE"/>
        </a:p>
      </dgm:t>
    </dgm:pt>
    <dgm:pt modelId="{93FDC486-E9EF-4DA5-9639-F4367851236F}" type="parTrans" cxnId="{3F4E8069-A0D8-4299-9AA8-804537B80127}">
      <dgm:prSet/>
      <dgm:spPr/>
      <dgm:t>
        <a:bodyPr/>
        <a:lstStyle/>
        <a:p>
          <a:endParaRPr lang="es-PE"/>
        </a:p>
      </dgm:t>
    </dgm:pt>
    <dgm:pt modelId="{C4BBC210-D791-4997-94DC-5DEE43A41B51}" type="pres">
      <dgm:prSet presAssocID="{C890B6DD-11FE-4722-AEEB-61B4588AB1E9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PE"/>
        </a:p>
      </dgm:t>
    </dgm:pt>
    <dgm:pt modelId="{115DA18E-EC63-462F-841D-316BDDDC57DA}" type="pres">
      <dgm:prSet presAssocID="{586E2431-2FF0-4D39-9D51-07FEAB0A04AD}" presName="firstNode" presStyleLbl="node1" presStyleIdx="0" presStyleCnt="8" custScaleX="225422" custScaleY="83938" custLinFactNeighborX="21091" custLinFactNeighborY="-668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PE"/>
        </a:p>
      </dgm:t>
    </dgm:pt>
    <dgm:pt modelId="{BF0995F2-EE21-416D-A29F-193762A86A37}" type="pres">
      <dgm:prSet presAssocID="{7B54C61C-8917-4C8F-A99F-38FA590BE115}" presName="sibTrans" presStyleLbl="sibTrans2D1" presStyleIdx="0" presStyleCnt="7" custAng="21061938" custLinFactNeighborX="-64740" custLinFactNeighborY="-24801"/>
      <dgm:spPr/>
      <dgm:t>
        <a:bodyPr/>
        <a:lstStyle/>
        <a:p>
          <a:endParaRPr lang="es-PE"/>
        </a:p>
      </dgm:t>
    </dgm:pt>
    <dgm:pt modelId="{873D003D-ADAE-4122-84D7-B8C5451590F4}" type="pres">
      <dgm:prSet presAssocID="{5EE06C2A-166B-48FF-BD22-96A752E25459}" presName="middleNode" presStyleCnt="0"/>
      <dgm:spPr/>
    </dgm:pt>
    <dgm:pt modelId="{2421FA73-16B8-44C3-BFFF-F0221C795D61}" type="pres">
      <dgm:prSet presAssocID="{5EE06C2A-166B-48FF-BD22-96A752E25459}" presName="padding" presStyleLbl="node1" presStyleIdx="0" presStyleCnt="8"/>
      <dgm:spPr/>
    </dgm:pt>
    <dgm:pt modelId="{B753E234-6086-4A86-A6FE-D7A002E90C06}" type="pres">
      <dgm:prSet presAssocID="{5EE06C2A-166B-48FF-BD22-96A752E25459}" presName="shape" presStyleLbl="node1" presStyleIdx="1" presStyleCnt="8" custLinFactNeighborX="0" custLinFactNeighborY="-3036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786B91D-E37D-4355-871B-E6F2C98F7B22}" type="pres">
      <dgm:prSet presAssocID="{AF9BA666-D5DC-41C5-8A64-45DBDD9A9FB4}" presName="sibTrans" presStyleLbl="sibTrans2D1" presStyleIdx="1" presStyleCnt="7" custAng="21119194" custLinFactNeighborX="-85663" custLinFactNeighborY="-24668"/>
      <dgm:spPr/>
      <dgm:t>
        <a:bodyPr/>
        <a:lstStyle/>
        <a:p>
          <a:endParaRPr lang="es-PE"/>
        </a:p>
      </dgm:t>
    </dgm:pt>
    <dgm:pt modelId="{37C78137-3622-4F00-9EA0-BAC0AA11237D}" type="pres">
      <dgm:prSet presAssocID="{239A051A-21B8-4375-8F34-A36184FAEAE9}" presName="middleNode" presStyleCnt="0"/>
      <dgm:spPr/>
    </dgm:pt>
    <dgm:pt modelId="{B2C588D8-5EDC-4CF6-90A4-4D32515D6622}" type="pres">
      <dgm:prSet presAssocID="{239A051A-21B8-4375-8F34-A36184FAEAE9}" presName="padding" presStyleLbl="node1" presStyleIdx="1" presStyleCnt="8"/>
      <dgm:spPr/>
    </dgm:pt>
    <dgm:pt modelId="{2B6C44ED-FF6C-460B-B953-9EA10554CE22}" type="pres">
      <dgm:prSet presAssocID="{239A051A-21B8-4375-8F34-A36184FAEAE9}" presName="shape" presStyleLbl="node1" presStyleIdx="2" presStyleCnt="8" custScaleX="179484" custLinFactNeighborX="-19096" custLinFactNeighborY="-501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PE"/>
        </a:p>
      </dgm:t>
    </dgm:pt>
    <dgm:pt modelId="{DA89DEB8-6AEE-49F8-B22C-221B5C0021E7}" type="pres">
      <dgm:prSet presAssocID="{9B9E1C84-377F-4413-A334-256AB88E37DB}" presName="sibTrans" presStyleLbl="sibTrans2D1" presStyleIdx="2" presStyleCnt="7" custAng="21497900"/>
      <dgm:spPr/>
      <dgm:t>
        <a:bodyPr/>
        <a:lstStyle/>
        <a:p>
          <a:endParaRPr lang="es-PE"/>
        </a:p>
      </dgm:t>
    </dgm:pt>
    <dgm:pt modelId="{330DB39A-61C8-4FFF-B8BA-41C1E50DBDB1}" type="pres">
      <dgm:prSet presAssocID="{E9EC4271-3722-40BB-AFD1-D865E13D8554}" presName="middleNode" presStyleCnt="0"/>
      <dgm:spPr/>
    </dgm:pt>
    <dgm:pt modelId="{83129287-E0AE-4381-B4C3-0947C02B962A}" type="pres">
      <dgm:prSet presAssocID="{E9EC4271-3722-40BB-AFD1-D865E13D8554}" presName="padding" presStyleLbl="node1" presStyleIdx="2" presStyleCnt="8"/>
      <dgm:spPr/>
    </dgm:pt>
    <dgm:pt modelId="{22E3093D-FAC0-421D-9540-77A611C3889F}" type="pres">
      <dgm:prSet presAssocID="{E9EC4271-3722-40BB-AFD1-D865E13D8554}" presName="shape" presStyleLbl="node1" presStyleIdx="3" presStyleCnt="8" custScaleX="163129" custScaleY="117295" custLinFactNeighborX="-13221" custLinFactNeighborY="-37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610F74C-2B72-4221-AE49-72AA23817B4A}" type="pres">
      <dgm:prSet presAssocID="{961DD978-5D12-4CE3-9F71-83CC91FD4537}" presName="sibTrans" presStyleLbl="sibTrans2D1" presStyleIdx="3" presStyleCnt="7"/>
      <dgm:spPr/>
      <dgm:t>
        <a:bodyPr/>
        <a:lstStyle/>
        <a:p>
          <a:endParaRPr lang="es-PE"/>
        </a:p>
      </dgm:t>
    </dgm:pt>
    <dgm:pt modelId="{EB2B915A-91B3-49D9-9CC2-B975D2590E84}" type="pres">
      <dgm:prSet presAssocID="{A98F26DC-17D1-48AA-B7A5-AFADE3B17FEB}" presName="middleNode" presStyleCnt="0"/>
      <dgm:spPr/>
    </dgm:pt>
    <dgm:pt modelId="{D868109B-9073-4C1E-A33D-3E5AC57D0C2E}" type="pres">
      <dgm:prSet presAssocID="{A98F26DC-17D1-48AA-B7A5-AFADE3B17FEB}" presName="padding" presStyleLbl="node1" presStyleIdx="3" presStyleCnt="8"/>
      <dgm:spPr/>
    </dgm:pt>
    <dgm:pt modelId="{CEC3ED83-A83C-458A-9CF6-236A40027A13}" type="pres">
      <dgm:prSet presAssocID="{A98F26DC-17D1-48AA-B7A5-AFADE3B17FEB}" presName="shape" presStyleLbl="node1" presStyleIdx="4" presStyleCnt="8" custScaleX="159563" custScaleY="149412" custLinFactNeighborX="-23380" custLinFactNeighborY="-537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5E6B4FD-9D0C-4004-A0CC-2357E4BDA3DE}" type="pres">
      <dgm:prSet presAssocID="{281EFD99-BD5A-4F7E-9257-517F590B4656}" presName="sibTrans" presStyleLbl="sibTrans2D1" presStyleIdx="4" presStyleCnt="7" custAng="21564061"/>
      <dgm:spPr/>
      <dgm:t>
        <a:bodyPr/>
        <a:lstStyle/>
        <a:p>
          <a:endParaRPr lang="es-PE"/>
        </a:p>
      </dgm:t>
    </dgm:pt>
    <dgm:pt modelId="{50A2DE35-30B2-4BBE-ACA6-092BB83DFB02}" type="pres">
      <dgm:prSet presAssocID="{E7270808-1496-406D-8B20-6D04C038271A}" presName="middleNode" presStyleCnt="0"/>
      <dgm:spPr/>
    </dgm:pt>
    <dgm:pt modelId="{5E756A8E-F55D-4811-B45B-6C5A052976EC}" type="pres">
      <dgm:prSet presAssocID="{E7270808-1496-406D-8B20-6D04C038271A}" presName="padding" presStyleLbl="node1" presStyleIdx="4" presStyleCnt="8"/>
      <dgm:spPr/>
    </dgm:pt>
    <dgm:pt modelId="{65D8CFE8-7CA6-48B5-B231-5EDBAEF57307}" type="pres">
      <dgm:prSet presAssocID="{E7270808-1496-406D-8B20-6D04C038271A}" presName="shape" presStyleLbl="node1" presStyleIdx="5" presStyleCnt="8" custScaleX="187338" custScaleY="119724" custLinFactNeighborX="-25546" custLinFactNeighborY="-59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73607C-126F-492F-B954-00AFC0CC6408}" type="pres">
      <dgm:prSet presAssocID="{8B16A0F6-D36C-4308-944A-1E16C2C1C8FB}" presName="sibTrans" presStyleLbl="sibTrans2D1" presStyleIdx="5" presStyleCnt="7"/>
      <dgm:spPr/>
      <dgm:t>
        <a:bodyPr/>
        <a:lstStyle/>
        <a:p>
          <a:endParaRPr lang="es-PE"/>
        </a:p>
      </dgm:t>
    </dgm:pt>
    <dgm:pt modelId="{E2CCC620-80FA-439C-BD3D-9E66413EA994}" type="pres">
      <dgm:prSet presAssocID="{7E910E99-D792-4F0C-A6E9-5E9065A46B99}" presName="middleNode" presStyleCnt="0"/>
      <dgm:spPr/>
    </dgm:pt>
    <dgm:pt modelId="{012675E9-7D95-40A5-9864-54B70D04C34F}" type="pres">
      <dgm:prSet presAssocID="{7E910E99-D792-4F0C-A6E9-5E9065A46B99}" presName="padding" presStyleLbl="node1" presStyleIdx="5" presStyleCnt="8"/>
      <dgm:spPr/>
    </dgm:pt>
    <dgm:pt modelId="{207FB10B-6E4D-4BE1-8466-3ACB209DFC9E}" type="pres">
      <dgm:prSet presAssocID="{7E910E99-D792-4F0C-A6E9-5E9065A46B99}" presName="shape" presStyleLbl="node1" presStyleIdx="6" presStyleCnt="8" custScaleX="150681" custScaleY="13686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D07C3EB-387E-45CD-A792-01255F736C4B}" type="pres">
      <dgm:prSet presAssocID="{3A64985F-05CB-4D54-B088-C7F237757179}" presName="sibTrans" presStyleLbl="sibTrans2D1" presStyleIdx="6" presStyleCnt="7"/>
      <dgm:spPr/>
      <dgm:t>
        <a:bodyPr/>
        <a:lstStyle/>
        <a:p>
          <a:endParaRPr lang="es-PE"/>
        </a:p>
      </dgm:t>
    </dgm:pt>
    <dgm:pt modelId="{37DDE366-9757-4B0A-8089-D65167F06ADD}" type="pres">
      <dgm:prSet presAssocID="{1644D282-96A6-47D0-92F2-D99B01D2E490}" presName="lastNode" presStyleLbl="node1" presStyleIdx="7" presStyleCnt="8" custScaleX="12892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5FF6D2C9-8CBE-48C1-869A-F2F0E3CD83A3}" srcId="{C890B6DD-11FE-4722-AEEB-61B4588AB1E9}" destId="{1644D282-96A6-47D0-92F2-D99B01D2E490}" srcOrd="7" destOrd="0" parTransId="{AD3635CC-75CE-43FA-9786-DA83BE7F43E8}" sibTransId="{4B8D54A6-1B5D-4F12-9689-760BDE3E751A}"/>
    <dgm:cxn modelId="{DC518D69-C5BE-472C-B7D5-332C43A1F791}" type="presOf" srcId="{A98F26DC-17D1-48AA-B7A5-AFADE3B17FEB}" destId="{CEC3ED83-A83C-458A-9CF6-236A40027A13}" srcOrd="0" destOrd="0" presId="urn:microsoft.com/office/officeart/2005/8/layout/bProcess2"/>
    <dgm:cxn modelId="{E2EFE2B2-3D21-4E8A-90E7-626DF8C56433}" srcId="{C890B6DD-11FE-4722-AEEB-61B4588AB1E9}" destId="{586E2431-2FF0-4D39-9D51-07FEAB0A04AD}" srcOrd="0" destOrd="0" parTransId="{27CC114E-6B17-49AE-A4C2-87F851848488}" sibTransId="{7B54C61C-8917-4C8F-A99F-38FA590BE115}"/>
    <dgm:cxn modelId="{7091BF40-A1F2-4516-8546-25EEE9FB1883}" type="presOf" srcId="{E9EC4271-3722-40BB-AFD1-D865E13D8554}" destId="{22E3093D-FAC0-421D-9540-77A611C3889F}" srcOrd="0" destOrd="0" presId="urn:microsoft.com/office/officeart/2005/8/layout/bProcess2"/>
    <dgm:cxn modelId="{184FC470-A867-4966-8849-92F082F4C1B8}" type="presOf" srcId="{9B9E1C84-377F-4413-A334-256AB88E37DB}" destId="{DA89DEB8-6AEE-49F8-B22C-221B5C0021E7}" srcOrd="0" destOrd="0" presId="urn:microsoft.com/office/officeart/2005/8/layout/bProcess2"/>
    <dgm:cxn modelId="{03A51F08-F98D-4B68-B56F-067189433E6A}" srcId="{C890B6DD-11FE-4722-AEEB-61B4588AB1E9}" destId="{E9EC4271-3722-40BB-AFD1-D865E13D8554}" srcOrd="3" destOrd="0" parTransId="{91035A53-82B7-4A99-9104-3BDC4A3F6006}" sibTransId="{961DD978-5D12-4CE3-9F71-83CC91FD4537}"/>
    <dgm:cxn modelId="{9DD4C91A-C3FA-4235-B392-1A094EA63D52}" srcId="{C890B6DD-11FE-4722-AEEB-61B4588AB1E9}" destId="{E7270808-1496-406D-8B20-6D04C038271A}" srcOrd="5" destOrd="0" parTransId="{172E3FDA-D0E4-451E-A9F4-66BBE0919DC7}" sibTransId="{8B16A0F6-D36C-4308-944A-1E16C2C1C8FB}"/>
    <dgm:cxn modelId="{AA5A79A9-088F-4F0C-8505-C7291905846B}" type="presOf" srcId="{C890B6DD-11FE-4722-AEEB-61B4588AB1E9}" destId="{C4BBC210-D791-4997-94DC-5DEE43A41B51}" srcOrd="0" destOrd="0" presId="urn:microsoft.com/office/officeart/2005/8/layout/bProcess2"/>
    <dgm:cxn modelId="{5A3421BB-8385-4CF3-A28B-832E34F46DC7}" type="presOf" srcId="{E7270808-1496-406D-8B20-6D04C038271A}" destId="{65D8CFE8-7CA6-48B5-B231-5EDBAEF57307}" srcOrd="0" destOrd="0" presId="urn:microsoft.com/office/officeart/2005/8/layout/bProcess2"/>
    <dgm:cxn modelId="{CE99C984-5274-46C3-B650-C7F04C458D24}" type="presOf" srcId="{1644D282-96A6-47D0-92F2-D99B01D2E490}" destId="{37DDE366-9757-4B0A-8089-D65167F06ADD}" srcOrd="0" destOrd="0" presId="urn:microsoft.com/office/officeart/2005/8/layout/bProcess2"/>
    <dgm:cxn modelId="{6C084049-D236-4A77-9875-C702CECB807E}" srcId="{C890B6DD-11FE-4722-AEEB-61B4588AB1E9}" destId="{239A051A-21B8-4375-8F34-A36184FAEAE9}" srcOrd="2" destOrd="0" parTransId="{8C80B0DE-DCA4-45C0-9391-3BF7C13624AD}" sibTransId="{9B9E1C84-377F-4413-A334-256AB88E37DB}"/>
    <dgm:cxn modelId="{02817719-241F-46E7-AAA7-FCD3FBBE8E13}" type="presOf" srcId="{586E2431-2FF0-4D39-9D51-07FEAB0A04AD}" destId="{115DA18E-EC63-462F-841D-316BDDDC57DA}" srcOrd="0" destOrd="0" presId="urn:microsoft.com/office/officeart/2005/8/layout/bProcess2"/>
    <dgm:cxn modelId="{0D1F51B7-B726-4E6D-9E38-F9A4AAE3ECB5}" type="presOf" srcId="{5EE06C2A-166B-48FF-BD22-96A752E25459}" destId="{B753E234-6086-4A86-A6FE-D7A002E90C06}" srcOrd="0" destOrd="0" presId="urn:microsoft.com/office/officeart/2005/8/layout/bProcess2"/>
    <dgm:cxn modelId="{313ECF27-D523-4446-A0B7-941735D54B5D}" srcId="{C890B6DD-11FE-4722-AEEB-61B4588AB1E9}" destId="{5EE06C2A-166B-48FF-BD22-96A752E25459}" srcOrd="1" destOrd="0" parTransId="{7061E44C-1676-4236-91AC-63C3E35DDE59}" sibTransId="{AF9BA666-D5DC-41C5-8A64-45DBDD9A9FB4}"/>
    <dgm:cxn modelId="{2C5C02FA-67AA-4639-BD83-8EDB9AF8CE9B}" type="presOf" srcId="{3A64985F-05CB-4D54-B088-C7F237757179}" destId="{CD07C3EB-387E-45CD-A792-01255F736C4B}" srcOrd="0" destOrd="0" presId="urn:microsoft.com/office/officeart/2005/8/layout/bProcess2"/>
    <dgm:cxn modelId="{07646602-2B0C-4623-93C2-C21B47C8407A}" type="presOf" srcId="{7B54C61C-8917-4C8F-A99F-38FA590BE115}" destId="{BF0995F2-EE21-416D-A29F-193762A86A37}" srcOrd="0" destOrd="0" presId="urn:microsoft.com/office/officeart/2005/8/layout/bProcess2"/>
    <dgm:cxn modelId="{96B38F4A-2A4A-4444-89D6-F54F5CFC4892}" type="presOf" srcId="{961DD978-5D12-4CE3-9F71-83CC91FD4537}" destId="{9610F74C-2B72-4221-AE49-72AA23817B4A}" srcOrd="0" destOrd="0" presId="urn:microsoft.com/office/officeart/2005/8/layout/bProcess2"/>
    <dgm:cxn modelId="{3F4E8069-A0D8-4299-9AA8-804537B80127}" srcId="{C890B6DD-11FE-4722-AEEB-61B4588AB1E9}" destId="{A98F26DC-17D1-48AA-B7A5-AFADE3B17FEB}" srcOrd="4" destOrd="0" parTransId="{93FDC486-E9EF-4DA5-9639-F4367851236F}" sibTransId="{281EFD99-BD5A-4F7E-9257-517F590B4656}"/>
    <dgm:cxn modelId="{CC33462B-5AAA-441D-B09C-638FC14F8377}" type="presOf" srcId="{239A051A-21B8-4375-8F34-A36184FAEAE9}" destId="{2B6C44ED-FF6C-460B-B953-9EA10554CE22}" srcOrd="0" destOrd="0" presId="urn:microsoft.com/office/officeart/2005/8/layout/bProcess2"/>
    <dgm:cxn modelId="{6AEC1AB5-7BA5-43AF-ADAF-912FEBB695E5}" type="presOf" srcId="{7E910E99-D792-4F0C-A6E9-5E9065A46B99}" destId="{207FB10B-6E4D-4BE1-8466-3ACB209DFC9E}" srcOrd="0" destOrd="0" presId="urn:microsoft.com/office/officeart/2005/8/layout/bProcess2"/>
    <dgm:cxn modelId="{88892339-140F-499B-88F3-5CDF6F26301D}" srcId="{C890B6DD-11FE-4722-AEEB-61B4588AB1E9}" destId="{7E910E99-D792-4F0C-A6E9-5E9065A46B99}" srcOrd="6" destOrd="0" parTransId="{ACAC07E5-6BF2-43EE-8285-D9E24488E94D}" sibTransId="{3A64985F-05CB-4D54-B088-C7F237757179}"/>
    <dgm:cxn modelId="{0262C085-4D0E-45BF-96F5-CBBFA270DD17}" type="presOf" srcId="{AF9BA666-D5DC-41C5-8A64-45DBDD9A9FB4}" destId="{4786B91D-E37D-4355-871B-E6F2C98F7B22}" srcOrd="0" destOrd="0" presId="urn:microsoft.com/office/officeart/2005/8/layout/bProcess2"/>
    <dgm:cxn modelId="{78727DAA-99F2-41A9-BF72-AEA08144982E}" type="presOf" srcId="{8B16A0F6-D36C-4308-944A-1E16C2C1C8FB}" destId="{7373607C-126F-492F-B954-00AFC0CC6408}" srcOrd="0" destOrd="0" presId="urn:microsoft.com/office/officeart/2005/8/layout/bProcess2"/>
    <dgm:cxn modelId="{77777EAC-FAD0-4521-A14D-6D92DB8D5AAB}" type="presOf" srcId="{281EFD99-BD5A-4F7E-9257-517F590B4656}" destId="{25E6B4FD-9D0C-4004-A0CC-2357E4BDA3DE}" srcOrd="0" destOrd="0" presId="urn:microsoft.com/office/officeart/2005/8/layout/bProcess2"/>
    <dgm:cxn modelId="{B424CFF8-4942-4CD0-9495-52B24E23E21A}" type="presParOf" srcId="{C4BBC210-D791-4997-94DC-5DEE43A41B51}" destId="{115DA18E-EC63-462F-841D-316BDDDC57DA}" srcOrd="0" destOrd="0" presId="urn:microsoft.com/office/officeart/2005/8/layout/bProcess2"/>
    <dgm:cxn modelId="{DA47F0F1-138C-4A1A-9049-EE2BEC3CABBE}" type="presParOf" srcId="{C4BBC210-D791-4997-94DC-5DEE43A41B51}" destId="{BF0995F2-EE21-416D-A29F-193762A86A37}" srcOrd="1" destOrd="0" presId="urn:microsoft.com/office/officeart/2005/8/layout/bProcess2"/>
    <dgm:cxn modelId="{909AE84A-1F12-4C1F-B3ED-110F61FB5BC3}" type="presParOf" srcId="{C4BBC210-D791-4997-94DC-5DEE43A41B51}" destId="{873D003D-ADAE-4122-84D7-B8C5451590F4}" srcOrd="2" destOrd="0" presId="urn:microsoft.com/office/officeart/2005/8/layout/bProcess2"/>
    <dgm:cxn modelId="{0D01B9DA-5F5C-4ADD-8D21-B7AA3AE614B1}" type="presParOf" srcId="{873D003D-ADAE-4122-84D7-B8C5451590F4}" destId="{2421FA73-16B8-44C3-BFFF-F0221C795D61}" srcOrd="0" destOrd="0" presId="urn:microsoft.com/office/officeart/2005/8/layout/bProcess2"/>
    <dgm:cxn modelId="{E882E0C5-D985-4B19-9FE0-A9283A25CC4E}" type="presParOf" srcId="{873D003D-ADAE-4122-84D7-B8C5451590F4}" destId="{B753E234-6086-4A86-A6FE-D7A002E90C06}" srcOrd="1" destOrd="0" presId="urn:microsoft.com/office/officeart/2005/8/layout/bProcess2"/>
    <dgm:cxn modelId="{C0A3671E-0BC5-4B45-B4EE-403F0F6816AF}" type="presParOf" srcId="{C4BBC210-D791-4997-94DC-5DEE43A41B51}" destId="{4786B91D-E37D-4355-871B-E6F2C98F7B22}" srcOrd="3" destOrd="0" presId="urn:microsoft.com/office/officeart/2005/8/layout/bProcess2"/>
    <dgm:cxn modelId="{14E843C5-181C-4B16-823A-730DC2E9DB74}" type="presParOf" srcId="{C4BBC210-D791-4997-94DC-5DEE43A41B51}" destId="{37C78137-3622-4F00-9EA0-BAC0AA11237D}" srcOrd="4" destOrd="0" presId="urn:microsoft.com/office/officeart/2005/8/layout/bProcess2"/>
    <dgm:cxn modelId="{FCD49141-F777-49E5-905D-CA63E1B9A0B3}" type="presParOf" srcId="{37C78137-3622-4F00-9EA0-BAC0AA11237D}" destId="{B2C588D8-5EDC-4CF6-90A4-4D32515D6622}" srcOrd="0" destOrd="0" presId="urn:microsoft.com/office/officeart/2005/8/layout/bProcess2"/>
    <dgm:cxn modelId="{3DAC679C-2C3B-41E2-B2F8-33B0CE78C10B}" type="presParOf" srcId="{37C78137-3622-4F00-9EA0-BAC0AA11237D}" destId="{2B6C44ED-FF6C-460B-B953-9EA10554CE22}" srcOrd="1" destOrd="0" presId="urn:microsoft.com/office/officeart/2005/8/layout/bProcess2"/>
    <dgm:cxn modelId="{16F14190-2FE3-4137-B217-8BF749B26CB3}" type="presParOf" srcId="{C4BBC210-D791-4997-94DC-5DEE43A41B51}" destId="{DA89DEB8-6AEE-49F8-B22C-221B5C0021E7}" srcOrd="5" destOrd="0" presId="urn:microsoft.com/office/officeart/2005/8/layout/bProcess2"/>
    <dgm:cxn modelId="{2DD71F83-892B-4DE1-8A7F-79013F02284F}" type="presParOf" srcId="{C4BBC210-D791-4997-94DC-5DEE43A41B51}" destId="{330DB39A-61C8-4FFF-B8BA-41C1E50DBDB1}" srcOrd="6" destOrd="0" presId="urn:microsoft.com/office/officeart/2005/8/layout/bProcess2"/>
    <dgm:cxn modelId="{D211B5B3-689C-4583-8ABE-D71F1EB32CC8}" type="presParOf" srcId="{330DB39A-61C8-4FFF-B8BA-41C1E50DBDB1}" destId="{83129287-E0AE-4381-B4C3-0947C02B962A}" srcOrd="0" destOrd="0" presId="urn:microsoft.com/office/officeart/2005/8/layout/bProcess2"/>
    <dgm:cxn modelId="{2BED0F54-7860-4DE2-9778-797D78D060F3}" type="presParOf" srcId="{330DB39A-61C8-4FFF-B8BA-41C1E50DBDB1}" destId="{22E3093D-FAC0-421D-9540-77A611C3889F}" srcOrd="1" destOrd="0" presId="urn:microsoft.com/office/officeart/2005/8/layout/bProcess2"/>
    <dgm:cxn modelId="{927BDE2D-FFDD-4152-9C17-6A2556E794BE}" type="presParOf" srcId="{C4BBC210-D791-4997-94DC-5DEE43A41B51}" destId="{9610F74C-2B72-4221-AE49-72AA23817B4A}" srcOrd="7" destOrd="0" presId="urn:microsoft.com/office/officeart/2005/8/layout/bProcess2"/>
    <dgm:cxn modelId="{40F44200-9C84-4801-82CB-553C75C5570E}" type="presParOf" srcId="{C4BBC210-D791-4997-94DC-5DEE43A41B51}" destId="{EB2B915A-91B3-49D9-9CC2-B975D2590E84}" srcOrd="8" destOrd="0" presId="urn:microsoft.com/office/officeart/2005/8/layout/bProcess2"/>
    <dgm:cxn modelId="{F3C68652-5C15-46BD-8CD1-847FE00BA717}" type="presParOf" srcId="{EB2B915A-91B3-49D9-9CC2-B975D2590E84}" destId="{D868109B-9073-4C1E-A33D-3E5AC57D0C2E}" srcOrd="0" destOrd="0" presId="urn:microsoft.com/office/officeart/2005/8/layout/bProcess2"/>
    <dgm:cxn modelId="{C9EBA8C8-292E-4AFC-9F55-074AEB190EB4}" type="presParOf" srcId="{EB2B915A-91B3-49D9-9CC2-B975D2590E84}" destId="{CEC3ED83-A83C-458A-9CF6-236A40027A13}" srcOrd="1" destOrd="0" presId="urn:microsoft.com/office/officeart/2005/8/layout/bProcess2"/>
    <dgm:cxn modelId="{38074EE9-4DF7-4C42-B4F5-91778E05D8E3}" type="presParOf" srcId="{C4BBC210-D791-4997-94DC-5DEE43A41B51}" destId="{25E6B4FD-9D0C-4004-A0CC-2357E4BDA3DE}" srcOrd="9" destOrd="0" presId="urn:microsoft.com/office/officeart/2005/8/layout/bProcess2"/>
    <dgm:cxn modelId="{B1ECE42E-B9EA-4031-B3FA-8DDC77DE3B5C}" type="presParOf" srcId="{C4BBC210-D791-4997-94DC-5DEE43A41B51}" destId="{50A2DE35-30B2-4BBE-ACA6-092BB83DFB02}" srcOrd="10" destOrd="0" presId="urn:microsoft.com/office/officeart/2005/8/layout/bProcess2"/>
    <dgm:cxn modelId="{8A362097-5DB0-45A9-AEC7-FDEED4F2F6A8}" type="presParOf" srcId="{50A2DE35-30B2-4BBE-ACA6-092BB83DFB02}" destId="{5E756A8E-F55D-4811-B45B-6C5A052976EC}" srcOrd="0" destOrd="0" presId="urn:microsoft.com/office/officeart/2005/8/layout/bProcess2"/>
    <dgm:cxn modelId="{52FC8CF2-7D1E-41F1-B78B-5EAB557BAFF7}" type="presParOf" srcId="{50A2DE35-30B2-4BBE-ACA6-092BB83DFB02}" destId="{65D8CFE8-7CA6-48B5-B231-5EDBAEF57307}" srcOrd="1" destOrd="0" presId="urn:microsoft.com/office/officeart/2005/8/layout/bProcess2"/>
    <dgm:cxn modelId="{8AC4587F-A0DC-4818-B7A5-5B512B44CA71}" type="presParOf" srcId="{C4BBC210-D791-4997-94DC-5DEE43A41B51}" destId="{7373607C-126F-492F-B954-00AFC0CC6408}" srcOrd="11" destOrd="0" presId="urn:microsoft.com/office/officeart/2005/8/layout/bProcess2"/>
    <dgm:cxn modelId="{3973698C-3B15-4B57-BB29-FCBC283C5DF5}" type="presParOf" srcId="{C4BBC210-D791-4997-94DC-5DEE43A41B51}" destId="{E2CCC620-80FA-439C-BD3D-9E66413EA994}" srcOrd="12" destOrd="0" presId="urn:microsoft.com/office/officeart/2005/8/layout/bProcess2"/>
    <dgm:cxn modelId="{59262A9F-A7A4-4038-8F4C-3E26838787A7}" type="presParOf" srcId="{E2CCC620-80FA-439C-BD3D-9E66413EA994}" destId="{012675E9-7D95-40A5-9864-54B70D04C34F}" srcOrd="0" destOrd="0" presId="urn:microsoft.com/office/officeart/2005/8/layout/bProcess2"/>
    <dgm:cxn modelId="{D3E2C386-CB0F-45DB-B76B-3FAD079B4E3D}" type="presParOf" srcId="{E2CCC620-80FA-439C-BD3D-9E66413EA994}" destId="{207FB10B-6E4D-4BE1-8466-3ACB209DFC9E}" srcOrd="1" destOrd="0" presId="urn:microsoft.com/office/officeart/2005/8/layout/bProcess2"/>
    <dgm:cxn modelId="{C7A4D46C-0BB1-4FB0-A4DC-7F33C0B00013}" type="presParOf" srcId="{C4BBC210-D791-4997-94DC-5DEE43A41B51}" destId="{CD07C3EB-387E-45CD-A792-01255F736C4B}" srcOrd="13" destOrd="0" presId="urn:microsoft.com/office/officeart/2005/8/layout/bProcess2"/>
    <dgm:cxn modelId="{76AFCD1D-E681-42F6-A8CD-4D0AB2FB8EE2}" type="presParOf" srcId="{C4BBC210-D791-4997-94DC-5DEE43A41B51}" destId="{37DDE366-9757-4B0A-8089-D65167F06ADD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837D3B-F38F-45BF-BB98-589316E71D56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5754B1F6-40C2-4F06-84FA-D15E3EC55C37}">
      <dgm:prSet phldrT="[Texto]" custT="1"/>
      <dgm:spPr/>
      <dgm:t>
        <a:bodyPr/>
        <a:lstStyle/>
        <a:p>
          <a:pPr marL="179388" indent="-179388"/>
          <a:r>
            <a:rPr lang="es-MX" sz="1800" b="1" u="none" smtClean="0"/>
            <a:t>2) </a:t>
          </a:r>
          <a:r>
            <a:rPr lang="es-ES_tradnl" sz="1800" smtClean="0"/>
            <a:t>Reparación de cerámicos y/o cemento pulido (zócalo y contrazócalo)</a:t>
          </a:r>
          <a:endParaRPr lang="es-PE" sz="1800" b="1" dirty="0"/>
        </a:p>
      </dgm:t>
    </dgm:pt>
    <dgm:pt modelId="{5156436A-0EA5-44EC-B019-AC6A5ED58C52}" type="parTrans" cxnId="{BC4779FF-BE13-412C-9A04-F87863BED3AB}">
      <dgm:prSet/>
      <dgm:spPr/>
      <dgm:t>
        <a:bodyPr/>
        <a:lstStyle/>
        <a:p>
          <a:endParaRPr lang="es-PE" sz="1600"/>
        </a:p>
      </dgm:t>
    </dgm:pt>
    <dgm:pt modelId="{4FFD74C8-EBFF-4611-B712-25CAB0AE8346}" type="sibTrans" cxnId="{BC4779FF-BE13-412C-9A04-F87863BED3AB}">
      <dgm:prSet custT="1"/>
      <dgm:spPr/>
      <dgm:t>
        <a:bodyPr/>
        <a:lstStyle/>
        <a:p>
          <a:endParaRPr lang="es-PE" sz="2400"/>
        </a:p>
      </dgm:t>
    </dgm:pt>
    <dgm:pt modelId="{3541B307-1D2C-4EFB-9C54-496D40FB8933}">
      <dgm:prSet phldrT="[Texto]" custT="1"/>
      <dgm:spPr/>
      <dgm:t>
        <a:bodyPr/>
        <a:lstStyle/>
        <a:p>
          <a:pPr marL="179388" indent="-179388"/>
          <a:r>
            <a:rPr lang="es-ES_tradnl" sz="1800" b="1" dirty="0" smtClean="0"/>
            <a:t>1) </a:t>
          </a:r>
          <a:r>
            <a:rPr lang="es-ES_tradnl" sz="1800" dirty="0" smtClean="0"/>
            <a:t>Resane, reparación y </a:t>
          </a:r>
          <a:r>
            <a:rPr lang="es-ES_tradnl" sz="1800" dirty="0" err="1" smtClean="0"/>
            <a:t>tarrajeo</a:t>
          </a:r>
          <a:r>
            <a:rPr lang="es-ES_tradnl" sz="1800" dirty="0" smtClean="0"/>
            <a:t> de muros: Cemento, yeso, impermeabilizante.</a:t>
          </a:r>
          <a:endParaRPr lang="es-PE" sz="1800" b="1" dirty="0"/>
        </a:p>
      </dgm:t>
    </dgm:pt>
    <dgm:pt modelId="{43DD3307-558A-4A8A-9873-7CEAB9196E18}" type="parTrans" cxnId="{0369ED70-F595-42B2-815E-63A58EE932ED}">
      <dgm:prSet/>
      <dgm:spPr/>
      <dgm:t>
        <a:bodyPr/>
        <a:lstStyle/>
        <a:p>
          <a:endParaRPr lang="es-PE" sz="1600"/>
        </a:p>
      </dgm:t>
    </dgm:pt>
    <dgm:pt modelId="{0CC8983D-D96C-4C33-9D6D-1A3EF79BBFFB}" type="sibTrans" cxnId="{0369ED70-F595-42B2-815E-63A58EE932ED}">
      <dgm:prSet custT="1"/>
      <dgm:spPr/>
      <dgm:t>
        <a:bodyPr/>
        <a:lstStyle/>
        <a:p>
          <a:endParaRPr lang="es-PE" sz="2400"/>
        </a:p>
      </dgm:t>
    </dgm:pt>
    <dgm:pt modelId="{7E0D7465-A83B-480B-A7EE-7E744FA81D85}" type="pres">
      <dgm:prSet presAssocID="{78837D3B-F38F-45BF-BB98-589316E71D56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s-PE"/>
        </a:p>
      </dgm:t>
    </dgm:pt>
    <dgm:pt modelId="{8762035B-A9A7-4FDF-A48E-9E895780508C}" type="pres">
      <dgm:prSet presAssocID="{3541B307-1D2C-4EFB-9C54-496D40FB8933}" presName="parTx1" presStyleLbl="node1" presStyleIdx="0" presStyleCnt="2" custScaleX="70644" custLinFactNeighborX="-7416" custLinFactNeighborY="-1184"/>
      <dgm:spPr/>
      <dgm:t>
        <a:bodyPr/>
        <a:lstStyle/>
        <a:p>
          <a:endParaRPr lang="es-PE"/>
        </a:p>
      </dgm:t>
    </dgm:pt>
    <dgm:pt modelId="{A0F72AEC-0E5F-4991-A88A-43908DC8030D}" type="pres">
      <dgm:prSet presAssocID="{5754B1F6-40C2-4F06-84FA-D15E3EC55C37}" presName="parTx2" presStyleLbl="node1" presStyleIdx="1" presStyleCnt="2" custScaleX="61531"/>
      <dgm:spPr/>
      <dgm:t>
        <a:bodyPr/>
        <a:lstStyle/>
        <a:p>
          <a:endParaRPr lang="es-PE"/>
        </a:p>
      </dgm:t>
    </dgm:pt>
  </dgm:ptLst>
  <dgm:cxnLst>
    <dgm:cxn modelId="{814EE20F-86AE-4F50-881D-C6D155FD5568}" type="presOf" srcId="{3541B307-1D2C-4EFB-9C54-496D40FB8933}" destId="{8762035B-A9A7-4FDF-A48E-9E895780508C}" srcOrd="0" destOrd="0" presId="urn:microsoft.com/office/officeart/2009/3/layout/SubStepProcess"/>
    <dgm:cxn modelId="{7336ACE0-4A36-434A-B989-D5E96754E9AF}" type="presOf" srcId="{5754B1F6-40C2-4F06-84FA-D15E3EC55C37}" destId="{A0F72AEC-0E5F-4991-A88A-43908DC8030D}" srcOrd="0" destOrd="0" presId="urn:microsoft.com/office/officeart/2009/3/layout/SubStepProcess"/>
    <dgm:cxn modelId="{4D6366AD-2F74-43F1-8E58-351FAB0B6535}" type="presOf" srcId="{78837D3B-F38F-45BF-BB98-589316E71D56}" destId="{7E0D7465-A83B-480B-A7EE-7E744FA81D85}" srcOrd="0" destOrd="0" presId="urn:microsoft.com/office/officeart/2009/3/layout/SubStepProcess"/>
    <dgm:cxn modelId="{BC4779FF-BE13-412C-9A04-F87863BED3AB}" srcId="{78837D3B-F38F-45BF-BB98-589316E71D56}" destId="{5754B1F6-40C2-4F06-84FA-D15E3EC55C37}" srcOrd="1" destOrd="0" parTransId="{5156436A-0EA5-44EC-B019-AC6A5ED58C52}" sibTransId="{4FFD74C8-EBFF-4611-B712-25CAB0AE8346}"/>
    <dgm:cxn modelId="{0369ED70-F595-42B2-815E-63A58EE932ED}" srcId="{78837D3B-F38F-45BF-BB98-589316E71D56}" destId="{3541B307-1D2C-4EFB-9C54-496D40FB8933}" srcOrd="0" destOrd="0" parTransId="{43DD3307-558A-4A8A-9873-7CEAB9196E18}" sibTransId="{0CC8983D-D96C-4C33-9D6D-1A3EF79BBFFB}"/>
    <dgm:cxn modelId="{2EC72998-9B0E-454A-80DA-CA937DC1C749}" type="presParOf" srcId="{7E0D7465-A83B-480B-A7EE-7E744FA81D85}" destId="{8762035B-A9A7-4FDF-A48E-9E895780508C}" srcOrd="0" destOrd="0" presId="urn:microsoft.com/office/officeart/2009/3/layout/SubStepProcess"/>
    <dgm:cxn modelId="{1145BF25-5AD7-4237-8440-4030234B3723}" type="presParOf" srcId="{7E0D7465-A83B-480B-A7EE-7E744FA81D85}" destId="{A0F72AEC-0E5F-4991-A88A-43908DC8030D}" srcOrd="1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837D3B-F38F-45BF-BB98-589316E71D56}" type="doc">
      <dgm:prSet loTypeId="urn:microsoft.com/office/officeart/2005/8/layout/arrow6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3541B307-1D2C-4EFB-9C54-496D40FB8933}">
      <dgm:prSet phldrT="[Texto]" custT="1"/>
      <dgm:spPr/>
      <dgm:t>
        <a:bodyPr/>
        <a:lstStyle/>
        <a:p>
          <a:pPr marL="179388" indent="-179388"/>
          <a:r>
            <a:rPr lang="es-ES_tradnl" sz="1800" b="1" dirty="0" smtClean="0"/>
            <a:t>1) </a:t>
          </a:r>
          <a:r>
            <a:rPr lang="es-ES_tradnl" sz="1800" b="1" u="sng" dirty="0" smtClean="0"/>
            <a:t>Madera</a:t>
          </a:r>
          <a:r>
            <a:rPr lang="es-ES_tradnl" sz="1800" b="1" dirty="0" smtClean="0"/>
            <a:t>: marcos, hoja (batiente), tableros, manijas, bisagras, jaladores, accesorios de </a:t>
          </a:r>
          <a:r>
            <a:rPr lang="es-ES_tradnl" sz="1800" b="1" u="sng" dirty="0" smtClean="0"/>
            <a:t>fijación</a:t>
          </a:r>
          <a:r>
            <a:rPr lang="es-ES_tradnl" sz="1800" b="1" dirty="0" smtClean="0"/>
            <a:t>. </a:t>
          </a:r>
          <a:r>
            <a:rPr lang="es-ES" sz="1800" b="1" dirty="0" smtClean="0"/>
            <a:t>Reposición de vidrios.</a:t>
          </a:r>
          <a:endParaRPr lang="es-PE" sz="1800" b="1" dirty="0"/>
        </a:p>
      </dgm:t>
    </dgm:pt>
    <dgm:pt modelId="{43DD3307-558A-4A8A-9873-7CEAB9196E18}" type="parTrans" cxnId="{0369ED70-F595-42B2-815E-63A58EE932ED}">
      <dgm:prSet/>
      <dgm:spPr/>
      <dgm:t>
        <a:bodyPr/>
        <a:lstStyle/>
        <a:p>
          <a:endParaRPr lang="es-PE" sz="1600"/>
        </a:p>
      </dgm:t>
    </dgm:pt>
    <dgm:pt modelId="{0CC8983D-D96C-4C33-9D6D-1A3EF79BBFFB}" type="sibTrans" cxnId="{0369ED70-F595-42B2-815E-63A58EE932ED}">
      <dgm:prSet custT="1"/>
      <dgm:spPr/>
      <dgm:t>
        <a:bodyPr/>
        <a:lstStyle/>
        <a:p>
          <a:endParaRPr lang="es-PE" sz="2400"/>
        </a:p>
      </dgm:t>
    </dgm:pt>
    <dgm:pt modelId="{5754B1F6-40C2-4F06-84FA-D15E3EC55C37}">
      <dgm:prSet phldrT="[Texto]" custT="1"/>
      <dgm:spPr/>
      <dgm:t>
        <a:bodyPr/>
        <a:lstStyle/>
        <a:p>
          <a:pPr marL="179388" indent="-179388"/>
          <a:r>
            <a:rPr lang="es-MX" sz="1800" b="1" u="none" dirty="0" smtClean="0"/>
            <a:t>2) </a:t>
          </a:r>
          <a:r>
            <a:rPr lang="es-ES_tradnl" sz="1800" b="1" u="sng" dirty="0" smtClean="0"/>
            <a:t>Fierro</a:t>
          </a:r>
          <a:r>
            <a:rPr lang="es-ES" sz="1800" b="1" u="sng" dirty="0" smtClean="0"/>
            <a:t>: </a:t>
          </a:r>
          <a:r>
            <a:rPr lang="es-ES" sz="1800" b="1" dirty="0" smtClean="0"/>
            <a:t>Planchas metálicas, bisagras, jaladores, marcos, accesorios de fijación. Reposición de vidrios.</a:t>
          </a:r>
          <a:endParaRPr lang="es-PE" sz="1800" b="1" dirty="0"/>
        </a:p>
      </dgm:t>
    </dgm:pt>
    <dgm:pt modelId="{4FFD74C8-EBFF-4611-B712-25CAB0AE8346}" type="sibTrans" cxnId="{BC4779FF-BE13-412C-9A04-F87863BED3AB}">
      <dgm:prSet custT="1"/>
      <dgm:spPr/>
      <dgm:t>
        <a:bodyPr/>
        <a:lstStyle/>
        <a:p>
          <a:endParaRPr lang="es-PE" sz="2400"/>
        </a:p>
      </dgm:t>
    </dgm:pt>
    <dgm:pt modelId="{5156436A-0EA5-44EC-B019-AC6A5ED58C52}" type="parTrans" cxnId="{BC4779FF-BE13-412C-9A04-F87863BED3AB}">
      <dgm:prSet/>
      <dgm:spPr/>
      <dgm:t>
        <a:bodyPr/>
        <a:lstStyle/>
        <a:p>
          <a:endParaRPr lang="es-PE" sz="1600"/>
        </a:p>
      </dgm:t>
    </dgm:pt>
    <dgm:pt modelId="{9499BF22-97B7-4BE3-9E19-37448BC5CCBD}" type="pres">
      <dgm:prSet presAssocID="{78837D3B-F38F-45BF-BB98-589316E71D5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C1D093AE-4665-4CE5-B160-4D5193267254}" type="pres">
      <dgm:prSet presAssocID="{78837D3B-F38F-45BF-BB98-589316E71D56}" presName="ribbon" presStyleLbl="node1" presStyleIdx="0" presStyleCnt="1"/>
      <dgm:spPr/>
      <dgm:t>
        <a:bodyPr/>
        <a:lstStyle/>
        <a:p>
          <a:endParaRPr lang="es-PE"/>
        </a:p>
      </dgm:t>
    </dgm:pt>
    <dgm:pt modelId="{5F7CD1BC-E27D-4CF5-8CEE-6371AE369936}" type="pres">
      <dgm:prSet presAssocID="{78837D3B-F38F-45BF-BB98-589316E71D56}" presName="leftArrowText" presStyleLbl="node1" presStyleIdx="0" presStyleCnt="1" custScaleX="106335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FFECB46-8BD9-402A-848E-16958E043360}" type="pres">
      <dgm:prSet presAssocID="{78837D3B-F38F-45BF-BB98-589316E71D5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0D4A193E-0EA2-4439-B6BD-1CCADDE8AF0D}" type="presOf" srcId="{5754B1F6-40C2-4F06-84FA-D15E3EC55C37}" destId="{0FFECB46-8BD9-402A-848E-16958E043360}" srcOrd="0" destOrd="0" presId="urn:microsoft.com/office/officeart/2005/8/layout/arrow6"/>
    <dgm:cxn modelId="{7B6729B5-16FF-4731-BFDC-35596F17DDE2}" type="presOf" srcId="{78837D3B-F38F-45BF-BB98-589316E71D56}" destId="{9499BF22-97B7-4BE3-9E19-37448BC5CCBD}" srcOrd="0" destOrd="0" presId="urn:microsoft.com/office/officeart/2005/8/layout/arrow6"/>
    <dgm:cxn modelId="{93A69DBF-4AC7-4369-B295-4F616989B2AD}" type="presOf" srcId="{3541B307-1D2C-4EFB-9C54-496D40FB8933}" destId="{5F7CD1BC-E27D-4CF5-8CEE-6371AE369936}" srcOrd="0" destOrd="0" presId="urn:microsoft.com/office/officeart/2005/8/layout/arrow6"/>
    <dgm:cxn modelId="{BC4779FF-BE13-412C-9A04-F87863BED3AB}" srcId="{78837D3B-F38F-45BF-BB98-589316E71D56}" destId="{5754B1F6-40C2-4F06-84FA-D15E3EC55C37}" srcOrd="1" destOrd="0" parTransId="{5156436A-0EA5-44EC-B019-AC6A5ED58C52}" sibTransId="{4FFD74C8-EBFF-4611-B712-25CAB0AE8346}"/>
    <dgm:cxn modelId="{0369ED70-F595-42B2-815E-63A58EE932ED}" srcId="{78837D3B-F38F-45BF-BB98-589316E71D56}" destId="{3541B307-1D2C-4EFB-9C54-496D40FB8933}" srcOrd="0" destOrd="0" parTransId="{43DD3307-558A-4A8A-9873-7CEAB9196E18}" sibTransId="{0CC8983D-D96C-4C33-9D6D-1A3EF79BBFFB}"/>
    <dgm:cxn modelId="{912F3C41-E827-4A21-843C-1A44AD9028AB}" type="presParOf" srcId="{9499BF22-97B7-4BE3-9E19-37448BC5CCBD}" destId="{C1D093AE-4665-4CE5-B160-4D5193267254}" srcOrd="0" destOrd="0" presId="urn:microsoft.com/office/officeart/2005/8/layout/arrow6"/>
    <dgm:cxn modelId="{84F6C9BA-B1EE-4A0B-8025-E23482D3938E}" type="presParOf" srcId="{9499BF22-97B7-4BE3-9E19-37448BC5CCBD}" destId="{5F7CD1BC-E27D-4CF5-8CEE-6371AE369936}" srcOrd="1" destOrd="0" presId="urn:microsoft.com/office/officeart/2005/8/layout/arrow6"/>
    <dgm:cxn modelId="{A79CDB21-2A28-4FF7-9BA2-C8BA70BC2433}" type="presParOf" srcId="{9499BF22-97B7-4BE3-9E19-37448BC5CCBD}" destId="{0FFECB46-8BD9-402A-848E-16958E043360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61D745-70F6-416F-A06F-25DAB61F7C95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29E20DCF-A12C-4AB7-9E26-1B05F960D2A3}">
      <dgm:prSet phldrT="[Texto]" custT="1"/>
      <dgm:spPr/>
      <dgm:t>
        <a:bodyPr/>
        <a:lstStyle/>
        <a:p>
          <a:r>
            <a:rPr lang="es-ES_tradnl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Si se va realizar la reposición de la ventana de madera , se recomienda que sea de madera tornillo y/o cedro (sierra) por ser una madera estructural.</a:t>
          </a:r>
          <a:endParaRPr lang="es-PE" sz="1200" dirty="0"/>
        </a:p>
      </dgm:t>
    </dgm:pt>
    <dgm:pt modelId="{BAFCC51D-007C-416C-A6CB-91325742FD82}" type="parTrans" cxnId="{135AC44B-B3FC-4FD6-9F14-421B6E96BE32}">
      <dgm:prSet/>
      <dgm:spPr/>
      <dgm:t>
        <a:bodyPr/>
        <a:lstStyle/>
        <a:p>
          <a:endParaRPr lang="es-PE"/>
        </a:p>
      </dgm:t>
    </dgm:pt>
    <dgm:pt modelId="{ADE8E23A-57DF-4436-9972-C4602B2E3D18}" type="sibTrans" cxnId="{135AC44B-B3FC-4FD6-9F14-421B6E96BE32}">
      <dgm:prSet/>
      <dgm:spPr/>
      <dgm:t>
        <a:bodyPr/>
        <a:lstStyle/>
        <a:p>
          <a:endParaRPr lang="es-PE"/>
        </a:p>
      </dgm:t>
    </dgm:pt>
    <dgm:pt modelId="{AC228EFF-978C-4498-B719-D2CF9012304B}">
      <dgm:prSet phldrT="[Texto]" custT="1"/>
      <dgm:spPr/>
      <dgm:t>
        <a:bodyPr/>
        <a:lstStyle/>
        <a:p>
          <a:r>
            <a:rPr lang="es-ES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En ventanas metálicas se debe aplicar un  removedor de óxido, luego realizar un lijado para remover pinturas y óxidos, después aplicar la base </a:t>
          </a:r>
          <a:r>
            <a:rPr lang="es-ES" sz="1200" dirty="0" err="1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zincromato</a:t>
          </a:r>
          <a:r>
            <a:rPr lang="es-ES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, para luego dar el acabado final con esmalte sintético.</a:t>
          </a:r>
          <a:endParaRPr lang="es-PE" sz="1200" dirty="0"/>
        </a:p>
      </dgm:t>
    </dgm:pt>
    <dgm:pt modelId="{D89632F1-F06A-4BD0-A897-B362890B69CC}" type="parTrans" cxnId="{CCD1C221-2A00-4581-BCAA-EF95DE70578A}">
      <dgm:prSet/>
      <dgm:spPr/>
      <dgm:t>
        <a:bodyPr/>
        <a:lstStyle/>
        <a:p>
          <a:endParaRPr lang="es-PE"/>
        </a:p>
      </dgm:t>
    </dgm:pt>
    <dgm:pt modelId="{A6E05B4E-5C9B-4AC9-898C-881C1CA87234}" type="sibTrans" cxnId="{CCD1C221-2A00-4581-BCAA-EF95DE70578A}">
      <dgm:prSet/>
      <dgm:spPr/>
      <dgm:t>
        <a:bodyPr/>
        <a:lstStyle/>
        <a:p>
          <a:endParaRPr lang="es-PE" sz="1000"/>
        </a:p>
      </dgm:t>
    </dgm:pt>
    <dgm:pt modelId="{2AC4A7A9-F755-4F84-A99D-466E4F58FED5}">
      <dgm:prSet phldrT="[Texto]" custT="1"/>
      <dgm:spPr/>
      <dgm:t>
        <a:bodyPr/>
        <a:lstStyle/>
        <a:p>
          <a:r>
            <a:rPr lang="es-ES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Los marcos de las ventanas </a:t>
          </a:r>
        </a:p>
        <a:p>
          <a:r>
            <a:rPr lang="es-ES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deben ser impermeabilizadas con silicona en la parte interna y externa.</a:t>
          </a:r>
          <a:endParaRPr lang="es-PE" sz="1200" dirty="0"/>
        </a:p>
      </dgm:t>
    </dgm:pt>
    <dgm:pt modelId="{1302C825-AE66-4739-BA9C-BD7DAC6D4627}" type="parTrans" cxnId="{E617B5C6-FB9E-4160-A139-FBC4BAB9740C}">
      <dgm:prSet/>
      <dgm:spPr/>
      <dgm:t>
        <a:bodyPr/>
        <a:lstStyle/>
        <a:p>
          <a:endParaRPr lang="es-PE"/>
        </a:p>
      </dgm:t>
    </dgm:pt>
    <dgm:pt modelId="{79055BA3-9FD7-4149-AF49-743AFA5E7150}" type="sibTrans" cxnId="{E617B5C6-FB9E-4160-A139-FBC4BAB9740C}">
      <dgm:prSet/>
      <dgm:spPr/>
      <dgm:t>
        <a:bodyPr/>
        <a:lstStyle/>
        <a:p>
          <a:endParaRPr lang="es-PE"/>
        </a:p>
      </dgm:t>
    </dgm:pt>
    <dgm:pt modelId="{842409E1-E042-4BE9-906E-DC0D52265E5A}" type="pres">
      <dgm:prSet presAssocID="{FE61D745-70F6-416F-A06F-25DAB61F7C9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AA813AF-9B40-4F4C-8BB1-0CF1680011B2}" type="pres">
      <dgm:prSet presAssocID="{29E20DCF-A12C-4AB7-9E26-1B05F960D2A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AE290B7-29FB-490F-BB83-825B17CF77B0}" type="pres">
      <dgm:prSet presAssocID="{ADE8E23A-57DF-4436-9972-C4602B2E3D18}" presName="sibTrans" presStyleLbl="sibTrans2D1" presStyleIdx="0" presStyleCnt="3"/>
      <dgm:spPr/>
      <dgm:t>
        <a:bodyPr/>
        <a:lstStyle/>
        <a:p>
          <a:endParaRPr lang="es-PE"/>
        </a:p>
      </dgm:t>
    </dgm:pt>
    <dgm:pt modelId="{50B3ED6D-2ACE-4F41-9082-6BD259DC9088}" type="pres">
      <dgm:prSet presAssocID="{ADE8E23A-57DF-4436-9972-C4602B2E3D18}" presName="connectorText" presStyleLbl="sibTrans2D1" presStyleIdx="0" presStyleCnt="3"/>
      <dgm:spPr/>
      <dgm:t>
        <a:bodyPr/>
        <a:lstStyle/>
        <a:p>
          <a:endParaRPr lang="es-PE"/>
        </a:p>
      </dgm:t>
    </dgm:pt>
    <dgm:pt modelId="{A0BAB988-497B-4E6E-BB91-C3B6066E60F1}" type="pres">
      <dgm:prSet presAssocID="{AC228EFF-978C-4498-B719-D2CF9012304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97AD6D2-13C4-44E0-B08B-62A6B377C08E}" type="pres">
      <dgm:prSet presAssocID="{A6E05B4E-5C9B-4AC9-898C-881C1CA87234}" presName="sibTrans" presStyleLbl="sibTrans2D1" presStyleIdx="1" presStyleCnt="3"/>
      <dgm:spPr/>
      <dgm:t>
        <a:bodyPr/>
        <a:lstStyle/>
        <a:p>
          <a:endParaRPr lang="es-PE"/>
        </a:p>
      </dgm:t>
    </dgm:pt>
    <dgm:pt modelId="{C42C87C6-40B1-49C6-8837-72EA20F67192}" type="pres">
      <dgm:prSet presAssocID="{A6E05B4E-5C9B-4AC9-898C-881C1CA87234}" presName="connectorText" presStyleLbl="sibTrans2D1" presStyleIdx="1" presStyleCnt="3"/>
      <dgm:spPr/>
      <dgm:t>
        <a:bodyPr/>
        <a:lstStyle/>
        <a:p>
          <a:endParaRPr lang="es-PE"/>
        </a:p>
      </dgm:t>
    </dgm:pt>
    <dgm:pt modelId="{D2FD46FB-FBF9-44A6-AC55-445B4C2B06B7}" type="pres">
      <dgm:prSet presAssocID="{2AC4A7A9-F755-4F84-A99D-466E4F58FED5}" presName="node" presStyleLbl="node1" presStyleIdx="2" presStyleCnt="3" custRadScaleRad="99627" custRadScaleInc="-20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A270265-CA74-4768-A1C0-2DE5D451A257}" type="pres">
      <dgm:prSet presAssocID="{79055BA3-9FD7-4149-AF49-743AFA5E7150}" presName="sibTrans" presStyleLbl="sibTrans2D1" presStyleIdx="2" presStyleCnt="3"/>
      <dgm:spPr/>
      <dgm:t>
        <a:bodyPr/>
        <a:lstStyle/>
        <a:p>
          <a:endParaRPr lang="es-PE"/>
        </a:p>
      </dgm:t>
    </dgm:pt>
    <dgm:pt modelId="{8A1A3990-7C81-4028-BCF9-B47A711C50AA}" type="pres">
      <dgm:prSet presAssocID="{79055BA3-9FD7-4149-AF49-743AFA5E7150}" presName="connectorText" presStyleLbl="sibTrans2D1" presStyleIdx="2" presStyleCnt="3"/>
      <dgm:spPr/>
      <dgm:t>
        <a:bodyPr/>
        <a:lstStyle/>
        <a:p>
          <a:endParaRPr lang="es-PE"/>
        </a:p>
      </dgm:t>
    </dgm:pt>
  </dgm:ptLst>
  <dgm:cxnLst>
    <dgm:cxn modelId="{AB21A0B4-043A-4CF0-AB0E-E1D505425B70}" type="presOf" srcId="{ADE8E23A-57DF-4436-9972-C4602B2E3D18}" destId="{9AE290B7-29FB-490F-BB83-825B17CF77B0}" srcOrd="0" destOrd="0" presId="urn:microsoft.com/office/officeart/2005/8/layout/cycle2"/>
    <dgm:cxn modelId="{CB5ACFD8-B299-45F7-96C5-8C0BB1E5C3EC}" type="presOf" srcId="{AC228EFF-978C-4498-B719-D2CF9012304B}" destId="{A0BAB988-497B-4E6E-BB91-C3B6066E60F1}" srcOrd="0" destOrd="0" presId="urn:microsoft.com/office/officeart/2005/8/layout/cycle2"/>
    <dgm:cxn modelId="{CCD1C221-2A00-4581-BCAA-EF95DE70578A}" srcId="{FE61D745-70F6-416F-A06F-25DAB61F7C95}" destId="{AC228EFF-978C-4498-B719-D2CF9012304B}" srcOrd="1" destOrd="0" parTransId="{D89632F1-F06A-4BD0-A897-B362890B69CC}" sibTransId="{A6E05B4E-5C9B-4AC9-898C-881C1CA87234}"/>
    <dgm:cxn modelId="{45FFBD60-99EB-42FF-85ED-5A34EF3F141A}" type="presOf" srcId="{ADE8E23A-57DF-4436-9972-C4602B2E3D18}" destId="{50B3ED6D-2ACE-4F41-9082-6BD259DC9088}" srcOrd="1" destOrd="0" presId="urn:microsoft.com/office/officeart/2005/8/layout/cycle2"/>
    <dgm:cxn modelId="{C4055769-BB85-43A3-B42A-1D106F76BAC6}" type="presOf" srcId="{2AC4A7A9-F755-4F84-A99D-466E4F58FED5}" destId="{D2FD46FB-FBF9-44A6-AC55-445B4C2B06B7}" srcOrd="0" destOrd="0" presId="urn:microsoft.com/office/officeart/2005/8/layout/cycle2"/>
    <dgm:cxn modelId="{135AC44B-B3FC-4FD6-9F14-421B6E96BE32}" srcId="{FE61D745-70F6-416F-A06F-25DAB61F7C95}" destId="{29E20DCF-A12C-4AB7-9E26-1B05F960D2A3}" srcOrd="0" destOrd="0" parTransId="{BAFCC51D-007C-416C-A6CB-91325742FD82}" sibTransId="{ADE8E23A-57DF-4436-9972-C4602B2E3D18}"/>
    <dgm:cxn modelId="{40E5FB4C-2646-4E81-A5BB-89E0E2DE20A8}" type="presOf" srcId="{A6E05B4E-5C9B-4AC9-898C-881C1CA87234}" destId="{C42C87C6-40B1-49C6-8837-72EA20F67192}" srcOrd="1" destOrd="0" presId="urn:microsoft.com/office/officeart/2005/8/layout/cycle2"/>
    <dgm:cxn modelId="{E617B5C6-FB9E-4160-A139-FBC4BAB9740C}" srcId="{FE61D745-70F6-416F-A06F-25DAB61F7C95}" destId="{2AC4A7A9-F755-4F84-A99D-466E4F58FED5}" srcOrd="2" destOrd="0" parTransId="{1302C825-AE66-4739-BA9C-BD7DAC6D4627}" sibTransId="{79055BA3-9FD7-4149-AF49-743AFA5E7150}"/>
    <dgm:cxn modelId="{025F2C07-C33B-42D9-BAB3-C30CC90ACD8B}" type="presOf" srcId="{29E20DCF-A12C-4AB7-9E26-1B05F960D2A3}" destId="{9AA813AF-9B40-4F4C-8BB1-0CF1680011B2}" srcOrd="0" destOrd="0" presId="urn:microsoft.com/office/officeart/2005/8/layout/cycle2"/>
    <dgm:cxn modelId="{F9DBD644-D620-4B85-9222-54F5388F550B}" type="presOf" srcId="{FE61D745-70F6-416F-A06F-25DAB61F7C95}" destId="{842409E1-E042-4BE9-906E-DC0D52265E5A}" srcOrd="0" destOrd="0" presId="urn:microsoft.com/office/officeart/2005/8/layout/cycle2"/>
    <dgm:cxn modelId="{78432F2A-6620-488F-AA84-A535E93F0B73}" type="presOf" srcId="{79055BA3-9FD7-4149-AF49-743AFA5E7150}" destId="{8A1A3990-7C81-4028-BCF9-B47A711C50AA}" srcOrd="1" destOrd="0" presId="urn:microsoft.com/office/officeart/2005/8/layout/cycle2"/>
    <dgm:cxn modelId="{1D3A9BD4-1E32-4EF0-95F3-AE039C29DEAA}" type="presOf" srcId="{A6E05B4E-5C9B-4AC9-898C-881C1CA87234}" destId="{397AD6D2-13C4-44E0-B08B-62A6B377C08E}" srcOrd="0" destOrd="0" presId="urn:microsoft.com/office/officeart/2005/8/layout/cycle2"/>
    <dgm:cxn modelId="{D65733FE-DAC3-4B73-8967-2FD4A0C43175}" type="presOf" srcId="{79055BA3-9FD7-4149-AF49-743AFA5E7150}" destId="{3A270265-CA74-4768-A1C0-2DE5D451A257}" srcOrd="0" destOrd="0" presId="urn:microsoft.com/office/officeart/2005/8/layout/cycle2"/>
    <dgm:cxn modelId="{4E3CB921-5571-4A57-9A5B-873AC72DE1EB}" type="presParOf" srcId="{842409E1-E042-4BE9-906E-DC0D52265E5A}" destId="{9AA813AF-9B40-4F4C-8BB1-0CF1680011B2}" srcOrd="0" destOrd="0" presId="urn:microsoft.com/office/officeart/2005/8/layout/cycle2"/>
    <dgm:cxn modelId="{6863CCA9-A70A-4A8C-94D5-2BEC5713D075}" type="presParOf" srcId="{842409E1-E042-4BE9-906E-DC0D52265E5A}" destId="{9AE290B7-29FB-490F-BB83-825B17CF77B0}" srcOrd="1" destOrd="0" presId="urn:microsoft.com/office/officeart/2005/8/layout/cycle2"/>
    <dgm:cxn modelId="{D8ED4EDC-92A4-4643-B5F6-D790CBB528C4}" type="presParOf" srcId="{9AE290B7-29FB-490F-BB83-825B17CF77B0}" destId="{50B3ED6D-2ACE-4F41-9082-6BD259DC9088}" srcOrd="0" destOrd="0" presId="urn:microsoft.com/office/officeart/2005/8/layout/cycle2"/>
    <dgm:cxn modelId="{54827075-089F-4452-A5F7-719CF1591C12}" type="presParOf" srcId="{842409E1-E042-4BE9-906E-DC0D52265E5A}" destId="{A0BAB988-497B-4E6E-BB91-C3B6066E60F1}" srcOrd="2" destOrd="0" presId="urn:microsoft.com/office/officeart/2005/8/layout/cycle2"/>
    <dgm:cxn modelId="{A3E52038-9038-47F2-A5A9-1F2511844CF8}" type="presParOf" srcId="{842409E1-E042-4BE9-906E-DC0D52265E5A}" destId="{397AD6D2-13C4-44E0-B08B-62A6B377C08E}" srcOrd="3" destOrd="0" presId="urn:microsoft.com/office/officeart/2005/8/layout/cycle2"/>
    <dgm:cxn modelId="{8384709E-DD66-47F3-8226-BA849CF1DBF5}" type="presParOf" srcId="{397AD6D2-13C4-44E0-B08B-62A6B377C08E}" destId="{C42C87C6-40B1-49C6-8837-72EA20F67192}" srcOrd="0" destOrd="0" presId="urn:microsoft.com/office/officeart/2005/8/layout/cycle2"/>
    <dgm:cxn modelId="{7574E20C-C743-404D-BA01-3533B07077A8}" type="presParOf" srcId="{842409E1-E042-4BE9-906E-DC0D52265E5A}" destId="{D2FD46FB-FBF9-44A6-AC55-445B4C2B06B7}" srcOrd="4" destOrd="0" presId="urn:microsoft.com/office/officeart/2005/8/layout/cycle2"/>
    <dgm:cxn modelId="{86C20029-EDB8-4528-AE7C-5E4A2C5FFF8F}" type="presParOf" srcId="{842409E1-E042-4BE9-906E-DC0D52265E5A}" destId="{3A270265-CA74-4768-A1C0-2DE5D451A257}" srcOrd="5" destOrd="0" presId="urn:microsoft.com/office/officeart/2005/8/layout/cycle2"/>
    <dgm:cxn modelId="{0086FAB8-E02D-4561-B933-2088A865A72F}" type="presParOf" srcId="{3A270265-CA74-4768-A1C0-2DE5D451A257}" destId="{8A1A3990-7C81-4028-BCF9-B47A711C50A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DC6667-A7B6-4163-9433-8C078AE2BF72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C0719B56-FB62-448A-8563-BD5D1C9530E0}">
      <dgm:prSet phldrT="[Texto]"/>
      <dgm:spPr/>
      <dgm:t>
        <a:bodyPr/>
        <a:lstStyle/>
        <a:p>
          <a:r>
            <a:rPr lang="es-PE" dirty="0" smtClean="0"/>
            <a:t>Carpetas</a:t>
          </a:r>
          <a:endParaRPr lang="es-PE" dirty="0"/>
        </a:p>
      </dgm:t>
    </dgm:pt>
    <dgm:pt modelId="{C5F3BC7B-6799-4AD7-9EBE-2A78EC61325C}" type="parTrans" cxnId="{CFD577C2-F58E-4345-8E88-295DC0ACCC3A}">
      <dgm:prSet/>
      <dgm:spPr/>
      <dgm:t>
        <a:bodyPr/>
        <a:lstStyle/>
        <a:p>
          <a:endParaRPr lang="es-PE"/>
        </a:p>
      </dgm:t>
    </dgm:pt>
    <dgm:pt modelId="{3ACEA1DF-DC1A-4B17-9367-399F5C53936B}" type="sibTrans" cxnId="{CFD577C2-F58E-4345-8E88-295DC0ACCC3A}">
      <dgm:prSet/>
      <dgm:spPr/>
      <dgm:t>
        <a:bodyPr/>
        <a:lstStyle/>
        <a:p>
          <a:endParaRPr lang="es-PE"/>
        </a:p>
      </dgm:t>
    </dgm:pt>
    <dgm:pt modelId="{E381EDB8-DEBF-4A19-89C5-20CD0261AC1B}">
      <dgm:prSet phldrT="[Texto]"/>
      <dgm:spPr/>
      <dgm:t>
        <a:bodyPr/>
        <a:lstStyle/>
        <a:p>
          <a:r>
            <a:rPr lang="es-PE" dirty="0" smtClean="0"/>
            <a:t>Sillas</a:t>
          </a:r>
          <a:endParaRPr lang="es-PE" dirty="0"/>
        </a:p>
      </dgm:t>
    </dgm:pt>
    <dgm:pt modelId="{A0DC45E2-3ECC-409B-AC9D-08AB016F4757}" type="parTrans" cxnId="{CD080D83-6AF8-4413-94B6-295E996E60FE}">
      <dgm:prSet/>
      <dgm:spPr/>
      <dgm:t>
        <a:bodyPr/>
        <a:lstStyle/>
        <a:p>
          <a:endParaRPr lang="es-PE"/>
        </a:p>
      </dgm:t>
    </dgm:pt>
    <dgm:pt modelId="{C975E1C0-0649-4A7F-B40E-4FF548E684DF}" type="sibTrans" cxnId="{CD080D83-6AF8-4413-94B6-295E996E60FE}">
      <dgm:prSet/>
      <dgm:spPr/>
      <dgm:t>
        <a:bodyPr/>
        <a:lstStyle/>
        <a:p>
          <a:endParaRPr lang="es-PE"/>
        </a:p>
      </dgm:t>
    </dgm:pt>
    <dgm:pt modelId="{A9188F4C-6BBB-4D21-998A-9D2633E5E605}">
      <dgm:prSet phldrT="[Texto]"/>
      <dgm:spPr/>
      <dgm:t>
        <a:bodyPr/>
        <a:lstStyle/>
        <a:p>
          <a:r>
            <a:rPr lang="es-PE" dirty="0" smtClean="0"/>
            <a:t>Mesas para Alumnos</a:t>
          </a:r>
          <a:endParaRPr lang="es-PE" dirty="0"/>
        </a:p>
      </dgm:t>
    </dgm:pt>
    <dgm:pt modelId="{910B0D42-E3A2-41CF-913A-E461689A3BD0}" type="parTrans" cxnId="{66B5C7DB-B566-477E-9AB7-E83A35069459}">
      <dgm:prSet/>
      <dgm:spPr/>
      <dgm:t>
        <a:bodyPr/>
        <a:lstStyle/>
        <a:p>
          <a:endParaRPr lang="es-PE"/>
        </a:p>
      </dgm:t>
    </dgm:pt>
    <dgm:pt modelId="{431149F8-D892-469E-BA8C-0F783FD13D91}" type="sibTrans" cxnId="{66B5C7DB-B566-477E-9AB7-E83A35069459}">
      <dgm:prSet/>
      <dgm:spPr/>
      <dgm:t>
        <a:bodyPr/>
        <a:lstStyle/>
        <a:p>
          <a:endParaRPr lang="es-PE"/>
        </a:p>
      </dgm:t>
    </dgm:pt>
    <dgm:pt modelId="{24C263A0-A8A7-495C-A995-384EE7BDAC83}" type="pres">
      <dgm:prSet presAssocID="{D2DC6667-A7B6-4163-9433-8C078AE2BF7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761201FF-5167-4092-BF57-DBE591331FCA}" type="pres">
      <dgm:prSet presAssocID="{C0719B56-FB62-448A-8563-BD5D1C9530E0}" presName="Accent1" presStyleCnt="0"/>
      <dgm:spPr/>
    </dgm:pt>
    <dgm:pt modelId="{78EC1095-4BCD-4FBC-B7DD-2757E1907056}" type="pres">
      <dgm:prSet presAssocID="{C0719B56-FB62-448A-8563-BD5D1C9530E0}" presName="Accent" presStyleLbl="node1" presStyleIdx="0" presStyleCnt="3"/>
      <dgm:spPr/>
    </dgm:pt>
    <dgm:pt modelId="{510342E5-2128-41F4-A99C-41804787F57F}" type="pres">
      <dgm:prSet presAssocID="{C0719B56-FB62-448A-8563-BD5D1C9530E0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CE7DCF3-3E95-4668-9EB5-821CBB61F027}" type="pres">
      <dgm:prSet presAssocID="{E381EDB8-DEBF-4A19-89C5-20CD0261AC1B}" presName="Accent2" presStyleCnt="0"/>
      <dgm:spPr/>
    </dgm:pt>
    <dgm:pt modelId="{BCDE85D4-737E-4275-A9F2-649EDB9C5A3D}" type="pres">
      <dgm:prSet presAssocID="{E381EDB8-DEBF-4A19-89C5-20CD0261AC1B}" presName="Accent" presStyleLbl="node1" presStyleIdx="1" presStyleCnt="3"/>
      <dgm:spPr/>
    </dgm:pt>
    <dgm:pt modelId="{DAF48791-C675-4BAE-B37D-BF1BB81D6001}" type="pres">
      <dgm:prSet presAssocID="{E381EDB8-DEBF-4A19-89C5-20CD0261AC1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A8665B2-4D5B-411B-8A5C-732BA88A7B4E}" type="pres">
      <dgm:prSet presAssocID="{A9188F4C-6BBB-4D21-998A-9D2633E5E605}" presName="Accent3" presStyleCnt="0"/>
      <dgm:spPr/>
    </dgm:pt>
    <dgm:pt modelId="{5020DFD4-7BE6-4F63-B27C-4ADFD4E7FA67}" type="pres">
      <dgm:prSet presAssocID="{A9188F4C-6BBB-4D21-998A-9D2633E5E605}" presName="Accent" presStyleLbl="node1" presStyleIdx="2" presStyleCnt="3"/>
      <dgm:spPr/>
    </dgm:pt>
    <dgm:pt modelId="{078C11E7-D09E-42BA-867B-5675D26DBA48}" type="pres">
      <dgm:prSet presAssocID="{A9188F4C-6BBB-4D21-998A-9D2633E5E605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E8A6BA0-7853-40D6-AD02-D934FCE2114E}" type="presOf" srcId="{A9188F4C-6BBB-4D21-998A-9D2633E5E605}" destId="{078C11E7-D09E-42BA-867B-5675D26DBA48}" srcOrd="0" destOrd="0" presId="urn:microsoft.com/office/officeart/2009/layout/CircleArrowProcess"/>
    <dgm:cxn modelId="{CFD577C2-F58E-4345-8E88-295DC0ACCC3A}" srcId="{D2DC6667-A7B6-4163-9433-8C078AE2BF72}" destId="{C0719B56-FB62-448A-8563-BD5D1C9530E0}" srcOrd="0" destOrd="0" parTransId="{C5F3BC7B-6799-4AD7-9EBE-2A78EC61325C}" sibTransId="{3ACEA1DF-DC1A-4B17-9367-399F5C53936B}"/>
    <dgm:cxn modelId="{CD080D83-6AF8-4413-94B6-295E996E60FE}" srcId="{D2DC6667-A7B6-4163-9433-8C078AE2BF72}" destId="{E381EDB8-DEBF-4A19-89C5-20CD0261AC1B}" srcOrd="1" destOrd="0" parTransId="{A0DC45E2-3ECC-409B-AC9D-08AB016F4757}" sibTransId="{C975E1C0-0649-4A7F-B40E-4FF548E684DF}"/>
    <dgm:cxn modelId="{66B5C7DB-B566-477E-9AB7-E83A35069459}" srcId="{D2DC6667-A7B6-4163-9433-8C078AE2BF72}" destId="{A9188F4C-6BBB-4D21-998A-9D2633E5E605}" srcOrd="2" destOrd="0" parTransId="{910B0D42-E3A2-41CF-913A-E461689A3BD0}" sibTransId="{431149F8-D892-469E-BA8C-0F783FD13D91}"/>
    <dgm:cxn modelId="{51DA5923-4E0D-4D1E-87C0-0961BD0E61CF}" type="presOf" srcId="{E381EDB8-DEBF-4A19-89C5-20CD0261AC1B}" destId="{DAF48791-C675-4BAE-B37D-BF1BB81D6001}" srcOrd="0" destOrd="0" presId="urn:microsoft.com/office/officeart/2009/layout/CircleArrowProcess"/>
    <dgm:cxn modelId="{193AC904-F43B-477D-8743-0DB3C2F43888}" type="presOf" srcId="{D2DC6667-A7B6-4163-9433-8C078AE2BF72}" destId="{24C263A0-A8A7-495C-A995-384EE7BDAC83}" srcOrd="0" destOrd="0" presId="urn:microsoft.com/office/officeart/2009/layout/CircleArrowProcess"/>
    <dgm:cxn modelId="{4DD8E968-93E4-402F-8FFB-A97E391C6503}" type="presOf" srcId="{C0719B56-FB62-448A-8563-BD5D1C9530E0}" destId="{510342E5-2128-41F4-A99C-41804787F57F}" srcOrd="0" destOrd="0" presId="urn:microsoft.com/office/officeart/2009/layout/CircleArrowProcess"/>
    <dgm:cxn modelId="{7FDF864A-4642-4D99-BB9F-12A8136F8C83}" type="presParOf" srcId="{24C263A0-A8A7-495C-A995-384EE7BDAC83}" destId="{761201FF-5167-4092-BF57-DBE591331FCA}" srcOrd="0" destOrd="0" presId="urn:microsoft.com/office/officeart/2009/layout/CircleArrowProcess"/>
    <dgm:cxn modelId="{DD51B71A-479F-4283-8D2F-466BF4041D9A}" type="presParOf" srcId="{761201FF-5167-4092-BF57-DBE591331FCA}" destId="{78EC1095-4BCD-4FBC-B7DD-2757E1907056}" srcOrd="0" destOrd="0" presId="urn:microsoft.com/office/officeart/2009/layout/CircleArrowProcess"/>
    <dgm:cxn modelId="{45BEA0AA-3F15-4463-97D8-C5D761855FC1}" type="presParOf" srcId="{24C263A0-A8A7-495C-A995-384EE7BDAC83}" destId="{510342E5-2128-41F4-A99C-41804787F57F}" srcOrd="1" destOrd="0" presId="urn:microsoft.com/office/officeart/2009/layout/CircleArrowProcess"/>
    <dgm:cxn modelId="{C0BD9A5C-AA60-4358-AE4B-DC912B9E9971}" type="presParOf" srcId="{24C263A0-A8A7-495C-A995-384EE7BDAC83}" destId="{2CE7DCF3-3E95-4668-9EB5-821CBB61F027}" srcOrd="2" destOrd="0" presId="urn:microsoft.com/office/officeart/2009/layout/CircleArrowProcess"/>
    <dgm:cxn modelId="{91610C2A-3221-4BB9-9822-B5A7280C8118}" type="presParOf" srcId="{2CE7DCF3-3E95-4668-9EB5-821CBB61F027}" destId="{BCDE85D4-737E-4275-A9F2-649EDB9C5A3D}" srcOrd="0" destOrd="0" presId="urn:microsoft.com/office/officeart/2009/layout/CircleArrowProcess"/>
    <dgm:cxn modelId="{3E02D329-16C9-4F24-A353-11FD7E887DD0}" type="presParOf" srcId="{24C263A0-A8A7-495C-A995-384EE7BDAC83}" destId="{DAF48791-C675-4BAE-B37D-BF1BB81D6001}" srcOrd="3" destOrd="0" presId="urn:microsoft.com/office/officeart/2009/layout/CircleArrowProcess"/>
    <dgm:cxn modelId="{E0EBB595-8DA5-48F7-9766-4ABDD06C3A7F}" type="presParOf" srcId="{24C263A0-A8A7-495C-A995-384EE7BDAC83}" destId="{FA8665B2-4D5B-411B-8A5C-732BA88A7B4E}" srcOrd="4" destOrd="0" presId="urn:microsoft.com/office/officeart/2009/layout/CircleArrowProcess"/>
    <dgm:cxn modelId="{A49226E6-E070-4F06-9DD9-365CBA924BD8}" type="presParOf" srcId="{FA8665B2-4D5B-411B-8A5C-732BA88A7B4E}" destId="{5020DFD4-7BE6-4F63-B27C-4ADFD4E7FA67}" srcOrd="0" destOrd="0" presId="urn:microsoft.com/office/officeart/2009/layout/CircleArrowProcess"/>
    <dgm:cxn modelId="{4754A17A-BFF0-456A-9E6D-1A448BFD2AB0}" type="presParOf" srcId="{24C263A0-A8A7-495C-A995-384EE7BDAC83}" destId="{078C11E7-D09E-42BA-867B-5675D26DBA4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837D3B-F38F-45BF-BB98-589316E71D56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34C79F3C-12FE-4609-ABFE-598259CAC10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Limpieza de superficies deterioradas (despegadas y/o salitradas);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F224ED50-51C8-4DED-ABEC-79B29E803D41}" type="parTrans" cxnId="{FE850FD8-D59D-4CCC-A802-9061344EB437}">
      <dgm:prSet/>
      <dgm:spPr/>
      <dgm:t>
        <a:bodyPr/>
        <a:lstStyle/>
        <a:p>
          <a:endParaRPr lang="es-PE"/>
        </a:p>
      </dgm:t>
    </dgm:pt>
    <dgm:pt modelId="{39ACE0AC-C3AA-490B-B051-CAA57AD1FC54}" type="sibTrans" cxnId="{FE850FD8-D59D-4CCC-A802-9061344EB437}">
      <dgm:prSet/>
      <dgm:spPr/>
      <dgm:t>
        <a:bodyPr/>
        <a:lstStyle/>
        <a:p>
          <a:endParaRPr lang="es-PE"/>
        </a:p>
      </dgm:t>
    </dgm:pt>
    <dgm:pt modelId="{9FA505B7-8908-45D8-AA5D-E5AFCD2D17FF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Resane de las superficies deterioradas;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46533CCB-C01A-4A8F-BDD0-ADCA9C009179}" type="parTrans" cxnId="{BE15A1AD-AE1C-4EF9-9706-2D0490217356}">
      <dgm:prSet/>
      <dgm:spPr/>
      <dgm:t>
        <a:bodyPr/>
        <a:lstStyle/>
        <a:p>
          <a:endParaRPr lang="es-PE"/>
        </a:p>
      </dgm:t>
    </dgm:pt>
    <dgm:pt modelId="{E9BBBD70-724D-44C0-9342-E4D18B235206}" type="sibTrans" cxnId="{BE15A1AD-AE1C-4EF9-9706-2D0490217356}">
      <dgm:prSet/>
      <dgm:spPr/>
      <dgm:t>
        <a:bodyPr/>
        <a:lstStyle/>
        <a:p>
          <a:endParaRPr lang="es-PE"/>
        </a:p>
      </dgm:t>
    </dgm:pt>
    <dgm:pt modelId="{23F63754-83E7-4EBC-84BF-CA0242587EE1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err="1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Masille</a:t>
          </a:r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 las superficies que lo requieran;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5A92A946-5243-4A25-A92B-769E82E58AE9}" type="parTrans" cxnId="{34AC94D6-947C-4449-872E-EDEDE3377747}">
      <dgm:prSet/>
      <dgm:spPr/>
      <dgm:t>
        <a:bodyPr/>
        <a:lstStyle/>
        <a:p>
          <a:endParaRPr lang="es-PE"/>
        </a:p>
      </dgm:t>
    </dgm:pt>
    <dgm:pt modelId="{7AB8E740-1FBE-4CBF-A724-DEBEE7949CE8}" type="sibTrans" cxnId="{34AC94D6-947C-4449-872E-EDEDE3377747}">
      <dgm:prSet/>
      <dgm:spPr/>
      <dgm:t>
        <a:bodyPr/>
        <a:lstStyle/>
        <a:p>
          <a:endParaRPr lang="es-PE"/>
        </a:p>
      </dgm:t>
    </dgm:pt>
    <dgm:pt modelId="{8DD8FA5D-B1A7-47EB-8F40-B19D3C571C3A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Lijado de las superficies;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81E16A87-B195-4AFB-9FF8-15BE22341890}" type="parTrans" cxnId="{7C20506A-96EF-4715-BA75-271E551F12E7}">
      <dgm:prSet/>
      <dgm:spPr/>
      <dgm:t>
        <a:bodyPr/>
        <a:lstStyle/>
        <a:p>
          <a:endParaRPr lang="es-PE"/>
        </a:p>
      </dgm:t>
    </dgm:pt>
    <dgm:pt modelId="{4F2C6C55-89CC-45FF-8896-9B4913B651CC}" type="sibTrans" cxnId="{7C20506A-96EF-4715-BA75-271E551F12E7}">
      <dgm:prSet/>
      <dgm:spPr/>
      <dgm:t>
        <a:bodyPr/>
        <a:lstStyle/>
        <a:p>
          <a:endParaRPr lang="es-PE"/>
        </a:p>
      </dgm:t>
    </dgm:pt>
    <dgm:pt modelId="{E23733E7-2005-4CA9-86AA-4D9779F136E3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Aplicación de base y sellador de muros; y,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B09F3E24-E102-4509-833C-0F91383CE2D7}" type="parTrans" cxnId="{AAF98FA2-CEB1-4B67-9A82-9992DF8DDE90}">
      <dgm:prSet/>
      <dgm:spPr/>
      <dgm:t>
        <a:bodyPr/>
        <a:lstStyle/>
        <a:p>
          <a:endParaRPr lang="es-PE"/>
        </a:p>
      </dgm:t>
    </dgm:pt>
    <dgm:pt modelId="{92CDC21A-B15C-4389-AACF-7847365656F9}" type="sibTrans" cxnId="{AAF98FA2-CEB1-4B67-9A82-9992DF8DDE90}">
      <dgm:prSet/>
      <dgm:spPr/>
      <dgm:t>
        <a:bodyPr/>
        <a:lstStyle/>
        <a:p>
          <a:endParaRPr lang="es-PE"/>
        </a:p>
      </dgm:t>
    </dgm:pt>
    <dgm:pt modelId="{8CFC696E-17EA-468A-A624-329C73411D21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Pintura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FB17FEEF-9283-468F-8907-F14BFA0E26E5}" type="parTrans" cxnId="{A5E3A797-1578-41C7-8DC8-E94DDFC775AC}">
      <dgm:prSet/>
      <dgm:spPr/>
      <dgm:t>
        <a:bodyPr/>
        <a:lstStyle/>
        <a:p>
          <a:endParaRPr lang="es-PE"/>
        </a:p>
      </dgm:t>
    </dgm:pt>
    <dgm:pt modelId="{61C61C89-D607-473E-8FEC-53A564D786D2}" type="sibTrans" cxnId="{A5E3A797-1578-41C7-8DC8-E94DDFC775AC}">
      <dgm:prSet/>
      <dgm:spPr/>
      <dgm:t>
        <a:bodyPr/>
        <a:lstStyle/>
        <a:p>
          <a:endParaRPr lang="es-PE"/>
        </a:p>
      </dgm:t>
    </dgm:pt>
    <dgm:pt modelId="{2D53442F-D404-47AD-B812-D899DBABB9CD}" type="pres">
      <dgm:prSet presAssocID="{78837D3B-F38F-45BF-BB98-589316E71D5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661BF97-2216-4132-9144-A9064885E2B3}" type="pres">
      <dgm:prSet presAssocID="{34C79F3C-12FE-4609-ABFE-598259CAC108}" presName="node" presStyleLbl="node1" presStyleIdx="0" presStyleCnt="6" custScaleX="22672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0A1217D-F415-49B2-8A8C-64245BAA4F7E}" type="pres">
      <dgm:prSet presAssocID="{39ACE0AC-C3AA-490B-B051-CAA57AD1FC54}" presName="sibTrans" presStyleLbl="sibTrans2D1" presStyleIdx="0" presStyleCnt="5"/>
      <dgm:spPr/>
      <dgm:t>
        <a:bodyPr/>
        <a:lstStyle/>
        <a:p>
          <a:endParaRPr lang="es-PE"/>
        </a:p>
      </dgm:t>
    </dgm:pt>
    <dgm:pt modelId="{4563FB1A-74C2-4699-B5BB-CD1B72A54ED3}" type="pres">
      <dgm:prSet presAssocID="{39ACE0AC-C3AA-490B-B051-CAA57AD1FC54}" presName="connectorText" presStyleLbl="sibTrans2D1" presStyleIdx="0" presStyleCnt="5"/>
      <dgm:spPr/>
      <dgm:t>
        <a:bodyPr/>
        <a:lstStyle/>
        <a:p>
          <a:endParaRPr lang="es-PE"/>
        </a:p>
      </dgm:t>
    </dgm:pt>
    <dgm:pt modelId="{05E47802-67CB-40E7-BC0D-FD7886980FF6}" type="pres">
      <dgm:prSet presAssocID="{9FA505B7-8908-45D8-AA5D-E5AFCD2D17FF}" presName="node" presStyleLbl="node1" presStyleIdx="1" presStyleCnt="6" custScaleX="22266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4D0E27F-438E-4A20-9FFB-542852DA9944}" type="pres">
      <dgm:prSet presAssocID="{E9BBBD70-724D-44C0-9342-E4D18B235206}" presName="sibTrans" presStyleLbl="sibTrans2D1" presStyleIdx="1" presStyleCnt="5"/>
      <dgm:spPr/>
      <dgm:t>
        <a:bodyPr/>
        <a:lstStyle/>
        <a:p>
          <a:endParaRPr lang="es-PE"/>
        </a:p>
      </dgm:t>
    </dgm:pt>
    <dgm:pt modelId="{03B88476-B7EE-4248-92BB-A30DE53BFB30}" type="pres">
      <dgm:prSet presAssocID="{E9BBBD70-724D-44C0-9342-E4D18B235206}" presName="connectorText" presStyleLbl="sibTrans2D1" presStyleIdx="1" presStyleCnt="5"/>
      <dgm:spPr/>
      <dgm:t>
        <a:bodyPr/>
        <a:lstStyle/>
        <a:p>
          <a:endParaRPr lang="es-PE"/>
        </a:p>
      </dgm:t>
    </dgm:pt>
    <dgm:pt modelId="{4A9700B6-3B43-4AF9-9C61-0D1B0A4F6EEA}" type="pres">
      <dgm:prSet presAssocID="{23F63754-83E7-4EBC-84BF-CA0242587EE1}" presName="node" presStyleLbl="node1" presStyleIdx="2" presStyleCnt="6" custScaleX="22372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86ACD42-1F56-4CC8-B013-73787A14BC2B}" type="pres">
      <dgm:prSet presAssocID="{7AB8E740-1FBE-4CBF-A724-DEBEE7949CE8}" presName="sibTrans" presStyleLbl="sibTrans2D1" presStyleIdx="2" presStyleCnt="5"/>
      <dgm:spPr/>
      <dgm:t>
        <a:bodyPr/>
        <a:lstStyle/>
        <a:p>
          <a:endParaRPr lang="es-PE"/>
        </a:p>
      </dgm:t>
    </dgm:pt>
    <dgm:pt modelId="{09CB007B-4EE0-42A8-AF22-AE25FE2F4F85}" type="pres">
      <dgm:prSet presAssocID="{7AB8E740-1FBE-4CBF-A724-DEBEE7949CE8}" presName="connectorText" presStyleLbl="sibTrans2D1" presStyleIdx="2" presStyleCnt="5"/>
      <dgm:spPr/>
      <dgm:t>
        <a:bodyPr/>
        <a:lstStyle/>
        <a:p>
          <a:endParaRPr lang="es-PE"/>
        </a:p>
      </dgm:t>
    </dgm:pt>
    <dgm:pt modelId="{FF72D344-4EE1-43F1-AB5D-E879C5539264}" type="pres">
      <dgm:prSet presAssocID="{8DD8FA5D-B1A7-47EB-8F40-B19D3C571C3A}" presName="node" presStyleLbl="node1" presStyleIdx="3" presStyleCnt="6" custScaleX="22055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5BF4E05-F734-453D-B77F-1984203E8120}" type="pres">
      <dgm:prSet presAssocID="{4F2C6C55-89CC-45FF-8896-9B4913B651CC}" presName="sibTrans" presStyleLbl="sibTrans2D1" presStyleIdx="3" presStyleCnt="5"/>
      <dgm:spPr/>
      <dgm:t>
        <a:bodyPr/>
        <a:lstStyle/>
        <a:p>
          <a:endParaRPr lang="es-PE"/>
        </a:p>
      </dgm:t>
    </dgm:pt>
    <dgm:pt modelId="{631768AD-E18C-4864-BA5F-F5ABC828DAFB}" type="pres">
      <dgm:prSet presAssocID="{4F2C6C55-89CC-45FF-8896-9B4913B651CC}" presName="connectorText" presStyleLbl="sibTrans2D1" presStyleIdx="3" presStyleCnt="5"/>
      <dgm:spPr/>
      <dgm:t>
        <a:bodyPr/>
        <a:lstStyle/>
        <a:p>
          <a:endParaRPr lang="es-PE"/>
        </a:p>
      </dgm:t>
    </dgm:pt>
    <dgm:pt modelId="{6AC39AD9-5058-42DF-ACBA-ACAC7B890914}" type="pres">
      <dgm:prSet presAssocID="{E23733E7-2005-4CA9-86AA-4D9779F136E3}" presName="node" presStyleLbl="node1" presStyleIdx="4" presStyleCnt="6" custScaleX="21633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0C5BF5D-276D-492A-BC1D-C663092CB668}" type="pres">
      <dgm:prSet presAssocID="{92CDC21A-B15C-4389-AACF-7847365656F9}" presName="sibTrans" presStyleLbl="sibTrans2D1" presStyleIdx="4" presStyleCnt="5"/>
      <dgm:spPr/>
      <dgm:t>
        <a:bodyPr/>
        <a:lstStyle/>
        <a:p>
          <a:endParaRPr lang="es-PE"/>
        </a:p>
      </dgm:t>
    </dgm:pt>
    <dgm:pt modelId="{21188557-CC0A-4316-B455-8EFF6BD126A5}" type="pres">
      <dgm:prSet presAssocID="{92CDC21A-B15C-4389-AACF-7847365656F9}" presName="connectorText" presStyleLbl="sibTrans2D1" presStyleIdx="4" presStyleCnt="5"/>
      <dgm:spPr/>
      <dgm:t>
        <a:bodyPr/>
        <a:lstStyle/>
        <a:p>
          <a:endParaRPr lang="es-PE"/>
        </a:p>
      </dgm:t>
    </dgm:pt>
    <dgm:pt modelId="{36D7A6E8-72BE-47CD-BF5F-E0EEECD7561E}" type="pres">
      <dgm:prSet presAssocID="{8CFC696E-17EA-468A-A624-329C73411D21}" presName="node" presStyleLbl="node1" presStyleIdx="5" presStyleCnt="6" custScaleX="21633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2C5F6E5A-D6A8-4592-96E6-14F6E9E4E12A}" type="presOf" srcId="{78837D3B-F38F-45BF-BB98-589316E71D56}" destId="{2D53442F-D404-47AD-B812-D899DBABB9CD}" srcOrd="0" destOrd="0" presId="urn:microsoft.com/office/officeart/2005/8/layout/process2"/>
    <dgm:cxn modelId="{F6D5CEDB-A3EE-4A0B-9D96-EB953F414F71}" type="presOf" srcId="{8CFC696E-17EA-468A-A624-329C73411D21}" destId="{36D7A6E8-72BE-47CD-BF5F-E0EEECD7561E}" srcOrd="0" destOrd="0" presId="urn:microsoft.com/office/officeart/2005/8/layout/process2"/>
    <dgm:cxn modelId="{AAF98FA2-CEB1-4B67-9A82-9992DF8DDE90}" srcId="{78837D3B-F38F-45BF-BB98-589316E71D56}" destId="{E23733E7-2005-4CA9-86AA-4D9779F136E3}" srcOrd="4" destOrd="0" parTransId="{B09F3E24-E102-4509-833C-0F91383CE2D7}" sibTransId="{92CDC21A-B15C-4389-AACF-7847365656F9}"/>
    <dgm:cxn modelId="{465CAA74-D0BB-40F9-B4EC-32DEB6F3B1DC}" type="presOf" srcId="{7AB8E740-1FBE-4CBF-A724-DEBEE7949CE8}" destId="{09CB007B-4EE0-42A8-AF22-AE25FE2F4F85}" srcOrd="1" destOrd="0" presId="urn:microsoft.com/office/officeart/2005/8/layout/process2"/>
    <dgm:cxn modelId="{FE850FD8-D59D-4CCC-A802-9061344EB437}" srcId="{78837D3B-F38F-45BF-BB98-589316E71D56}" destId="{34C79F3C-12FE-4609-ABFE-598259CAC108}" srcOrd="0" destOrd="0" parTransId="{F224ED50-51C8-4DED-ABEC-79B29E803D41}" sibTransId="{39ACE0AC-C3AA-490B-B051-CAA57AD1FC54}"/>
    <dgm:cxn modelId="{A49B2A3C-702B-4F4C-9298-6AD580D0F704}" type="presOf" srcId="{9FA505B7-8908-45D8-AA5D-E5AFCD2D17FF}" destId="{05E47802-67CB-40E7-BC0D-FD7886980FF6}" srcOrd="0" destOrd="0" presId="urn:microsoft.com/office/officeart/2005/8/layout/process2"/>
    <dgm:cxn modelId="{334C2E11-A1EC-4E93-9E55-E80EED2DA1EB}" type="presOf" srcId="{7AB8E740-1FBE-4CBF-A724-DEBEE7949CE8}" destId="{786ACD42-1F56-4CC8-B013-73787A14BC2B}" srcOrd="0" destOrd="0" presId="urn:microsoft.com/office/officeart/2005/8/layout/process2"/>
    <dgm:cxn modelId="{D482EED4-5B88-49F4-9745-C6F04BEE4A77}" type="presOf" srcId="{E9BBBD70-724D-44C0-9342-E4D18B235206}" destId="{03B88476-B7EE-4248-92BB-A30DE53BFB30}" srcOrd="1" destOrd="0" presId="urn:microsoft.com/office/officeart/2005/8/layout/process2"/>
    <dgm:cxn modelId="{5ACE5DA8-5088-4D34-96DE-63BFAAD5EB2E}" type="presOf" srcId="{39ACE0AC-C3AA-490B-B051-CAA57AD1FC54}" destId="{4563FB1A-74C2-4699-B5BB-CD1B72A54ED3}" srcOrd="1" destOrd="0" presId="urn:microsoft.com/office/officeart/2005/8/layout/process2"/>
    <dgm:cxn modelId="{8831DC81-097A-47B9-AACF-258388EC4DFB}" type="presOf" srcId="{92CDC21A-B15C-4389-AACF-7847365656F9}" destId="{21188557-CC0A-4316-B455-8EFF6BD126A5}" srcOrd="1" destOrd="0" presId="urn:microsoft.com/office/officeart/2005/8/layout/process2"/>
    <dgm:cxn modelId="{EAA99607-A1A7-4E6A-8214-DA1AF2763175}" type="presOf" srcId="{E23733E7-2005-4CA9-86AA-4D9779F136E3}" destId="{6AC39AD9-5058-42DF-ACBA-ACAC7B890914}" srcOrd="0" destOrd="0" presId="urn:microsoft.com/office/officeart/2005/8/layout/process2"/>
    <dgm:cxn modelId="{FBCD7792-DF7E-4389-99B9-DDF80517A97A}" type="presOf" srcId="{4F2C6C55-89CC-45FF-8896-9B4913B651CC}" destId="{631768AD-E18C-4864-BA5F-F5ABC828DAFB}" srcOrd="1" destOrd="0" presId="urn:microsoft.com/office/officeart/2005/8/layout/process2"/>
    <dgm:cxn modelId="{34AC94D6-947C-4449-872E-EDEDE3377747}" srcId="{78837D3B-F38F-45BF-BB98-589316E71D56}" destId="{23F63754-83E7-4EBC-84BF-CA0242587EE1}" srcOrd="2" destOrd="0" parTransId="{5A92A946-5243-4A25-A92B-769E82E58AE9}" sibTransId="{7AB8E740-1FBE-4CBF-A724-DEBEE7949CE8}"/>
    <dgm:cxn modelId="{3168F9CD-192F-4954-85C4-36F74B33C545}" type="presOf" srcId="{34C79F3C-12FE-4609-ABFE-598259CAC108}" destId="{8661BF97-2216-4132-9144-A9064885E2B3}" srcOrd="0" destOrd="0" presId="urn:microsoft.com/office/officeart/2005/8/layout/process2"/>
    <dgm:cxn modelId="{771C8BDD-C9AF-4A5C-927D-62A719D68516}" type="presOf" srcId="{8DD8FA5D-B1A7-47EB-8F40-B19D3C571C3A}" destId="{FF72D344-4EE1-43F1-AB5D-E879C5539264}" srcOrd="0" destOrd="0" presId="urn:microsoft.com/office/officeart/2005/8/layout/process2"/>
    <dgm:cxn modelId="{A0131FF1-12E4-4B01-BEB9-429E2E64357F}" type="presOf" srcId="{E9BBBD70-724D-44C0-9342-E4D18B235206}" destId="{04D0E27F-438E-4A20-9FFB-542852DA9944}" srcOrd="0" destOrd="0" presId="urn:microsoft.com/office/officeart/2005/8/layout/process2"/>
    <dgm:cxn modelId="{BE15A1AD-AE1C-4EF9-9706-2D0490217356}" srcId="{78837D3B-F38F-45BF-BB98-589316E71D56}" destId="{9FA505B7-8908-45D8-AA5D-E5AFCD2D17FF}" srcOrd="1" destOrd="0" parTransId="{46533CCB-C01A-4A8F-BDD0-ADCA9C009179}" sibTransId="{E9BBBD70-724D-44C0-9342-E4D18B235206}"/>
    <dgm:cxn modelId="{7C20506A-96EF-4715-BA75-271E551F12E7}" srcId="{78837D3B-F38F-45BF-BB98-589316E71D56}" destId="{8DD8FA5D-B1A7-47EB-8F40-B19D3C571C3A}" srcOrd="3" destOrd="0" parTransId="{81E16A87-B195-4AFB-9FF8-15BE22341890}" sibTransId="{4F2C6C55-89CC-45FF-8896-9B4913B651CC}"/>
    <dgm:cxn modelId="{490C3C8F-ADE2-475B-9795-7929D46678A6}" type="presOf" srcId="{92CDC21A-B15C-4389-AACF-7847365656F9}" destId="{60C5BF5D-276D-492A-BC1D-C663092CB668}" srcOrd="0" destOrd="0" presId="urn:microsoft.com/office/officeart/2005/8/layout/process2"/>
    <dgm:cxn modelId="{D206B7AB-F1B2-44E1-B191-E4999088CD4E}" type="presOf" srcId="{23F63754-83E7-4EBC-84BF-CA0242587EE1}" destId="{4A9700B6-3B43-4AF9-9C61-0D1B0A4F6EEA}" srcOrd="0" destOrd="0" presId="urn:microsoft.com/office/officeart/2005/8/layout/process2"/>
    <dgm:cxn modelId="{A5E3A797-1578-41C7-8DC8-E94DDFC775AC}" srcId="{78837D3B-F38F-45BF-BB98-589316E71D56}" destId="{8CFC696E-17EA-468A-A624-329C73411D21}" srcOrd="5" destOrd="0" parTransId="{FB17FEEF-9283-468F-8907-F14BFA0E26E5}" sibTransId="{61C61C89-D607-473E-8FEC-53A564D786D2}"/>
    <dgm:cxn modelId="{E7FC8242-1DA5-4C99-A1DD-77573DABB3EC}" type="presOf" srcId="{39ACE0AC-C3AA-490B-B051-CAA57AD1FC54}" destId="{70A1217D-F415-49B2-8A8C-64245BAA4F7E}" srcOrd="0" destOrd="0" presId="urn:microsoft.com/office/officeart/2005/8/layout/process2"/>
    <dgm:cxn modelId="{8EDAAD48-E265-4DB7-BFC5-55B5C83E27C0}" type="presOf" srcId="{4F2C6C55-89CC-45FF-8896-9B4913B651CC}" destId="{E5BF4E05-F734-453D-B77F-1984203E8120}" srcOrd="0" destOrd="0" presId="urn:microsoft.com/office/officeart/2005/8/layout/process2"/>
    <dgm:cxn modelId="{D4686F69-052E-43AC-9D0D-5C67964E1EC0}" type="presParOf" srcId="{2D53442F-D404-47AD-B812-D899DBABB9CD}" destId="{8661BF97-2216-4132-9144-A9064885E2B3}" srcOrd="0" destOrd="0" presId="urn:microsoft.com/office/officeart/2005/8/layout/process2"/>
    <dgm:cxn modelId="{80EDD202-39ED-4D93-8EC8-B58248A2B4FF}" type="presParOf" srcId="{2D53442F-D404-47AD-B812-D899DBABB9CD}" destId="{70A1217D-F415-49B2-8A8C-64245BAA4F7E}" srcOrd="1" destOrd="0" presId="urn:microsoft.com/office/officeart/2005/8/layout/process2"/>
    <dgm:cxn modelId="{5125DA71-BE83-4B36-BA85-1A7DD6853348}" type="presParOf" srcId="{70A1217D-F415-49B2-8A8C-64245BAA4F7E}" destId="{4563FB1A-74C2-4699-B5BB-CD1B72A54ED3}" srcOrd="0" destOrd="0" presId="urn:microsoft.com/office/officeart/2005/8/layout/process2"/>
    <dgm:cxn modelId="{7BF6A213-B628-4B57-93DF-9506D002EEB4}" type="presParOf" srcId="{2D53442F-D404-47AD-B812-D899DBABB9CD}" destId="{05E47802-67CB-40E7-BC0D-FD7886980FF6}" srcOrd="2" destOrd="0" presId="urn:microsoft.com/office/officeart/2005/8/layout/process2"/>
    <dgm:cxn modelId="{9D20D7EA-E223-415A-95D4-3BDDD49B37E5}" type="presParOf" srcId="{2D53442F-D404-47AD-B812-D899DBABB9CD}" destId="{04D0E27F-438E-4A20-9FFB-542852DA9944}" srcOrd="3" destOrd="0" presId="urn:microsoft.com/office/officeart/2005/8/layout/process2"/>
    <dgm:cxn modelId="{16F16074-C51A-48DE-B2D5-C5BE4E726072}" type="presParOf" srcId="{04D0E27F-438E-4A20-9FFB-542852DA9944}" destId="{03B88476-B7EE-4248-92BB-A30DE53BFB30}" srcOrd="0" destOrd="0" presId="urn:microsoft.com/office/officeart/2005/8/layout/process2"/>
    <dgm:cxn modelId="{F6162703-CE23-41ED-8FDC-BA3E56DA3A75}" type="presParOf" srcId="{2D53442F-D404-47AD-B812-D899DBABB9CD}" destId="{4A9700B6-3B43-4AF9-9C61-0D1B0A4F6EEA}" srcOrd="4" destOrd="0" presId="urn:microsoft.com/office/officeart/2005/8/layout/process2"/>
    <dgm:cxn modelId="{47B0440C-8698-4D0B-8BB4-D6D5FA6EA2C5}" type="presParOf" srcId="{2D53442F-D404-47AD-B812-D899DBABB9CD}" destId="{786ACD42-1F56-4CC8-B013-73787A14BC2B}" srcOrd="5" destOrd="0" presId="urn:microsoft.com/office/officeart/2005/8/layout/process2"/>
    <dgm:cxn modelId="{6B6F5883-E5F4-464A-8E71-5D929C0D7B55}" type="presParOf" srcId="{786ACD42-1F56-4CC8-B013-73787A14BC2B}" destId="{09CB007B-4EE0-42A8-AF22-AE25FE2F4F85}" srcOrd="0" destOrd="0" presId="urn:microsoft.com/office/officeart/2005/8/layout/process2"/>
    <dgm:cxn modelId="{6165507D-E649-4E9D-A97C-46EFE99A10AD}" type="presParOf" srcId="{2D53442F-D404-47AD-B812-D899DBABB9CD}" destId="{FF72D344-4EE1-43F1-AB5D-E879C5539264}" srcOrd="6" destOrd="0" presId="urn:microsoft.com/office/officeart/2005/8/layout/process2"/>
    <dgm:cxn modelId="{3D8674BB-7B88-483C-A415-03E33FE86CA1}" type="presParOf" srcId="{2D53442F-D404-47AD-B812-D899DBABB9CD}" destId="{E5BF4E05-F734-453D-B77F-1984203E8120}" srcOrd="7" destOrd="0" presId="urn:microsoft.com/office/officeart/2005/8/layout/process2"/>
    <dgm:cxn modelId="{EC172C65-58FE-46D6-822A-E968B52F2B38}" type="presParOf" srcId="{E5BF4E05-F734-453D-B77F-1984203E8120}" destId="{631768AD-E18C-4864-BA5F-F5ABC828DAFB}" srcOrd="0" destOrd="0" presId="urn:microsoft.com/office/officeart/2005/8/layout/process2"/>
    <dgm:cxn modelId="{53811983-C4AA-4099-A427-16C7DB257BF9}" type="presParOf" srcId="{2D53442F-D404-47AD-B812-D899DBABB9CD}" destId="{6AC39AD9-5058-42DF-ACBA-ACAC7B890914}" srcOrd="8" destOrd="0" presId="urn:microsoft.com/office/officeart/2005/8/layout/process2"/>
    <dgm:cxn modelId="{1037ED1B-CB44-40AC-A3EA-5EF5C530E5D8}" type="presParOf" srcId="{2D53442F-D404-47AD-B812-D899DBABB9CD}" destId="{60C5BF5D-276D-492A-BC1D-C663092CB668}" srcOrd="9" destOrd="0" presId="urn:microsoft.com/office/officeart/2005/8/layout/process2"/>
    <dgm:cxn modelId="{534111C9-63E8-420A-A7B5-E2456FAF3E37}" type="presParOf" srcId="{60C5BF5D-276D-492A-BC1D-C663092CB668}" destId="{21188557-CC0A-4316-B455-8EFF6BD126A5}" srcOrd="0" destOrd="0" presId="urn:microsoft.com/office/officeart/2005/8/layout/process2"/>
    <dgm:cxn modelId="{76EE9772-9ECE-4A47-8248-46649320C15B}" type="presParOf" srcId="{2D53442F-D404-47AD-B812-D899DBABB9CD}" destId="{36D7A6E8-72BE-47CD-BF5F-E0EEECD7561E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B68A5A-FEEB-417D-AE32-4DAC098F9D55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PE"/>
        </a:p>
      </dgm:t>
    </dgm:pt>
    <dgm:pt modelId="{8AF294EA-97C7-4456-B603-4873AD7976CA}">
      <dgm:prSet phldrT="[Texto]" custT="1"/>
      <dgm:spPr/>
      <dgm:t>
        <a:bodyPr/>
        <a:lstStyle/>
        <a:p>
          <a:r>
            <a:rPr lang="es-PE" sz="1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Pintura Látex </a:t>
          </a:r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PE" sz="1400" dirty="0" smtClean="0"/>
            <a:t>(Para muros interiores y exteriores)</a:t>
          </a:r>
          <a:endParaRPr lang="es-PE" sz="1400" dirty="0"/>
        </a:p>
      </dgm:t>
    </dgm:pt>
    <dgm:pt modelId="{69C2254B-80F4-4D15-819C-35F689AA8F18}" type="parTrans" cxnId="{125095B0-7639-4FA8-8381-1DE25D0E0B29}">
      <dgm:prSet/>
      <dgm:spPr/>
      <dgm:t>
        <a:bodyPr/>
        <a:lstStyle/>
        <a:p>
          <a:endParaRPr lang="es-PE"/>
        </a:p>
      </dgm:t>
    </dgm:pt>
    <dgm:pt modelId="{083F7813-27EA-4EED-BD71-D45815DEA2D4}" type="sibTrans" cxnId="{125095B0-7639-4FA8-8381-1DE25D0E0B29}">
      <dgm:prSet/>
      <dgm:spPr/>
      <dgm:t>
        <a:bodyPr/>
        <a:lstStyle/>
        <a:p>
          <a:endParaRPr lang="es-PE"/>
        </a:p>
      </dgm:t>
    </dgm:pt>
    <dgm:pt modelId="{BE26E7BF-0F99-47D7-90B8-BF70F5296E92}">
      <dgm:prSet phldrT="[Texto]" custT="1"/>
      <dgm:spPr/>
      <dgm:t>
        <a:bodyPr/>
        <a:lstStyle/>
        <a:p>
          <a:r>
            <a:rPr lang="es-PE" sz="1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Esmaltes</a:t>
          </a:r>
        </a:p>
        <a:p>
          <a:r>
            <a:rPr lang="es-PE" sz="1400" dirty="0" smtClean="0"/>
            <a:t>(Para maderas y fierro)</a:t>
          </a:r>
          <a:endParaRPr lang="es-PE" sz="1400" dirty="0"/>
        </a:p>
      </dgm:t>
    </dgm:pt>
    <dgm:pt modelId="{DB36E939-AB22-4036-831C-D07C1223A294}" type="parTrans" cxnId="{ACFFE6E2-45D9-4D9C-83AC-683F537CC812}">
      <dgm:prSet/>
      <dgm:spPr/>
      <dgm:t>
        <a:bodyPr/>
        <a:lstStyle/>
        <a:p>
          <a:endParaRPr lang="es-PE"/>
        </a:p>
      </dgm:t>
    </dgm:pt>
    <dgm:pt modelId="{0E88D62A-0FFE-499B-8467-8A79B15A9D01}" type="sibTrans" cxnId="{ACFFE6E2-45D9-4D9C-83AC-683F537CC812}">
      <dgm:prSet/>
      <dgm:spPr/>
      <dgm:t>
        <a:bodyPr/>
        <a:lstStyle/>
        <a:p>
          <a:endParaRPr lang="es-PE"/>
        </a:p>
      </dgm:t>
    </dgm:pt>
    <dgm:pt modelId="{8356A2C5-1D5F-4AF0-995F-5FCCA18E9894}">
      <dgm:prSet phldrT="[Texto]" custT="1"/>
      <dgm:spPr/>
      <dgm:t>
        <a:bodyPr/>
        <a:lstStyle/>
        <a:p>
          <a:r>
            <a:rPr lang="es-PE" sz="1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Barnices y Lacas</a:t>
          </a:r>
        </a:p>
        <a:p>
          <a:r>
            <a:rPr lang="es-PE" sz="1400" dirty="0" smtClean="0"/>
            <a:t>(Para madera)</a:t>
          </a:r>
          <a:endParaRPr lang="es-PE" sz="1400" dirty="0"/>
        </a:p>
      </dgm:t>
    </dgm:pt>
    <dgm:pt modelId="{856A5442-C8F5-4020-B01E-0883B88B1D7C}" type="parTrans" cxnId="{225EBC46-0F26-4790-8061-43ED71CC8C87}">
      <dgm:prSet/>
      <dgm:spPr/>
      <dgm:t>
        <a:bodyPr/>
        <a:lstStyle/>
        <a:p>
          <a:endParaRPr lang="es-PE"/>
        </a:p>
      </dgm:t>
    </dgm:pt>
    <dgm:pt modelId="{C1901341-2C50-487D-9943-03996C2430BD}" type="sibTrans" cxnId="{225EBC46-0F26-4790-8061-43ED71CC8C87}">
      <dgm:prSet/>
      <dgm:spPr/>
      <dgm:t>
        <a:bodyPr/>
        <a:lstStyle/>
        <a:p>
          <a:endParaRPr lang="es-PE"/>
        </a:p>
      </dgm:t>
    </dgm:pt>
    <dgm:pt modelId="{A9AF58DC-4CF6-4D18-A50B-ED2ABD819630}" type="pres">
      <dgm:prSet presAssocID="{90B68A5A-FEEB-417D-AE32-4DAC098F9D5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EF81E50E-85BA-433F-B7FE-8D825E65DCD8}" type="pres">
      <dgm:prSet presAssocID="{8AF294EA-97C7-4456-B603-4873AD7976CA}" presName="composite" presStyleCnt="0"/>
      <dgm:spPr/>
    </dgm:pt>
    <dgm:pt modelId="{6543D1B2-0A08-4D94-80B3-C319E609C5F5}" type="pres">
      <dgm:prSet presAssocID="{8AF294EA-97C7-4456-B603-4873AD7976CA}" presName="LShape" presStyleLbl="alignNode1" presStyleIdx="0" presStyleCnt="5"/>
      <dgm:spPr/>
    </dgm:pt>
    <dgm:pt modelId="{69E080D4-6DE7-4451-A181-172B2A44DE3C}" type="pres">
      <dgm:prSet presAssocID="{8AF294EA-97C7-4456-B603-4873AD7976CA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B89E623-DEB8-4F75-8FE2-C5FFC617EA27}" type="pres">
      <dgm:prSet presAssocID="{8AF294EA-97C7-4456-B603-4873AD7976CA}" presName="Triangle" presStyleLbl="alignNode1" presStyleIdx="1" presStyleCnt="5"/>
      <dgm:spPr/>
    </dgm:pt>
    <dgm:pt modelId="{CDC75127-8DDF-4C4A-9136-00A029718384}" type="pres">
      <dgm:prSet presAssocID="{083F7813-27EA-4EED-BD71-D45815DEA2D4}" presName="sibTrans" presStyleCnt="0"/>
      <dgm:spPr/>
    </dgm:pt>
    <dgm:pt modelId="{4D41057C-AE8A-4C9F-8803-410EFAA777A4}" type="pres">
      <dgm:prSet presAssocID="{083F7813-27EA-4EED-BD71-D45815DEA2D4}" presName="space" presStyleCnt="0"/>
      <dgm:spPr/>
    </dgm:pt>
    <dgm:pt modelId="{542F8F95-2E0F-4D19-AEC6-42000814B71B}" type="pres">
      <dgm:prSet presAssocID="{BE26E7BF-0F99-47D7-90B8-BF70F5296E92}" presName="composite" presStyleCnt="0"/>
      <dgm:spPr/>
    </dgm:pt>
    <dgm:pt modelId="{ACA48BCE-EDA8-4F69-B76A-093D3019E376}" type="pres">
      <dgm:prSet presAssocID="{BE26E7BF-0F99-47D7-90B8-BF70F5296E92}" presName="LShape" presStyleLbl="alignNode1" presStyleIdx="2" presStyleCnt="5"/>
      <dgm:spPr/>
    </dgm:pt>
    <dgm:pt modelId="{74F6A526-40A4-41DC-9602-59B29D3FE800}" type="pres">
      <dgm:prSet presAssocID="{BE26E7BF-0F99-47D7-90B8-BF70F5296E9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5DA3096-B54C-4AB9-8496-F46C5B5DF620}" type="pres">
      <dgm:prSet presAssocID="{BE26E7BF-0F99-47D7-90B8-BF70F5296E92}" presName="Triangle" presStyleLbl="alignNode1" presStyleIdx="3" presStyleCnt="5"/>
      <dgm:spPr/>
    </dgm:pt>
    <dgm:pt modelId="{9D55ADAE-7FD4-4A19-8CAF-3A58D64D4F9E}" type="pres">
      <dgm:prSet presAssocID="{0E88D62A-0FFE-499B-8467-8A79B15A9D01}" presName="sibTrans" presStyleCnt="0"/>
      <dgm:spPr/>
    </dgm:pt>
    <dgm:pt modelId="{7FEAFFC8-E52E-4639-B092-5040F44DA153}" type="pres">
      <dgm:prSet presAssocID="{0E88D62A-0FFE-499B-8467-8A79B15A9D01}" presName="space" presStyleCnt="0"/>
      <dgm:spPr/>
    </dgm:pt>
    <dgm:pt modelId="{281E2AC3-FA16-4A8E-B418-D9EBF3852B75}" type="pres">
      <dgm:prSet presAssocID="{8356A2C5-1D5F-4AF0-995F-5FCCA18E9894}" presName="composite" presStyleCnt="0"/>
      <dgm:spPr/>
    </dgm:pt>
    <dgm:pt modelId="{911AB823-1DE0-4CEB-8D7F-E0ECB95C84DE}" type="pres">
      <dgm:prSet presAssocID="{8356A2C5-1D5F-4AF0-995F-5FCCA18E9894}" presName="LShape" presStyleLbl="alignNode1" presStyleIdx="4" presStyleCnt="5"/>
      <dgm:spPr/>
    </dgm:pt>
    <dgm:pt modelId="{FC43FB13-98F0-4E4D-86AA-2BF54C476C5D}" type="pres">
      <dgm:prSet presAssocID="{8356A2C5-1D5F-4AF0-995F-5FCCA18E9894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125095B0-7639-4FA8-8381-1DE25D0E0B29}" srcId="{90B68A5A-FEEB-417D-AE32-4DAC098F9D55}" destId="{8AF294EA-97C7-4456-B603-4873AD7976CA}" srcOrd="0" destOrd="0" parTransId="{69C2254B-80F4-4D15-819C-35F689AA8F18}" sibTransId="{083F7813-27EA-4EED-BD71-D45815DEA2D4}"/>
    <dgm:cxn modelId="{ACFFE6E2-45D9-4D9C-83AC-683F537CC812}" srcId="{90B68A5A-FEEB-417D-AE32-4DAC098F9D55}" destId="{BE26E7BF-0F99-47D7-90B8-BF70F5296E92}" srcOrd="1" destOrd="0" parTransId="{DB36E939-AB22-4036-831C-D07C1223A294}" sibTransId="{0E88D62A-0FFE-499B-8467-8A79B15A9D01}"/>
    <dgm:cxn modelId="{225EBC46-0F26-4790-8061-43ED71CC8C87}" srcId="{90B68A5A-FEEB-417D-AE32-4DAC098F9D55}" destId="{8356A2C5-1D5F-4AF0-995F-5FCCA18E9894}" srcOrd="2" destOrd="0" parTransId="{856A5442-C8F5-4020-B01E-0883B88B1D7C}" sibTransId="{C1901341-2C50-487D-9943-03996C2430BD}"/>
    <dgm:cxn modelId="{08E2891A-1897-4E71-B607-68E3B3F1960B}" type="presOf" srcId="{8AF294EA-97C7-4456-B603-4873AD7976CA}" destId="{69E080D4-6DE7-4451-A181-172B2A44DE3C}" srcOrd="0" destOrd="0" presId="urn:microsoft.com/office/officeart/2009/3/layout/StepUpProcess"/>
    <dgm:cxn modelId="{1FC6C96E-A31B-4ACD-9D58-14C835BB9BFD}" type="presOf" srcId="{BE26E7BF-0F99-47D7-90B8-BF70F5296E92}" destId="{74F6A526-40A4-41DC-9602-59B29D3FE800}" srcOrd="0" destOrd="0" presId="urn:microsoft.com/office/officeart/2009/3/layout/StepUpProcess"/>
    <dgm:cxn modelId="{AB5F94CC-99D5-4D69-9A45-234560663DDC}" type="presOf" srcId="{90B68A5A-FEEB-417D-AE32-4DAC098F9D55}" destId="{A9AF58DC-4CF6-4D18-A50B-ED2ABD819630}" srcOrd="0" destOrd="0" presId="urn:microsoft.com/office/officeart/2009/3/layout/StepUpProcess"/>
    <dgm:cxn modelId="{1475A9C6-1FA7-4FBA-97EC-A2EBB81C9931}" type="presOf" srcId="{8356A2C5-1D5F-4AF0-995F-5FCCA18E9894}" destId="{FC43FB13-98F0-4E4D-86AA-2BF54C476C5D}" srcOrd="0" destOrd="0" presId="urn:microsoft.com/office/officeart/2009/3/layout/StepUpProcess"/>
    <dgm:cxn modelId="{E21532BD-93DD-4E05-8BF9-25CBCE736726}" type="presParOf" srcId="{A9AF58DC-4CF6-4D18-A50B-ED2ABD819630}" destId="{EF81E50E-85BA-433F-B7FE-8D825E65DCD8}" srcOrd="0" destOrd="0" presId="urn:microsoft.com/office/officeart/2009/3/layout/StepUpProcess"/>
    <dgm:cxn modelId="{A7DDD90A-87C2-4C35-9B66-8E75E88E4785}" type="presParOf" srcId="{EF81E50E-85BA-433F-B7FE-8D825E65DCD8}" destId="{6543D1B2-0A08-4D94-80B3-C319E609C5F5}" srcOrd="0" destOrd="0" presId="urn:microsoft.com/office/officeart/2009/3/layout/StepUpProcess"/>
    <dgm:cxn modelId="{9891CBA9-22D6-4735-847D-64F63158F513}" type="presParOf" srcId="{EF81E50E-85BA-433F-B7FE-8D825E65DCD8}" destId="{69E080D4-6DE7-4451-A181-172B2A44DE3C}" srcOrd="1" destOrd="0" presId="urn:microsoft.com/office/officeart/2009/3/layout/StepUpProcess"/>
    <dgm:cxn modelId="{7990E181-5A77-4338-8DA5-4802FE0FB2C6}" type="presParOf" srcId="{EF81E50E-85BA-433F-B7FE-8D825E65DCD8}" destId="{5B89E623-DEB8-4F75-8FE2-C5FFC617EA27}" srcOrd="2" destOrd="0" presId="urn:microsoft.com/office/officeart/2009/3/layout/StepUpProcess"/>
    <dgm:cxn modelId="{6FFD5F84-6D0E-4D80-B9E6-DEACE5CACEBB}" type="presParOf" srcId="{A9AF58DC-4CF6-4D18-A50B-ED2ABD819630}" destId="{CDC75127-8DDF-4C4A-9136-00A029718384}" srcOrd="1" destOrd="0" presId="urn:microsoft.com/office/officeart/2009/3/layout/StepUpProcess"/>
    <dgm:cxn modelId="{40867D26-767A-45B6-A0D2-EE61E2F96031}" type="presParOf" srcId="{CDC75127-8DDF-4C4A-9136-00A029718384}" destId="{4D41057C-AE8A-4C9F-8803-410EFAA777A4}" srcOrd="0" destOrd="0" presId="urn:microsoft.com/office/officeart/2009/3/layout/StepUpProcess"/>
    <dgm:cxn modelId="{6BB2F1AD-E0C4-4673-9CCC-2CCAD80DF45E}" type="presParOf" srcId="{A9AF58DC-4CF6-4D18-A50B-ED2ABD819630}" destId="{542F8F95-2E0F-4D19-AEC6-42000814B71B}" srcOrd="2" destOrd="0" presId="urn:microsoft.com/office/officeart/2009/3/layout/StepUpProcess"/>
    <dgm:cxn modelId="{47E5C1F0-0590-4A6D-933C-99E2167431DE}" type="presParOf" srcId="{542F8F95-2E0F-4D19-AEC6-42000814B71B}" destId="{ACA48BCE-EDA8-4F69-B76A-093D3019E376}" srcOrd="0" destOrd="0" presId="urn:microsoft.com/office/officeart/2009/3/layout/StepUpProcess"/>
    <dgm:cxn modelId="{C765D592-5E94-4CE9-BD5C-24A44E34937F}" type="presParOf" srcId="{542F8F95-2E0F-4D19-AEC6-42000814B71B}" destId="{74F6A526-40A4-41DC-9602-59B29D3FE800}" srcOrd="1" destOrd="0" presId="urn:microsoft.com/office/officeart/2009/3/layout/StepUpProcess"/>
    <dgm:cxn modelId="{73BF27EC-B4FC-428C-8067-EB3431BFD9A4}" type="presParOf" srcId="{542F8F95-2E0F-4D19-AEC6-42000814B71B}" destId="{05DA3096-B54C-4AB9-8496-F46C5B5DF620}" srcOrd="2" destOrd="0" presId="urn:microsoft.com/office/officeart/2009/3/layout/StepUpProcess"/>
    <dgm:cxn modelId="{E7205E53-1853-4075-A69B-E176456FFE84}" type="presParOf" srcId="{A9AF58DC-4CF6-4D18-A50B-ED2ABD819630}" destId="{9D55ADAE-7FD4-4A19-8CAF-3A58D64D4F9E}" srcOrd="3" destOrd="0" presId="urn:microsoft.com/office/officeart/2009/3/layout/StepUpProcess"/>
    <dgm:cxn modelId="{16399EDF-26EE-4F55-9D28-96944381C04B}" type="presParOf" srcId="{9D55ADAE-7FD4-4A19-8CAF-3A58D64D4F9E}" destId="{7FEAFFC8-E52E-4639-B092-5040F44DA153}" srcOrd="0" destOrd="0" presId="urn:microsoft.com/office/officeart/2009/3/layout/StepUpProcess"/>
    <dgm:cxn modelId="{F0CA9F5B-6510-4D94-B58D-FA405B56B9B7}" type="presParOf" srcId="{A9AF58DC-4CF6-4D18-A50B-ED2ABD819630}" destId="{281E2AC3-FA16-4A8E-B418-D9EBF3852B75}" srcOrd="4" destOrd="0" presId="urn:microsoft.com/office/officeart/2009/3/layout/StepUpProcess"/>
    <dgm:cxn modelId="{744FFFBF-5918-4457-9CDB-65088202E9E4}" type="presParOf" srcId="{281E2AC3-FA16-4A8E-B418-D9EBF3852B75}" destId="{911AB823-1DE0-4CEB-8D7F-E0ECB95C84DE}" srcOrd="0" destOrd="0" presId="urn:microsoft.com/office/officeart/2009/3/layout/StepUpProcess"/>
    <dgm:cxn modelId="{B47CAAE7-5C4D-40C7-A934-40AF3CCCB134}" type="presParOf" srcId="{281E2AC3-FA16-4A8E-B418-D9EBF3852B75}" destId="{FC43FB13-98F0-4E4D-86AA-2BF54C476C5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03E3A9-CD76-43C6-9E92-70C1245B997C}" type="doc">
      <dgm:prSet loTypeId="urn:microsoft.com/office/officeart/2005/8/layout/b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40788488-9E98-41F3-A82E-F57D66E056CD}">
      <dgm:prSet phldrT="[Texto]" custT="1"/>
      <dgm:spPr/>
      <dgm:t>
        <a:bodyPr/>
        <a:lstStyle/>
        <a:p>
          <a:r>
            <a:rPr lang="es-PE" sz="14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Puede utilizar planchas de tierra con césped natural o planchas </a:t>
          </a:r>
          <a:r>
            <a:rPr lang="es-PE" sz="1400" spc="25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precultivadas</a:t>
          </a:r>
          <a:r>
            <a:rPr lang="es-PE" sz="1400" b="1" i="1" u="sng" spc="2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rPr>
            <a:t>,  No se permite el uso de césped sintético. </a:t>
          </a:r>
          <a:endParaRPr lang="es-PE" sz="1400" b="1" i="1" u="sng" dirty="0">
            <a:solidFill>
              <a:srgbClr val="FF0000"/>
            </a:solidFill>
          </a:endParaRPr>
        </a:p>
      </dgm:t>
    </dgm:pt>
    <dgm:pt modelId="{BA6FD65B-BF1F-40DF-B963-B6EBEBE4F886}" type="parTrans" cxnId="{D2FB5873-E1DC-46DF-A592-EE30514EDBC2}">
      <dgm:prSet/>
      <dgm:spPr/>
      <dgm:t>
        <a:bodyPr/>
        <a:lstStyle/>
        <a:p>
          <a:endParaRPr lang="es-PE"/>
        </a:p>
      </dgm:t>
    </dgm:pt>
    <dgm:pt modelId="{18C97CD5-22DD-4A99-95A0-F443B6F2B79D}" type="sibTrans" cxnId="{D2FB5873-E1DC-46DF-A592-EE30514EDBC2}">
      <dgm:prSet/>
      <dgm:spPr/>
      <dgm:t>
        <a:bodyPr/>
        <a:lstStyle/>
        <a:p>
          <a:endParaRPr lang="es-PE"/>
        </a:p>
      </dgm:t>
    </dgm:pt>
    <dgm:pt modelId="{55C25148-0BF9-425B-A60E-216A6D91B8BA}">
      <dgm:prSet phldrT="[Texto]" custT="1"/>
      <dgm:spPr/>
      <dgm:t>
        <a:bodyPr/>
        <a:lstStyle/>
        <a:p>
          <a:r>
            <a:rPr lang="es-PE" sz="14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De acuerdo al clima de la zona, debe consultar cual es el mejor periodo para plantar césped en planchas</a:t>
          </a:r>
          <a:endParaRPr lang="es-PE" sz="1400" dirty="0"/>
        </a:p>
      </dgm:t>
    </dgm:pt>
    <dgm:pt modelId="{69D16773-77D4-4165-A1E5-C9CFDF82A78F}" type="parTrans" cxnId="{93FF870A-93F7-4B8F-A3E6-61C0AFEE2DF1}">
      <dgm:prSet/>
      <dgm:spPr/>
      <dgm:t>
        <a:bodyPr/>
        <a:lstStyle/>
        <a:p>
          <a:endParaRPr lang="es-PE"/>
        </a:p>
      </dgm:t>
    </dgm:pt>
    <dgm:pt modelId="{3D850892-A39A-40D8-ADB3-E16DE78A0B8A}" type="sibTrans" cxnId="{93FF870A-93F7-4B8F-A3E6-61C0AFEE2DF1}">
      <dgm:prSet/>
      <dgm:spPr/>
      <dgm:t>
        <a:bodyPr/>
        <a:lstStyle/>
        <a:p>
          <a:endParaRPr lang="es-PE"/>
        </a:p>
      </dgm:t>
    </dgm:pt>
    <dgm:pt modelId="{399ECE2E-FE57-46AF-A739-D5AB0C709509}">
      <dgm:prSet custT="1"/>
      <dgm:spPr/>
      <dgm:t>
        <a:bodyPr/>
        <a:lstStyle/>
        <a:p>
          <a:r>
            <a:rPr lang="es-PE" sz="14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Si se requiere dar mantenimiento a césped plantado en</a:t>
          </a:r>
          <a:r>
            <a:rPr lang="es-PE" sz="18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s-PE" sz="14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mal estado, primero se debe retirar las zonas dañadas, para posteriormente, labrar el terreno, añadir tierra vegetal y plantar las planchas de césped.</a:t>
          </a:r>
          <a:endParaRPr lang="es-PE" sz="14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10BB8588-F60B-4C81-85C0-F1633FB70F20}" type="parTrans" cxnId="{52CE3D13-3A63-474E-809A-B0C0D5EAF16C}">
      <dgm:prSet/>
      <dgm:spPr/>
      <dgm:t>
        <a:bodyPr/>
        <a:lstStyle/>
        <a:p>
          <a:endParaRPr lang="es-PE"/>
        </a:p>
      </dgm:t>
    </dgm:pt>
    <dgm:pt modelId="{6DC2A7D4-5D6A-4F11-A524-139F41679C40}" type="sibTrans" cxnId="{52CE3D13-3A63-474E-809A-B0C0D5EAF16C}">
      <dgm:prSet/>
      <dgm:spPr/>
      <dgm:t>
        <a:bodyPr/>
        <a:lstStyle/>
        <a:p>
          <a:endParaRPr lang="es-PE"/>
        </a:p>
      </dgm:t>
    </dgm:pt>
    <dgm:pt modelId="{CF65941E-C987-407F-A7C4-D0A6081A17AB}">
      <dgm:prSet phldrT="[Texto]" custT="1"/>
      <dgm:spPr/>
      <dgm:t>
        <a:bodyPr/>
        <a:lstStyle/>
        <a:p>
          <a:r>
            <a:rPr lang="es-ES" sz="1400" dirty="0" smtClean="0">
              <a:latin typeface="Arial" panose="020B0604020202020204" pitchFamily="34" charset="0"/>
              <a:cs typeface="Arial" panose="020B0604020202020204" pitchFamily="34" charset="0"/>
            </a:rPr>
            <a:t>Se realizarán por un personal calificado, quien le indicará el cuidado posterior que debe recibir.</a:t>
          </a:r>
          <a:endParaRPr lang="es-P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FD140-DA1D-4857-A512-7D2F11335CE6}" type="parTrans" cxnId="{F3E83460-8C18-4318-85B7-7DF4EF87D6E7}">
      <dgm:prSet/>
      <dgm:spPr/>
      <dgm:t>
        <a:bodyPr/>
        <a:lstStyle/>
        <a:p>
          <a:endParaRPr lang="es-PE"/>
        </a:p>
      </dgm:t>
    </dgm:pt>
    <dgm:pt modelId="{0BC8872B-1683-47DB-9E87-D4E2D604A289}" type="sibTrans" cxnId="{F3E83460-8C18-4318-85B7-7DF4EF87D6E7}">
      <dgm:prSet/>
      <dgm:spPr/>
      <dgm:t>
        <a:bodyPr/>
        <a:lstStyle/>
        <a:p>
          <a:endParaRPr lang="es-PE"/>
        </a:p>
      </dgm:t>
    </dgm:pt>
    <dgm:pt modelId="{8C4EB52F-D919-4C59-9AEF-8EC37D5AF5D0}" type="pres">
      <dgm:prSet presAssocID="{B103E3A9-CD76-43C6-9E92-70C1245B997C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PE"/>
        </a:p>
      </dgm:t>
    </dgm:pt>
    <dgm:pt modelId="{C90DF1C3-96E8-4852-9A34-087D2233697E}" type="pres">
      <dgm:prSet presAssocID="{CF65941E-C987-407F-A7C4-D0A6081A17AB}" presName="firstNode" presStyleLbl="node1" presStyleIdx="0" presStyleCnt="4" custScaleX="118890" custLinFactNeighborX="25429" custLinFactNeighborY="-283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C4EF18E-C79C-4BCF-89C4-1011F55FC3D0}" type="pres">
      <dgm:prSet presAssocID="{0BC8872B-1683-47DB-9E87-D4E2D604A289}" presName="sibTrans" presStyleLbl="sibTrans2D1" presStyleIdx="0" presStyleCnt="3"/>
      <dgm:spPr/>
      <dgm:t>
        <a:bodyPr/>
        <a:lstStyle/>
        <a:p>
          <a:endParaRPr lang="es-PE"/>
        </a:p>
      </dgm:t>
    </dgm:pt>
    <dgm:pt modelId="{61F37225-A9EB-4C6F-A0F5-0FA5A0FB6D0A}" type="pres">
      <dgm:prSet presAssocID="{40788488-9E98-41F3-A82E-F57D66E056CD}" presName="middleNode" presStyleCnt="0"/>
      <dgm:spPr/>
    </dgm:pt>
    <dgm:pt modelId="{C5416438-E463-4043-A0EC-C94D54B6698D}" type="pres">
      <dgm:prSet presAssocID="{40788488-9E98-41F3-A82E-F57D66E056CD}" presName="padding" presStyleLbl="node1" presStyleIdx="0" presStyleCnt="4"/>
      <dgm:spPr/>
    </dgm:pt>
    <dgm:pt modelId="{9FFD455F-79FE-432D-8F4B-74C0709C8FEC}" type="pres">
      <dgm:prSet presAssocID="{40788488-9E98-41F3-A82E-F57D66E056CD}" presName="shape" presStyleLbl="node1" presStyleIdx="1" presStyleCnt="4" custScaleX="169828" custScaleY="121955" custLinFactNeighborX="98536" custLinFactNeighborY="-1412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58FDB78-5323-4111-92D9-FE79C8D551A8}" type="pres">
      <dgm:prSet presAssocID="{18C97CD5-22DD-4A99-95A0-F443B6F2B79D}" presName="sibTrans" presStyleLbl="sibTrans2D1" presStyleIdx="1" presStyleCnt="3"/>
      <dgm:spPr/>
      <dgm:t>
        <a:bodyPr/>
        <a:lstStyle/>
        <a:p>
          <a:endParaRPr lang="es-PE"/>
        </a:p>
      </dgm:t>
    </dgm:pt>
    <dgm:pt modelId="{0C1E0044-BFC6-4344-B863-E6A32F146CD8}" type="pres">
      <dgm:prSet presAssocID="{55C25148-0BF9-425B-A60E-216A6D91B8BA}" presName="middleNode" presStyleCnt="0"/>
      <dgm:spPr/>
    </dgm:pt>
    <dgm:pt modelId="{FB903631-9845-4C7A-890E-57BE36AA24DC}" type="pres">
      <dgm:prSet presAssocID="{55C25148-0BF9-425B-A60E-216A6D91B8BA}" presName="padding" presStyleLbl="node1" presStyleIdx="1" presStyleCnt="4"/>
      <dgm:spPr/>
    </dgm:pt>
    <dgm:pt modelId="{FA9E8838-C7AA-4225-85F1-C92C8118007C}" type="pres">
      <dgm:prSet presAssocID="{55C25148-0BF9-425B-A60E-216A6D91B8BA}" presName="shape" presStyleLbl="node1" presStyleIdx="2" presStyleCnt="4" custScaleX="160352" custScaleY="123372" custLinFactNeighborX="36918" custLinFactNeighborY="-779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D852724-FC39-4632-B89E-C39333D7AD81}" type="pres">
      <dgm:prSet presAssocID="{3D850892-A39A-40D8-ADB3-E16DE78A0B8A}" presName="sibTrans" presStyleLbl="sibTrans2D1" presStyleIdx="2" presStyleCnt="3"/>
      <dgm:spPr/>
      <dgm:t>
        <a:bodyPr/>
        <a:lstStyle/>
        <a:p>
          <a:endParaRPr lang="es-PE"/>
        </a:p>
      </dgm:t>
    </dgm:pt>
    <dgm:pt modelId="{9451E25B-91FC-4708-A1A0-F23030C1A185}" type="pres">
      <dgm:prSet presAssocID="{399ECE2E-FE57-46AF-A739-D5AB0C709509}" presName="lastNode" presStyleLbl="node1" presStyleIdx="3" presStyleCnt="4" custScaleX="142373" custLinFactNeighborX="59943" custLinFactNeighborY="1764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8B180E14-A745-45F5-BF23-A07169FBC5D9}" type="presOf" srcId="{399ECE2E-FE57-46AF-A739-D5AB0C709509}" destId="{9451E25B-91FC-4708-A1A0-F23030C1A185}" srcOrd="0" destOrd="0" presId="urn:microsoft.com/office/officeart/2005/8/layout/bProcess2"/>
    <dgm:cxn modelId="{F3E83460-8C18-4318-85B7-7DF4EF87D6E7}" srcId="{B103E3A9-CD76-43C6-9E92-70C1245B997C}" destId="{CF65941E-C987-407F-A7C4-D0A6081A17AB}" srcOrd="0" destOrd="0" parTransId="{417FD140-DA1D-4857-A512-7D2F11335CE6}" sibTransId="{0BC8872B-1683-47DB-9E87-D4E2D604A289}"/>
    <dgm:cxn modelId="{59AFB0CE-1DA8-467E-8634-67F7511CF2F4}" type="presOf" srcId="{3D850892-A39A-40D8-ADB3-E16DE78A0B8A}" destId="{AD852724-FC39-4632-B89E-C39333D7AD81}" srcOrd="0" destOrd="0" presId="urn:microsoft.com/office/officeart/2005/8/layout/bProcess2"/>
    <dgm:cxn modelId="{93FF870A-93F7-4B8F-A3E6-61C0AFEE2DF1}" srcId="{B103E3A9-CD76-43C6-9E92-70C1245B997C}" destId="{55C25148-0BF9-425B-A60E-216A6D91B8BA}" srcOrd="2" destOrd="0" parTransId="{69D16773-77D4-4165-A1E5-C9CFDF82A78F}" sibTransId="{3D850892-A39A-40D8-ADB3-E16DE78A0B8A}"/>
    <dgm:cxn modelId="{0EDD8E00-3784-4948-8782-B71F8D6A68BC}" type="presOf" srcId="{55C25148-0BF9-425B-A60E-216A6D91B8BA}" destId="{FA9E8838-C7AA-4225-85F1-C92C8118007C}" srcOrd="0" destOrd="0" presId="urn:microsoft.com/office/officeart/2005/8/layout/bProcess2"/>
    <dgm:cxn modelId="{DDFFED52-BB8F-4CA1-9719-F89B983C8058}" type="presOf" srcId="{18C97CD5-22DD-4A99-95A0-F443B6F2B79D}" destId="{C58FDB78-5323-4111-92D9-FE79C8D551A8}" srcOrd="0" destOrd="0" presId="urn:microsoft.com/office/officeart/2005/8/layout/bProcess2"/>
    <dgm:cxn modelId="{52CE3D13-3A63-474E-809A-B0C0D5EAF16C}" srcId="{B103E3A9-CD76-43C6-9E92-70C1245B997C}" destId="{399ECE2E-FE57-46AF-A739-D5AB0C709509}" srcOrd="3" destOrd="0" parTransId="{10BB8588-F60B-4C81-85C0-F1633FB70F20}" sibTransId="{6DC2A7D4-5D6A-4F11-A524-139F41679C40}"/>
    <dgm:cxn modelId="{53859B54-E7AE-4249-A8BE-0DA5757AF2F9}" type="presOf" srcId="{0BC8872B-1683-47DB-9E87-D4E2D604A289}" destId="{6C4EF18E-C79C-4BCF-89C4-1011F55FC3D0}" srcOrd="0" destOrd="0" presId="urn:microsoft.com/office/officeart/2005/8/layout/bProcess2"/>
    <dgm:cxn modelId="{F7BD6477-E9FE-4C57-A68A-AD9C43ACC5CD}" type="presOf" srcId="{40788488-9E98-41F3-A82E-F57D66E056CD}" destId="{9FFD455F-79FE-432D-8F4B-74C0709C8FEC}" srcOrd="0" destOrd="0" presId="urn:microsoft.com/office/officeart/2005/8/layout/bProcess2"/>
    <dgm:cxn modelId="{DE6D9C88-F0A9-4D4B-BE31-28929A475B26}" type="presOf" srcId="{B103E3A9-CD76-43C6-9E92-70C1245B997C}" destId="{8C4EB52F-D919-4C59-9AEF-8EC37D5AF5D0}" srcOrd="0" destOrd="0" presId="urn:microsoft.com/office/officeart/2005/8/layout/bProcess2"/>
    <dgm:cxn modelId="{37224A64-ED90-4870-AA6D-64CEA46B5998}" type="presOf" srcId="{CF65941E-C987-407F-A7C4-D0A6081A17AB}" destId="{C90DF1C3-96E8-4852-9A34-087D2233697E}" srcOrd="0" destOrd="0" presId="urn:microsoft.com/office/officeart/2005/8/layout/bProcess2"/>
    <dgm:cxn modelId="{D2FB5873-E1DC-46DF-A592-EE30514EDBC2}" srcId="{B103E3A9-CD76-43C6-9E92-70C1245B997C}" destId="{40788488-9E98-41F3-A82E-F57D66E056CD}" srcOrd="1" destOrd="0" parTransId="{BA6FD65B-BF1F-40DF-B963-B6EBEBE4F886}" sibTransId="{18C97CD5-22DD-4A99-95A0-F443B6F2B79D}"/>
    <dgm:cxn modelId="{2C93681A-9052-4F6A-96BD-2904DEE1F4B8}" type="presParOf" srcId="{8C4EB52F-D919-4C59-9AEF-8EC37D5AF5D0}" destId="{C90DF1C3-96E8-4852-9A34-087D2233697E}" srcOrd="0" destOrd="0" presId="urn:microsoft.com/office/officeart/2005/8/layout/bProcess2"/>
    <dgm:cxn modelId="{0827BCCB-DBFB-4D13-A007-4A127E66F5D5}" type="presParOf" srcId="{8C4EB52F-D919-4C59-9AEF-8EC37D5AF5D0}" destId="{6C4EF18E-C79C-4BCF-89C4-1011F55FC3D0}" srcOrd="1" destOrd="0" presId="urn:microsoft.com/office/officeart/2005/8/layout/bProcess2"/>
    <dgm:cxn modelId="{3CC55654-5413-4FF9-9365-FB90602F524D}" type="presParOf" srcId="{8C4EB52F-D919-4C59-9AEF-8EC37D5AF5D0}" destId="{61F37225-A9EB-4C6F-A0F5-0FA5A0FB6D0A}" srcOrd="2" destOrd="0" presId="urn:microsoft.com/office/officeart/2005/8/layout/bProcess2"/>
    <dgm:cxn modelId="{B8B6B4FE-813C-4319-9FAC-B53C2A8B6B21}" type="presParOf" srcId="{61F37225-A9EB-4C6F-A0F5-0FA5A0FB6D0A}" destId="{C5416438-E463-4043-A0EC-C94D54B6698D}" srcOrd="0" destOrd="0" presId="urn:microsoft.com/office/officeart/2005/8/layout/bProcess2"/>
    <dgm:cxn modelId="{FE1CB430-F169-4701-BD39-ED54293D9476}" type="presParOf" srcId="{61F37225-A9EB-4C6F-A0F5-0FA5A0FB6D0A}" destId="{9FFD455F-79FE-432D-8F4B-74C0709C8FEC}" srcOrd="1" destOrd="0" presId="urn:microsoft.com/office/officeart/2005/8/layout/bProcess2"/>
    <dgm:cxn modelId="{C79705B0-5931-44B1-835B-3F98D5D8C4F7}" type="presParOf" srcId="{8C4EB52F-D919-4C59-9AEF-8EC37D5AF5D0}" destId="{C58FDB78-5323-4111-92D9-FE79C8D551A8}" srcOrd="3" destOrd="0" presId="urn:microsoft.com/office/officeart/2005/8/layout/bProcess2"/>
    <dgm:cxn modelId="{D484188D-B647-406A-9520-7B375D9AE3CC}" type="presParOf" srcId="{8C4EB52F-D919-4C59-9AEF-8EC37D5AF5D0}" destId="{0C1E0044-BFC6-4344-B863-E6A32F146CD8}" srcOrd="4" destOrd="0" presId="urn:microsoft.com/office/officeart/2005/8/layout/bProcess2"/>
    <dgm:cxn modelId="{EB90A4EE-47AC-43DE-BD5C-0FF443273323}" type="presParOf" srcId="{0C1E0044-BFC6-4344-B863-E6A32F146CD8}" destId="{FB903631-9845-4C7A-890E-57BE36AA24DC}" srcOrd="0" destOrd="0" presId="urn:microsoft.com/office/officeart/2005/8/layout/bProcess2"/>
    <dgm:cxn modelId="{1DD55985-7333-42FC-8D0E-7ADE8BCC959E}" type="presParOf" srcId="{0C1E0044-BFC6-4344-B863-E6A32F146CD8}" destId="{FA9E8838-C7AA-4225-85F1-C92C8118007C}" srcOrd="1" destOrd="0" presId="urn:microsoft.com/office/officeart/2005/8/layout/bProcess2"/>
    <dgm:cxn modelId="{73B20794-835D-4726-AFC0-1B703B4F17BE}" type="presParOf" srcId="{8C4EB52F-D919-4C59-9AEF-8EC37D5AF5D0}" destId="{AD852724-FC39-4632-B89E-C39333D7AD81}" srcOrd="5" destOrd="0" presId="urn:microsoft.com/office/officeart/2005/8/layout/bProcess2"/>
    <dgm:cxn modelId="{5D739C38-EF9A-4477-82BC-258318F9EFAE}" type="presParOf" srcId="{8C4EB52F-D919-4C59-9AEF-8EC37D5AF5D0}" destId="{9451E25B-91FC-4708-A1A0-F23030C1A185}" srcOrd="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DA18E-EC63-462F-841D-316BDDDC57DA}">
      <dsp:nvSpPr>
        <dsp:cNvPr id="0" name=""/>
        <dsp:cNvSpPr/>
      </dsp:nvSpPr>
      <dsp:spPr>
        <a:xfrm>
          <a:off x="318745" y="605866"/>
          <a:ext cx="3315226" cy="123445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000" kern="1200" dirty="0" smtClean="0"/>
            <a:t/>
          </a:r>
          <a:br>
            <a:rPr lang="es-PE" sz="4000" kern="1200" dirty="0" smtClean="0"/>
          </a:br>
          <a:endParaRPr lang="es-PE" sz="4000" kern="1200" dirty="0"/>
        </a:p>
      </dsp:txBody>
      <dsp:txXfrm>
        <a:off x="318745" y="605866"/>
        <a:ext cx="3315226" cy="1234455"/>
      </dsp:txXfrm>
    </dsp:sp>
    <dsp:sp modelId="{BF0995F2-EE21-416D-A29F-193762A86A37}">
      <dsp:nvSpPr>
        <dsp:cNvPr id="0" name=""/>
        <dsp:cNvSpPr/>
      </dsp:nvSpPr>
      <dsp:spPr>
        <a:xfrm rot="10894114">
          <a:off x="1351303" y="1851216"/>
          <a:ext cx="514736" cy="306749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3E234-6086-4A86-A6FE-D7A002E90C06}">
      <dsp:nvSpPr>
        <dsp:cNvPr id="0" name=""/>
        <dsp:cNvSpPr/>
      </dsp:nvSpPr>
      <dsp:spPr>
        <a:xfrm>
          <a:off x="1175708" y="2400314"/>
          <a:ext cx="980940" cy="98094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>
              <a:solidFill>
                <a:schemeClr val="tx2"/>
              </a:solidFill>
            </a:rPr>
            <a:t>a través </a:t>
          </a:r>
          <a:endParaRPr lang="es-PE" sz="1400" b="1" kern="1200" dirty="0">
            <a:solidFill>
              <a:schemeClr val="tx2"/>
            </a:solidFill>
          </a:endParaRPr>
        </a:p>
      </dsp:txBody>
      <dsp:txXfrm>
        <a:off x="1319363" y="2543969"/>
        <a:ext cx="693630" cy="693630"/>
      </dsp:txXfrm>
    </dsp:sp>
    <dsp:sp modelId="{4786B91D-E37D-4355-871B-E6F2C98F7B22}">
      <dsp:nvSpPr>
        <dsp:cNvPr id="0" name=""/>
        <dsp:cNvSpPr/>
      </dsp:nvSpPr>
      <dsp:spPr>
        <a:xfrm rot="5195635">
          <a:off x="2506484" y="2720069"/>
          <a:ext cx="514736" cy="306749"/>
        </a:xfrm>
        <a:prstGeom prst="triangle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C44ED-FF6C-460B-B953-9EA10554CE22}">
      <dsp:nvSpPr>
        <dsp:cNvPr id="0" name=""/>
        <dsp:cNvSpPr/>
      </dsp:nvSpPr>
      <dsp:spPr>
        <a:xfrm>
          <a:off x="3871809" y="2649003"/>
          <a:ext cx="1760631" cy="98094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4600" kern="1200" dirty="0"/>
        </a:p>
      </dsp:txBody>
      <dsp:txXfrm>
        <a:off x="3871809" y="2649003"/>
        <a:ext cx="1760631" cy="980940"/>
      </dsp:txXfrm>
    </dsp:sp>
    <dsp:sp modelId="{DA89DEB8-6AEE-49F8-B22C-221B5C0021E7}">
      <dsp:nvSpPr>
        <dsp:cNvPr id="0" name=""/>
        <dsp:cNvSpPr/>
      </dsp:nvSpPr>
      <dsp:spPr>
        <a:xfrm rot="21600000">
          <a:off x="4522571" y="2049868"/>
          <a:ext cx="514736" cy="306749"/>
        </a:xfrm>
        <a:prstGeom prst="triangl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3093D-FAC0-421D-9540-77A611C3889F}">
      <dsp:nvSpPr>
        <dsp:cNvPr id="0" name=""/>
        <dsp:cNvSpPr/>
      </dsp:nvSpPr>
      <dsp:spPr>
        <a:xfrm>
          <a:off x="4009656" y="624309"/>
          <a:ext cx="1600198" cy="1150594"/>
        </a:xfrm>
        <a:prstGeom prst="ellipse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/>
            <a:t>Transfiere Recursos económicos</a:t>
          </a:r>
          <a:endParaRPr lang="es-PE" sz="1300" kern="1200" dirty="0"/>
        </a:p>
      </dsp:txBody>
      <dsp:txXfrm>
        <a:off x="4244000" y="792810"/>
        <a:ext cx="1131510" cy="813592"/>
      </dsp:txXfrm>
    </dsp:sp>
    <dsp:sp modelId="{9610F74C-2B72-4221-AE49-72AA23817B4A}">
      <dsp:nvSpPr>
        <dsp:cNvPr id="0" name=""/>
        <dsp:cNvSpPr/>
      </dsp:nvSpPr>
      <dsp:spPr>
        <a:xfrm rot="5330718">
          <a:off x="5787164" y="1021343"/>
          <a:ext cx="514736" cy="306749"/>
        </a:xfrm>
        <a:prstGeom prst="triangl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3ED83-A83C-458A-9CF6-236A40027A13}">
      <dsp:nvSpPr>
        <dsp:cNvPr id="0" name=""/>
        <dsp:cNvSpPr/>
      </dsp:nvSpPr>
      <dsp:spPr>
        <a:xfrm>
          <a:off x="6461983" y="417708"/>
          <a:ext cx="1565218" cy="146564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b="1" kern="1200" dirty="0" smtClean="0">
              <a:solidFill>
                <a:schemeClr val="tx2"/>
              </a:solidFill>
            </a:rPr>
            <a:t>Responsables de Mantenimiento de cada Institución</a:t>
          </a:r>
          <a:endParaRPr lang="es-PE" sz="1300" b="1" kern="1200" dirty="0">
            <a:solidFill>
              <a:schemeClr val="tx2"/>
            </a:solidFill>
          </a:endParaRPr>
        </a:p>
      </dsp:txBody>
      <dsp:txXfrm>
        <a:off x="6691204" y="632346"/>
        <a:ext cx="1106776" cy="1036367"/>
      </dsp:txXfrm>
    </dsp:sp>
    <dsp:sp modelId="{25E6B4FD-9D0C-4004-A0CC-2357E4BDA3DE}">
      <dsp:nvSpPr>
        <dsp:cNvPr id="0" name=""/>
        <dsp:cNvSpPr/>
      </dsp:nvSpPr>
      <dsp:spPr>
        <a:xfrm rot="10800000">
          <a:off x="6975749" y="2094800"/>
          <a:ext cx="514736" cy="306749"/>
        </a:xfrm>
        <a:prstGeom prst="triangl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8CFE8-7CA6-48B5-B231-5EDBAEF57307}">
      <dsp:nvSpPr>
        <dsp:cNvPr id="0" name=""/>
        <dsp:cNvSpPr/>
      </dsp:nvSpPr>
      <dsp:spPr>
        <a:xfrm>
          <a:off x="6304508" y="2595659"/>
          <a:ext cx="1837674" cy="1174421"/>
        </a:xfrm>
        <a:prstGeom prst="ellipse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Objetivo de preservar, neutralizar daños y deterioros en la infraestructura y el mobiliario</a:t>
          </a:r>
          <a:endParaRPr lang="es-PE" sz="1300" kern="1200" dirty="0"/>
        </a:p>
      </dsp:txBody>
      <dsp:txXfrm>
        <a:off x="6573629" y="2767649"/>
        <a:ext cx="1299432" cy="830441"/>
      </dsp:txXfrm>
    </dsp:sp>
    <dsp:sp modelId="{7373607C-126F-492F-B954-00AFC0CC6408}">
      <dsp:nvSpPr>
        <dsp:cNvPr id="0" name=""/>
        <dsp:cNvSpPr/>
      </dsp:nvSpPr>
      <dsp:spPr>
        <a:xfrm rot="5406986">
          <a:off x="8490957" y="3032594"/>
          <a:ext cx="514736" cy="306749"/>
        </a:xfrm>
        <a:prstGeom prst="triangle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FB10B-6E4D-4BE1-8466-3ACB209DFC9E}">
      <dsp:nvSpPr>
        <dsp:cNvPr id="0" name=""/>
        <dsp:cNvSpPr/>
      </dsp:nvSpPr>
      <dsp:spPr>
        <a:xfrm>
          <a:off x="9337107" y="2517365"/>
          <a:ext cx="1478091" cy="134260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700" kern="1200" dirty="0"/>
        </a:p>
      </dsp:txBody>
      <dsp:txXfrm>
        <a:off x="9553568" y="2713985"/>
        <a:ext cx="1045169" cy="949363"/>
      </dsp:txXfrm>
    </dsp:sp>
    <dsp:sp modelId="{CD07C3EB-387E-45CD-A792-01255F736C4B}">
      <dsp:nvSpPr>
        <dsp:cNvPr id="0" name=""/>
        <dsp:cNvSpPr/>
      </dsp:nvSpPr>
      <dsp:spPr>
        <a:xfrm>
          <a:off x="9818785" y="2065923"/>
          <a:ext cx="514736" cy="306749"/>
        </a:xfrm>
        <a:prstGeom prst="triangl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DE366-9757-4B0A-8089-D65167F06ADD}">
      <dsp:nvSpPr>
        <dsp:cNvPr id="0" name=""/>
        <dsp:cNvSpPr/>
      </dsp:nvSpPr>
      <dsp:spPr>
        <a:xfrm>
          <a:off x="9128111" y="467917"/>
          <a:ext cx="1896083" cy="1470675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Finalidad: garantizar las condiciones de calidad, funcionamiento,  comodidad y confort de la población escolar</a:t>
          </a:r>
          <a:endParaRPr lang="es-PE" sz="1200" kern="1200" dirty="0"/>
        </a:p>
      </dsp:txBody>
      <dsp:txXfrm>
        <a:off x="9405786" y="683292"/>
        <a:ext cx="1340733" cy="1039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035B-A9A7-4FDF-A48E-9E895780508C}">
      <dsp:nvSpPr>
        <dsp:cNvPr id="0" name=""/>
        <dsp:cNvSpPr/>
      </dsp:nvSpPr>
      <dsp:spPr>
        <a:xfrm>
          <a:off x="0" y="0"/>
          <a:ext cx="3880393" cy="45172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9388" lvl="0" indent="-179388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1) </a:t>
          </a:r>
          <a:r>
            <a:rPr lang="es-ES_tradnl" sz="1800" kern="1200" dirty="0" smtClean="0"/>
            <a:t>Resane, reparación y </a:t>
          </a:r>
          <a:r>
            <a:rPr lang="es-ES_tradnl" sz="1800" kern="1200" dirty="0" err="1" smtClean="0"/>
            <a:t>tarrajeo</a:t>
          </a:r>
          <a:r>
            <a:rPr lang="es-ES_tradnl" sz="1800" kern="1200" dirty="0" smtClean="0"/>
            <a:t> de muros: Cemento, yeso, impermeabilizante.</a:t>
          </a:r>
          <a:endParaRPr lang="es-PE" sz="1800" b="1" kern="1200" dirty="0"/>
        </a:p>
      </dsp:txBody>
      <dsp:txXfrm>
        <a:off x="568270" y="661540"/>
        <a:ext cx="2743853" cy="3194198"/>
      </dsp:txXfrm>
    </dsp:sp>
    <dsp:sp modelId="{A0F72AEC-0E5F-4991-A88A-43908DC8030D}">
      <dsp:nvSpPr>
        <dsp:cNvPr id="0" name=""/>
        <dsp:cNvSpPr/>
      </dsp:nvSpPr>
      <dsp:spPr>
        <a:xfrm>
          <a:off x="3883819" y="0"/>
          <a:ext cx="3379827" cy="45172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9388" lvl="0" indent="-179388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u="none" kern="1200" smtClean="0"/>
            <a:t>2) </a:t>
          </a:r>
          <a:r>
            <a:rPr lang="es-ES_tradnl" sz="1800" kern="1200" smtClean="0"/>
            <a:t>Reparación de cerámicos y/o cemento pulido (zócalo y contrazócalo)</a:t>
          </a:r>
          <a:endParaRPr lang="es-PE" sz="1800" b="1" kern="1200" dirty="0"/>
        </a:p>
      </dsp:txBody>
      <dsp:txXfrm>
        <a:off x="4378783" y="661540"/>
        <a:ext cx="2389899" cy="31941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C1095-4BCD-4FBC-B7DD-2757E1907056}">
      <dsp:nvSpPr>
        <dsp:cNvPr id="0" name=""/>
        <dsp:cNvSpPr/>
      </dsp:nvSpPr>
      <dsp:spPr>
        <a:xfrm>
          <a:off x="2055949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342E5-2128-41F4-A99C-41804787F57F}">
      <dsp:nvSpPr>
        <dsp:cNvPr id="0" name=""/>
        <dsp:cNvSpPr/>
      </dsp:nvSpPr>
      <dsp:spPr>
        <a:xfrm>
          <a:off x="2632436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kern="1200" dirty="0" smtClean="0"/>
            <a:t>Carpetas</a:t>
          </a:r>
          <a:endParaRPr lang="es-PE" sz="2400" kern="1200" dirty="0"/>
        </a:p>
      </dsp:txBody>
      <dsp:txXfrm>
        <a:off x="2632436" y="941764"/>
        <a:ext cx="1449298" cy="724475"/>
      </dsp:txXfrm>
    </dsp:sp>
    <dsp:sp modelId="{BCDE85D4-737E-4275-A9F2-649EDB9C5A3D}">
      <dsp:nvSpPr>
        <dsp:cNvPr id="0" name=""/>
        <dsp:cNvSpPr/>
      </dsp:nvSpPr>
      <dsp:spPr>
        <a:xfrm>
          <a:off x="1331545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F48791-C675-4BAE-B37D-BF1BB81D6001}">
      <dsp:nvSpPr>
        <dsp:cNvPr id="0" name=""/>
        <dsp:cNvSpPr/>
      </dsp:nvSpPr>
      <dsp:spPr>
        <a:xfrm>
          <a:off x="1910971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kern="1200" dirty="0" smtClean="0"/>
            <a:t>Sillas</a:t>
          </a:r>
          <a:endParaRPr lang="es-PE" sz="2400" kern="1200" dirty="0"/>
        </a:p>
      </dsp:txBody>
      <dsp:txXfrm>
        <a:off x="1910971" y="2449237"/>
        <a:ext cx="1449298" cy="724475"/>
      </dsp:txXfrm>
    </dsp:sp>
    <dsp:sp modelId="{5020DFD4-7BE6-4F63-B27C-4ADFD4E7FA67}">
      <dsp:nvSpPr>
        <dsp:cNvPr id="0" name=""/>
        <dsp:cNvSpPr/>
      </dsp:nvSpPr>
      <dsp:spPr>
        <a:xfrm>
          <a:off x="2241581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C11E7-D09E-42BA-867B-5675D26DBA48}">
      <dsp:nvSpPr>
        <dsp:cNvPr id="0" name=""/>
        <dsp:cNvSpPr/>
      </dsp:nvSpPr>
      <dsp:spPr>
        <a:xfrm>
          <a:off x="2635865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400" kern="1200" dirty="0" smtClean="0"/>
            <a:t>Mesas para Alumnos</a:t>
          </a:r>
          <a:endParaRPr lang="es-PE" sz="2400" kern="1200" dirty="0"/>
        </a:p>
      </dsp:txBody>
      <dsp:txXfrm>
        <a:off x="2635865" y="3958878"/>
        <a:ext cx="1449298" cy="7244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1BF97-2216-4132-9144-A9064885E2B3}">
      <dsp:nvSpPr>
        <dsp:cNvPr id="0" name=""/>
        <dsp:cNvSpPr/>
      </dsp:nvSpPr>
      <dsp:spPr>
        <a:xfrm>
          <a:off x="772163" y="3623"/>
          <a:ext cx="4362113" cy="48099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Limpieza de superficies deterioradas (despegadas y/o salitradas);</a:t>
          </a:r>
          <a:endParaRPr lang="es-PE" sz="1800" b="1" kern="1200" dirty="0">
            <a:solidFill>
              <a:schemeClr val="tx1"/>
            </a:solidFill>
            <a:latin typeface="+mj-lt"/>
          </a:endParaRPr>
        </a:p>
      </dsp:txBody>
      <dsp:txXfrm>
        <a:off x="786251" y="17711"/>
        <a:ext cx="4333937" cy="452822"/>
      </dsp:txXfrm>
    </dsp:sp>
    <dsp:sp modelId="{70A1217D-F415-49B2-8A8C-64245BAA4F7E}">
      <dsp:nvSpPr>
        <dsp:cNvPr id="0" name=""/>
        <dsp:cNvSpPr/>
      </dsp:nvSpPr>
      <dsp:spPr>
        <a:xfrm rot="5400000">
          <a:off x="2863032" y="496646"/>
          <a:ext cx="180374" cy="2164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900" kern="1200"/>
        </a:p>
      </dsp:txBody>
      <dsp:txXfrm rot="-5400000">
        <a:off x="2888285" y="514683"/>
        <a:ext cx="129869" cy="126262"/>
      </dsp:txXfrm>
    </dsp:sp>
    <dsp:sp modelId="{05E47802-67CB-40E7-BC0D-FD7886980FF6}">
      <dsp:nvSpPr>
        <dsp:cNvPr id="0" name=""/>
        <dsp:cNvSpPr/>
      </dsp:nvSpPr>
      <dsp:spPr>
        <a:xfrm>
          <a:off x="811172" y="725120"/>
          <a:ext cx="4284095" cy="48099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Resane de las superficies deterioradas;</a:t>
          </a:r>
          <a:endParaRPr lang="es-PE" sz="1800" b="1" kern="1200" dirty="0">
            <a:solidFill>
              <a:schemeClr val="tx1"/>
            </a:solidFill>
            <a:latin typeface="+mj-lt"/>
          </a:endParaRPr>
        </a:p>
      </dsp:txBody>
      <dsp:txXfrm>
        <a:off x="825260" y="739208"/>
        <a:ext cx="4255919" cy="452822"/>
      </dsp:txXfrm>
    </dsp:sp>
    <dsp:sp modelId="{04D0E27F-438E-4A20-9FFB-542852DA9944}">
      <dsp:nvSpPr>
        <dsp:cNvPr id="0" name=""/>
        <dsp:cNvSpPr/>
      </dsp:nvSpPr>
      <dsp:spPr>
        <a:xfrm rot="5400000">
          <a:off x="2863032" y="1218143"/>
          <a:ext cx="180374" cy="2164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900" kern="1200"/>
        </a:p>
      </dsp:txBody>
      <dsp:txXfrm rot="-5400000">
        <a:off x="2888285" y="1236180"/>
        <a:ext cx="129869" cy="126262"/>
      </dsp:txXfrm>
    </dsp:sp>
    <dsp:sp modelId="{4A9700B6-3B43-4AF9-9C61-0D1B0A4F6EEA}">
      <dsp:nvSpPr>
        <dsp:cNvPr id="0" name=""/>
        <dsp:cNvSpPr/>
      </dsp:nvSpPr>
      <dsp:spPr>
        <a:xfrm>
          <a:off x="801013" y="1446617"/>
          <a:ext cx="4304413" cy="48099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err="1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Masille</a:t>
          </a:r>
          <a:r>
            <a:rPr lang="es-ES" sz="1800" b="1" kern="1200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 las superficies que lo requieran;</a:t>
          </a:r>
          <a:endParaRPr lang="es-PE" sz="1800" b="1" kern="1200" dirty="0">
            <a:solidFill>
              <a:schemeClr val="tx1"/>
            </a:solidFill>
            <a:latin typeface="+mj-lt"/>
          </a:endParaRPr>
        </a:p>
      </dsp:txBody>
      <dsp:txXfrm>
        <a:off x="815101" y="1460705"/>
        <a:ext cx="4276237" cy="452822"/>
      </dsp:txXfrm>
    </dsp:sp>
    <dsp:sp modelId="{786ACD42-1F56-4CC8-B013-73787A14BC2B}">
      <dsp:nvSpPr>
        <dsp:cNvPr id="0" name=""/>
        <dsp:cNvSpPr/>
      </dsp:nvSpPr>
      <dsp:spPr>
        <a:xfrm rot="5400000">
          <a:off x="2863032" y="1939640"/>
          <a:ext cx="180374" cy="2164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900" kern="1200"/>
        </a:p>
      </dsp:txBody>
      <dsp:txXfrm rot="-5400000">
        <a:off x="2888285" y="1957677"/>
        <a:ext cx="129869" cy="126262"/>
      </dsp:txXfrm>
    </dsp:sp>
    <dsp:sp modelId="{FF72D344-4EE1-43F1-AB5D-E879C5539264}">
      <dsp:nvSpPr>
        <dsp:cNvPr id="0" name=""/>
        <dsp:cNvSpPr/>
      </dsp:nvSpPr>
      <dsp:spPr>
        <a:xfrm>
          <a:off x="831489" y="2168114"/>
          <a:ext cx="4243461" cy="48099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Lijado de las superficies;</a:t>
          </a:r>
          <a:endParaRPr lang="es-PE" sz="1800" b="1" kern="1200" dirty="0">
            <a:solidFill>
              <a:schemeClr val="tx1"/>
            </a:solidFill>
            <a:latin typeface="+mj-lt"/>
          </a:endParaRPr>
        </a:p>
      </dsp:txBody>
      <dsp:txXfrm>
        <a:off x="845577" y="2182202"/>
        <a:ext cx="4215285" cy="452822"/>
      </dsp:txXfrm>
    </dsp:sp>
    <dsp:sp modelId="{E5BF4E05-F734-453D-B77F-1984203E8120}">
      <dsp:nvSpPr>
        <dsp:cNvPr id="0" name=""/>
        <dsp:cNvSpPr/>
      </dsp:nvSpPr>
      <dsp:spPr>
        <a:xfrm rot="5400000">
          <a:off x="2863032" y="2661137"/>
          <a:ext cx="180374" cy="2164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900" kern="1200"/>
        </a:p>
      </dsp:txBody>
      <dsp:txXfrm rot="-5400000">
        <a:off x="2888285" y="2679174"/>
        <a:ext cx="129869" cy="126262"/>
      </dsp:txXfrm>
    </dsp:sp>
    <dsp:sp modelId="{6AC39AD9-5058-42DF-ACBA-ACAC7B890914}">
      <dsp:nvSpPr>
        <dsp:cNvPr id="0" name=""/>
        <dsp:cNvSpPr/>
      </dsp:nvSpPr>
      <dsp:spPr>
        <a:xfrm>
          <a:off x="872133" y="2889611"/>
          <a:ext cx="4162172" cy="48099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Aplicación de base y sellador de muros; y,</a:t>
          </a:r>
          <a:endParaRPr lang="es-PE" sz="1800" b="1" kern="1200" dirty="0">
            <a:solidFill>
              <a:schemeClr val="tx1"/>
            </a:solidFill>
            <a:latin typeface="+mj-lt"/>
          </a:endParaRPr>
        </a:p>
      </dsp:txBody>
      <dsp:txXfrm>
        <a:off x="886221" y="2903699"/>
        <a:ext cx="4133996" cy="452822"/>
      </dsp:txXfrm>
    </dsp:sp>
    <dsp:sp modelId="{60C5BF5D-276D-492A-BC1D-C663092CB668}">
      <dsp:nvSpPr>
        <dsp:cNvPr id="0" name=""/>
        <dsp:cNvSpPr/>
      </dsp:nvSpPr>
      <dsp:spPr>
        <a:xfrm rot="5400000">
          <a:off x="2863032" y="3382634"/>
          <a:ext cx="180374" cy="2164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900" kern="1200"/>
        </a:p>
      </dsp:txBody>
      <dsp:txXfrm rot="-5400000">
        <a:off x="2888285" y="3400671"/>
        <a:ext cx="129869" cy="126262"/>
      </dsp:txXfrm>
    </dsp:sp>
    <dsp:sp modelId="{36D7A6E8-72BE-47CD-BF5F-E0EEECD7561E}">
      <dsp:nvSpPr>
        <dsp:cNvPr id="0" name=""/>
        <dsp:cNvSpPr/>
      </dsp:nvSpPr>
      <dsp:spPr>
        <a:xfrm>
          <a:off x="872133" y="3611108"/>
          <a:ext cx="4162172" cy="48099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Pintura</a:t>
          </a:r>
          <a:endParaRPr lang="es-PE" sz="1800" b="1" kern="1200" dirty="0">
            <a:solidFill>
              <a:schemeClr val="tx1"/>
            </a:solidFill>
            <a:latin typeface="+mj-lt"/>
          </a:endParaRPr>
        </a:p>
      </dsp:txBody>
      <dsp:txXfrm>
        <a:off x="886221" y="3625196"/>
        <a:ext cx="4133996" cy="4528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3D1B2-0A08-4D94-80B3-C319E609C5F5}">
      <dsp:nvSpPr>
        <dsp:cNvPr id="0" name=""/>
        <dsp:cNvSpPr/>
      </dsp:nvSpPr>
      <dsp:spPr>
        <a:xfrm rot="5400000">
          <a:off x="360292" y="824719"/>
          <a:ext cx="1083646" cy="180316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080D4-6DE7-4451-A181-172B2A44DE3C}">
      <dsp:nvSpPr>
        <dsp:cNvPr id="0" name=""/>
        <dsp:cNvSpPr/>
      </dsp:nvSpPr>
      <dsp:spPr>
        <a:xfrm>
          <a:off x="179405" y="1363477"/>
          <a:ext cx="1627906" cy="1426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Pintura Látex </a:t>
          </a:r>
          <a:r>
            <a:rPr lang="es-PE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PE" sz="1400" kern="1200" dirty="0" smtClean="0"/>
            <a:t>(Para muros interiores y exteriores)</a:t>
          </a:r>
          <a:endParaRPr lang="es-PE" sz="1400" kern="1200" dirty="0"/>
        </a:p>
      </dsp:txBody>
      <dsp:txXfrm>
        <a:off x="179405" y="1363477"/>
        <a:ext cx="1627906" cy="1426955"/>
      </dsp:txXfrm>
    </dsp:sp>
    <dsp:sp modelId="{5B89E623-DEB8-4F75-8FE2-C5FFC617EA27}">
      <dsp:nvSpPr>
        <dsp:cNvPr id="0" name=""/>
        <dsp:cNvSpPr/>
      </dsp:nvSpPr>
      <dsp:spPr>
        <a:xfrm>
          <a:off x="1500159" y="691968"/>
          <a:ext cx="307152" cy="307152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8968"/>
            <a:satOff val="-1006"/>
            <a:lumOff val="6420"/>
            <a:alphaOff val="0"/>
          </a:schemeClr>
        </a:solidFill>
        <a:ln w="25400" cap="flat" cmpd="sng" algn="ctr">
          <a:solidFill>
            <a:schemeClr val="accent2">
              <a:shade val="80000"/>
              <a:hueOff val="-8968"/>
              <a:satOff val="-1006"/>
              <a:lumOff val="64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48BCE-EDA8-4F69-B76A-093D3019E376}">
      <dsp:nvSpPr>
        <dsp:cNvPr id="0" name=""/>
        <dsp:cNvSpPr/>
      </dsp:nvSpPr>
      <dsp:spPr>
        <a:xfrm rot="5400000">
          <a:off x="2353168" y="331580"/>
          <a:ext cx="1083646" cy="180316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6A526-40A4-41DC-9602-59B29D3FE800}">
      <dsp:nvSpPr>
        <dsp:cNvPr id="0" name=""/>
        <dsp:cNvSpPr/>
      </dsp:nvSpPr>
      <dsp:spPr>
        <a:xfrm>
          <a:off x="2172280" y="870338"/>
          <a:ext cx="1627906" cy="1426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Esmaltes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 smtClean="0"/>
            <a:t>(Para maderas y fierro)</a:t>
          </a:r>
          <a:endParaRPr lang="es-PE" sz="1400" kern="1200" dirty="0"/>
        </a:p>
      </dsp:txBody>
      <dsp:txXfrm>
        <a:off x="2172280" y="870338"/>
        <a:ext cx="1627906" cy="1426955"/>
      </dsp:txXfrm>
    </dsp:sp>
    <dsp:sp modelId="{05DA3096-B54C-4AB9-8496-F46C5B5DF620}">
      <dsp:nvSpPr>
        <dsp:cNvPr id="0" name=""/>
        <dsp:cNvSpPr/>
      </dsp:nvSpPr>
      <dsp:spPr>
        <a:xfrm>
          <a:off x="3493035" y="198829"/>
          <a:ext cx="307152" cy="307152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-26904"/>
            <a:satOff val="-3018"/>
            <a:lumOff val="19260"/>
            <a:alphaOff val="0"/>
          </a:schemeClr>
        </a:solidFill>
        <a:ln w="25400" cap="flat" cmpd="sng" algn="ctr">
          <a:solidFill>
            <a:schemeClr val="accent2">
              <a:shade val="80000"/>
              <a:hueOff val="-26904"/>
              <a:satOff val="-3018"/>
              <a:lumOff val="19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AB823-1DE0-4CEB-8D7F-E0ECB95C84DE}">
      <dsp:nvSpPr>
        <dsp:cNvPr id="0" name=""/>
        <dsp:cNvSpPr/>
      </dsp:nvSpPr>
      <dsp:spPr>
        <a:xfrm rot="5400000">
          <a:off x="4346043" y="-161558"/>
          <a:ext cx="1083646" cy="180316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3FB13-98F0-4E4D-86AA-2BF54C476C5D}">
      <dsp:nvSpPr>
        <dsp:cNvPr id="0" name=""/>
        <dsp:cNvSpPr/>
      </dsp:nvSpPr>
      <dsp:spPr>
        <a:xfrm>
          <a:off x="4165156" y="377199"/>
          <a:ext cx="1627906" cy="1426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Barnices y Lacas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dirty="0" smtClean="0"/>
            <a:t>(Para madera)</a:t>
          </a:r>
          <a:endParaRPr lang="es-PE" sz="1400" kern="1200" dirty="0"/>
        </a:p>
      </dsp:txBody>
      <dsp:txXfrm>
        <a:off x="4165156" y="377199"/>
        <a:ext cx="1627906" cy="14269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DF1C3-96E8-4852-9A34-087D2233697E}">
      <dsp:nvSpPr>
        <dsp:cNvPr id="0" name=""/>
        <dsp:cNvSpPr/>
      </dsp:nvSpPr>
      <dsp:spPr>
        <a:xfrm>
          <a:off x="2560381" y="0"/>
          <a:ext cx="2559177" cy="21525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Se realizarán por un personal calificado, quien le indicará el cuidado posterior que debe recibir.</a:t>
          </a:r>
          <a:endParaRPr lang="es-PE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35164" y="315235"/>
        <a:ext cx="1809611" cy="1522089"/>
      </dsp:txXfrm>
    </dsp:sp>
    <dsp:sp modelId="{6C4EF18E-C79C-4BCF-89C4-1011F55FC3D0}">
      <dsp:nvSpPr>
        <dsp:cNvPr id="0" name=""/>
        <dsp:cNvSpPr/>
      </dsp:nvSpPr>
      <dsp:spPr>
        <a:xfrm rot="9733631">
          <a:off x="3929176" y="2390136"/>
          <a:ext cx="753395" cy="279266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D455F-79FE-432D-8F4B-74C0709C8FEC}">
      <dsp:nvSpPr>
        <dsp:cNvPr id="0" name=""/>
        <dsp:cNvSpPr/>
      </dsp:nvSpPr>
      <dsp:spPr>
        <a:xfrm>
          <a:off x="3488174" y="2906722"/>
          <a:ext cx="2438317" cy="1750977"/>
        </a:xfrm>
        <a:prstGeom prst="ellips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Puede utilizar planchas de tierra con césped natural o planchas </a:t>
          </a:r>
          <a:r>
            <a:rPr lang="es-PE" sz="1400" kern="1200" spc="25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precultivadas</a:t>
          </a:r>
          <a:r>
            <a:rPr lang="es-PE" sz="1400" b="1" i="1" u="sng" kern="1200" spc="2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rPr>
            <a:t>,  No se permite el uso de césped sintético. </a:t>
          </a:r>
          <a:endParaRPr lang="es-PE" sz="1400" b="1" i="1" u="sng" kern="1200" dirty="0">
            <a:solidFill>
              <a:srgbClr val="FF0000"/>
            </a:solidFill>
          </a:endParaRPr>
        </a:p>
      </dsp:txBody>
      <dsp:txXfrm>
        <a:off x="3845257" y="3163147"/>
        <a:ext cx="1724151" cy="1238127"/>
      </dsp:txXfrm>
    </dsp:sp>
    <dsp:sp modelId="{C58FDB78-5323-4111-92D9-FE79C8D551A8}">
      <dsp:nvSpPr>
        <dsp:cNvPr id="0" name=""/>
        <dsp:cNvSpPr/>
      </dsp:nvSpPr>
      <dsp:spPr>
        <a:xfrm rot="5503925">
          <a:off x="5874210" y="3689255"/>
          <a:ext cx="753395" cy="279266"/>
        </a:xfrm>
        <a:prstGeom prst="triangl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E8838-C7AA-4225-85F1-C92C8118007C}">
      <dsp:nvSpPr>
        <dsp:cNvPr id="0" name=""/>
        <dsp:cNvSpPr/>
      </dsp:nvSpPr>
      <dsp:spPr>
        <a:xfrm>
          <a:off x="6559716" y="2987375"/>
          <a:ext cx="2302265" cy="1771322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De acuerdo al clima de la zona, debe consultar cual es el mejor periodo para plantar césped en planchas</a:t>
          </a:r>
          <a:endParaRPr lang="es-PE" sz="1400" kern="1200" dirty="0"/>
        </a:p>
      </dsp:txBody>
      <dsp:txXfrm>
        <a:off x="6896875" y="3246779"/>
        <a:ext cx="1627947" cy="1252514"/>
      </dsp:txXfrm>
    </dsp:sp>
    <dsp:sp modelId="{AD852724-FC39-4632-B89E-C39333D7AD81}">
      <dsp:nvSpPr>
        <dsp:cNvPr id="0" name=""/>
        <dsp:cNvSpPr/>
      </dsp:nvSpPr>
      <dsp:spPr>
        <a:xfrm rot="1048774">
          <a:off x="7686717" y="2613813"/>
          <a:ext cx="753395" cy="279266"/>
        </a:xfrm>
        <a:prstGeom prst="triangl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1E25B-91FC-4708-A1A0-F23030C1A185}">
      <dsp:nvSpPr>
        <dsp:cNvPr id="0" name=""/>
        <dsp:cNvSpPr/>
      </dsp:nvSpPr>
      <dsp:spPr>
        <a:xfrm>
          <a:off x="6938773" y="382531"/>
          <a:ext cx="3064663" cy="2152559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kern="12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Si se requiere dar mantenimiento a césped plantado en</a:t>
          </a:r>
          <a:r>
            <a:rPr lang="es-PE" sz="1800" kern="12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s-PE" sz="1400" kern="12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mal estado, primero se debe retirar las zonas dañadas, para posteriormente, labrar el terreno, añadir tierra vegetal y plantar las planchas de césped.</a:t>
          </a:r>
          <a:endParaRPr lang="es-PE" sz="1400" kern="12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sp:txBody>
      <dsp:txXfrm>
        <a:off x="7387583" y="697766"/>
        <a:ext cx="2167043" cy="1522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3E320-D823-4862-84CA-80D3B4F563C2}" type="datetimeFigureOut">
              <a:rPr lang="es-PE" smtClean="0"/>
              <a:t>24/01/2018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2641C-C276-4009-9D6C-D62320BA318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2404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C3B04-EA71-4354-A2FB-916CDF4A31AB}" type="datetimeFigureOut">
              <a:rPr lang="es-PE" smtClean="0"/>
              <a:t>24/01/2018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523BF-F8B8-4D6C-8495-7C604BF622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723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566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35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8558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Poner una fachada mal pintada, poner foto de fachada bien pintada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37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481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Foto de un urinario</a:t>
            </a:r>
            <a:r>
              <a:rPr lang="es-MX" baseline="0" dirty="0" smtClean="0"/>
              <a:t> y caño, inodoro BIEN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16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696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Foto de un urinario</a:t>
            </a:r>
            <a:r>
              <a:rPr lang="es-MX" baseline="0" dirty="0" smtClean="0"/>
              <a:t> y caño, inodoro BIEN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4113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6960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26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1451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28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7442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30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3235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33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416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3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2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12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052736"/>
            <a:ext cx="10972800" cy="1143000"/>
          </a:xfrm>
          <a:prstGeom prst="rect">
            <a:avLst/>
          </a:prstGeom>
        </p:spPr>
        <p:txBody>
          <a:bodyPr lIns="91429" tIns="45715" rIns="91429" bIns="45715" anchor="ctr" anchorCtr="0">
            <a:noAutofit/>
          </a:bodyPr>
          <a:lstStyle>
            <a:lvl1pPr algn="l">
              <a:defRPr sz="3000" b="1">
                <a:solidFill>
                  <a:srgbClr val="DA251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2204865"/>
            <a:ext cx="10972800" cy="3921299"/>
          </a:xfrm>
          <a:prstGeom prst="rect">
            <a:avLst/>
          </a:prstGeom>
        </p:spPr>
        <p:txBody>
          <a:bodyPr lIns="91429" tIns="45715" rIns="91429" bIns="45715">
            <a:normAutofit/>
          </a:bodyPr>
          <a:lstStyle>
            <a:lvl1pPr algn="just">
              <a:spcBef>
                <a:spcPts val="0"/>
              </a:spcBef>
              <a:spcAft>
                <a:spcPts val="600"/>
              </a:spcAft>
              <a:defRPr sz="2000">
                <a:latin typeface="Arial" pitchFamily="34" charset="0"/>
                <a:cs typeface="Arial" pitchFamily="34" charset="0"/>
              </a:defRPr>
            </a:lvl1pPr>
            <a:lvl2pPr algn="just">
              <a:spcBef>
                <a:spcPts val="0"/>
              </a:spcBef>
              <a:spcAft>
                <a:spcPts val="600"/>
              </a:spcAft>
              <a:defRPr sz="1800">
                <a:latin typeface="Arial" pitchFamily="34" charset="0"/>
                <a:cs typeface="Arial" pitchFamily="34" charset="0"/>
              </a:defRPr>
            </a:lvl2pPr>
            <a:lvl3pPr algn="just">
              <a:spcBef>
                <a:spcPts val="0"/>
              </a:spcBef>
              <a:spcAft>
                <a:spcPts val="600"/>
              </a:spcAft>
              <a:defRPr sz="1600">
                <a:latin typeface="Arial" pitchFamily="34" charset="0"/>
                <a:cs typeface="Arial" pitchFamily="34" charset="0"/>
              </a:defRPr>
            </a:lvl3pPr>
            <a:lvl4pPr algn="just">
              <a:spcBef>
                <a:spcPts val="0"/>
              </a:spcBef>
              <a:spcAft>
                <a:spcPts val="600"/>
              </a:spcAft>
              <a:defRPr sz="1400">
                <a:latin typeface="Arial" pitchFamily="34" charset="0"/>
                <a:cs typeface="Arial" pitchFamily="34" charset="0"/>
              </a:defRPr>
            </a:lvl4pPr>
            <a:lvl5pPr algn="just">
              <a:spcBef>
                <a:spcPts val="0"/>
              </a:spcBef>
              <a:spcAft>
                <a:spcPts val="600"/>
              </a:spcAft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A624A-F54C-4A8B-934B-22CE4718AF1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71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7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7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1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0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8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6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3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8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1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 userDrawn="1"/>
        </p:nvGrpSpPr>
        <p:grpSpPr>
          <a:xfrm>
            <a:off x="1" y="-3858"/>
            <a:ext cx="12191999" cy="6861858"/>
            <a:chOff x="1" y="-3858"/>
            <a:chExt cx="12191999" cy="686185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-3858"/>
              <a:ext cx="12191999" cy="6861858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2248" y="9874"/>
              <a:ext cx="4668171" cy="650526"/>
            </a:xfrm>
            <a:prstGeom prst="rect">
              <a:avLst/>
            </a:prstGeom>
          </p:spPr>
        </p:pic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6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39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65.jpe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86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100.png"/><Relationship Id="rId4" Type="http://schemas.openxmlformats.org/officeDocument/2006/relationships/image" Target="../media/image99.jpe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openxmlformats.org/officeDocument/2006/relationships/image" Target="../media/image88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8.jp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Relationship Id="rId9" Type="http://schemas.openxmlformats.org/officeDocument/2006/relationships/image" Target="../media/image12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2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png"/><Relationship Id="rId4" Type="http://schemas.openxmlformats.org/officeDocument/2006/relationships/image" Target="../media/image13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40.jpe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42.jpeg"/><Relationship Id="rId4" Type="http://schemas.openxmlformats.org/officeDocument/2006/relationships/image" Target="../media/image141.jpeg"/><Relationship Id="rId9" Type="http://schemas.microsoft.com/office/2007/relationships/diagramDrawing" Target="../diagrams/drawing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13" Type="http://schemas.openxmlformats.org/officeDocument/2006/relationships/diagramColors" Target="../diagrams/colors7.xml"/><Relationship Id="rId3" Type="http://schemas.openxmlformats.org/officeDocument/2006/relationships/diagramLayout" Target="../diagrams/layout6.xml"/><Relationship Id="rId7" Type="http://schemas.openxmlformats.org/officeDocument/2006/relationships/image" Target="../media/image146.emf"/><Relationship Id="rId12" Type="http://schemas.openxmlformats.org/officeDocument/2006/relationships/diagramQuickStyle" Target="../diagrams/quickStyle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11" Type="http://schemas.openxmlformats.org/officeDocument/2006/relationships/diagramLayout" Target="../diagrams/layout7.xml"/><Relationship Id="rId5" Type="http://schemas.openxmlformats.org/officeDocument/2006/relationships/diagramColors" Target="../diagrams/colors6.xml"/><Relationship Id="rId10" Type="http://schemas.openxmlformats.org/officeDocument/2006/relationships/diagramData" Target="../diagrams/data7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48.jpeg"/><Relationship Id="rId14" Type="http://schemas.microsoft.com/office/2007/relationships/diagramDrawing" Target="../diagrams/drawing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53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55.jpg"/><Relationship Id="rId4" Type="http://schemas.openxmlformats.org/officeDocument/2006/relationships/image" Target="../media/image154.png"/><Relationship Id="rId9" Type="http://schemas.microsoft.com/office/2007/relationships/diagramDrawing" Target="../diagrams/drawing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146" cy="68618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1003" y="2702821"/>
            <a:ext cx="88869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>
                <a:solidFill>
                  <a:srgbClr val="CC0000"/>
                </a:solidFill>
              </a:rPr>
              <a:t>PROGRAMA DE MANTENIMIENTO DE LOCALES ESCOLARES</a:t>
            </a:r>
          </a:p>
          <a:p>
            <a:r>
              <a:rPr lang="es-PE" sz="2400" b="1" dirty="0" smtClean="0">
                <a:solidFill>
                  <a:srgbClr val="CC0000"/>
                </a:solidFill>
              </a:rPr>
              <a:t>E INSTRUCTIVO TECNICO</a:t>
            </a:r>
            <a:endParaRPr lang="es-PE" sz="2400" dirty="0">
              <a:solidFill>
                <a:srgbClr val="CC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3" y="3748492"/>
            <a:ext cx="5724673" cy="8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04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021" y="9525"/>
            <a:ext cx="9368479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492"/>
            <a:ext cx="4494209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2"/>
          <p:cNvSpPr/>
          <p:nvPr/>
        </p:nvSpPr>
        <p:spPr>
          <a:xfrm>
            <a:off x="1268230" y="145801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sz="4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Especificaciones </a:t>
            </a:r>
            <a:r>
              <a:rPr lang="es-PE" sz="4000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Técnicas </a:t>
            </a:r>
            <a:r>
              <a:rPr lang="es-PE" sz="4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es-PE" sz="4000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Actividades </a:t>
            </a:r>
            <a:r>
              <a:rPr lang="es-PE" sz="40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</a:t>
            </a:r>
            <a:r>
              <a:rPr lang="es-PE" sz="4000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Mantenimiento</a:t>
            </a:r>
            <a:endParaRPr lang="es-PE" sz="4000" dirty="0"/>
          </a:p>
        </p:txBody>
      </p:sp>
      <p:sp>
        <p:nvSpPr>
          <p:cNvPr id="6" name="Rectángulo 3"/>
          <p:cNvSpPr/>
          <p:nvPr/>
        </p:nvSpPr>
        <p:spPr>
          <a:xfrm>
            <a:off x="1317260" y="4199156"/>
            <a:ext cx="5893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Estas actividades deben ser realizadas por personal calificado para asegurar la calidad de los </a:t>
            </a:r>
            <a:r>
              <a:rPr lang="es-PE" sz="20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Trabajos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33230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6433640" y="3868805"/>
            <a:ext cx="166810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r>
              <a:rPr lang="es-ES" b="1" u="sng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Recomendación:</a:t>
            </a:r>
            <a:endParaRPr lang="es-PE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ortar rectángulo de esquina diagonal 1"/>
          <p:cNvSpPr/>
          <p:nvPr/>
        </p:nvSpPr>
        <p:spPr>
          <a:xfrm>
            <a:off x="1027" y="1207697"/>
            <a:ext cx="6342386" cy="4588261"/>
          </a:xfrm>
          <a:prstGeom prst="snip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b="1" u="sng" dirty="0" smtClean="0"/>
              <a:t>TECHOS LIVIANOS: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y reposición de coberturas livianas.</a:t>
            </a:r>
            <a:endParaRPr lang="es-ES" dirty="0"/>
          </a:p>
          <a:p>
            <a:pPr lvl="0"/>
            <a:r>
              <a:rPr lang="es-PE" dirty="0"/>
              <a:t>Sellado de perforaciones e impermeabilizaciones en áreas de filtración.</a:t>
            </a: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Instalación y reparación de falso cielo raso con triplay, planchas de fibrocemento, plancha de fibra vegetal, policarbonato, machihembrado, etc.</a:t>
            </a: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y reposición localizada de elementos estructurales deteriorados (tijerales de: madera, metal, etc.).</a:t>
            </a: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y reposición de canaletas incluye bajadas pluviales.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/>
              <a:t>Reemplazo y/o mantenimiento de coberturas para protección solar (ejemplo: malla </a:t>
            </a:r>
            <a:r>
              <a:rPr lang="es-PE" dirty="0" err="1"/>
              <a:t>polisombra</a:t>
            </a:r>
            <a:r>
              <a:rPr lang="es-PE" dirty="0"/>
              <a:t> tejido </a:t>
            </a:r>
            <a:r>
              <a:rPr lang="es-PE" dirty="0" err="1"/>
              <a:t>raschel</a:t>
            </a:r>
            <a:r>
              <a:rPr lang="es-PE" dirty="0"/>
              <a:t>) y elementos de sujeción.</a:t>
            </a: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 smtClean="0"/>
              <a:t>Mantenimiento </a:t>
            </a:r>
            <a:r>
              <a:rPr lang="es-PE" dirty="0"/>
              <a:t>e instalación de paneles solares.</a:t>
            </a:r>
            <a:endParaRPr lang="es-ES" dirty="0"/>
          </a:p>
        </p:txBody>
      </p:sp>
      <p:grpSp>
        <p:nvGrpSpPr>
          <p:cNvPr id="19" name="Grupo 18"/>
          <p:cNvGrpSpPr/>
          <p:nvPr/>
        </p:nvGrpSpPr>
        <p:grpSpPr>
          <a:xfrm>
            <a:off x="5893161" y="689274"/>
            <a:ext cx="5992133" cy="3755293"/>
            <a:chOff x="6427721" y="743269"/>
            <a:chExt cx="5143179" cy="3755293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7721" y="1334562"/>
              <a:ext cx="2359578" cy="1482850"/>
            </a:xfrm>
            <a:prstGeom prst="rect">
              <a:avLst/>
            </a:prstGeom>
          </p:spPr>
        </p:pic>
        <p:sp>
          <p:nvSpPr>
            <p:cNvPr id="17" name="Recortar rectángulo de esquina diagonal 16"/>
            <p:cNvSpPr/>
            <p:nvPr/>
          </p:nvSpPr>
          <p:spPr>
            <a:xfrm>
              <a:off x="8888086" y="743269"/>
              <a:ext cx="2682814" cy="3755293"/>
            </a:xfrm>
            <a:prstGeom prst="snip2Diag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MX" b="1" u="sng" dirty="0" smtClean="0"/>
                <a:t>TECHOS ALIGERADOS</a:t>
              </a:r>
              <a:endParaRPr lang="es-PE" b="1" u="sng" dirty="0" smtClean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s-PE" dirty="0"/>
                <a:t>Sellado e Impermeabilización de techos.</a:t>
              </a:r>
              <a:endParaRPr lang="es-ES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s-PE" dirty="0"/>
                <a:t>Instalación, reparación y reposición de  ladrillos pasteleros.</a:t>
              </a:r>
              <a:endParaRPr lang="es-ES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s-PE" dirty="0"/>
                <a:t>Reparación y reposición de gárgolas.</a:t>
              </a:r>
              <a:endParaRPr lang="es-ES" dirty="0"/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s-ES" dirty="0"/>
                <a:t>T</a:t>
              </a:r>
              <a:r>
                <a:rPr lang="es-PE" dirty="0" err="1"/>
                <a:t>arrajeo</a:t>
              </a:r>
              <a:r>
                <a:rPr lang="es-PE" dirty="0"/>
                <a:t> y/o enlucido del cielorraso en losa aligerada.</a:t>
              </a:r>
              <a:endParaRPr lang="es-ES" dirty="0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70935" y="167896"/>
            <a:ext cx="6092923" cy="1039801"/>
            <a:chOff x="690113" y="-1"/>
            <a:chExt cx="6092923" cy="1039801"/>
          </a:xfrm>
        </p:grpSpPr>
        <p:sp>
          <p:nvSpPr>
            <p:cNvPr id="16" name="Título 1"/>
            <p:cNvSpPr txBox="1">
              <a:spLocks/>
            </p:cNvSpPr>
            <p:nvPr/>
          </p:nvSpPr>
          <p:spPr>
            <a:xfrm>
              <a:off x="690113" y="0"/>
              <a:ext cx="552410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¿</a:t>
              </a:r>
              <a:r>
                <a:rPr lang="es-MX" sz="2400" dirty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Qué actividades se incluyen en la reparación de Techos?</a:t>
              </a:r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427" y="-1"/>
              <a:ext cx="1153609" cy="1039801"/>
            </a:xfrm>
            <a:prstGeom prst="rect">
              <a:avLst/>
            </a:prstGeom>
          </p:spPr>
        </p:pic>
      </p:grpSp>
      <p:sp>
        <p:nvSpPr>
          <p:cNvPr id="21" name="CuadroTexto 1"/>
          <p:cNvSpPr txBox="1"/>
          <p:nvPr/>
        </p:nvSpPr>
        <p:spPr>
          <a:xfrm>
            <a:off x="8245081" y="4444567"/>
            <a:ext cx="3795248" cy="204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117" b="1" dirty="0">
                <a:solidFill>
                  <a:srgbClr val="C00000"/>
                </a:solidFill>
              </a:rPr>
              <a:t>Es importante que en zonas lluviosas y no lluviosas, se garantice la pendiente de los techos y se canalice la lluvia, a fin de evitar goteras que deteriorarían la estructura interior</a:t>
            </a:r>
            <a:endParaRPr lang="es-PE" sz="2117" b="1" dirty="0">
              <a:solidFill>
                <a:srgbClr val="C00000"/>
              </a:solidFill>
            </a:endParaRPr>
          </a:p>
          <a:p>
            <a:pPr algn="ctr"/>
            <a:endParaRPr lang="es-PE" sz="2117" b="1" dirty="0">
              <a:solidFill>
                <a:srgbClr val="C000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4458" y="4713934"/>
            <a:ext cx="2809495" cy="1745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2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462642" y="1001556"/>
            <a:ext cx="2332259" cy="515885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/>
          <p:cNvGrpSpPr/>
          <p:nvPr/>
        </p:nvGrpSpPr>
        <p:grpSpPr>
          <a:xfrm>
            <a:off x="279936" y="89546"/>
            <a:ext cx="4923000" cy="611105"/>
            <a:chOff x="151920" y="-46017"/>
            <a:chExt cx="4859901" cy="730344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587279" y="-46017"/>
              <a:ext cx="4424542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REPARACIÓN DE TECHOS</a:t>
              </a:r>
              <a:endParaRPr lang="es-MX" sz="2400" u="sng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anose="02010803020104030203" pitchFamily="2" charset="-79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25680" r="25538" b="50000"/>
            <a:stretch/>
          </p:blipFill>
          <p:spPr>
            <a:xfrm>
              <a:off x="151920" y="63846"/>
              <a:ext cx="521208" cy="52120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25680" r="25538" b="50000"/>
            <a:stretch/>
          </p:blipFill>
          <p:spPr>
            <a:xfrm>
              <a:off x="3881004" y="63846"/>
              <a:ext cx="521208" cy="521208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88" y="3319312"/>
            <a:ext cx="3179124" cy="245602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70" b="13050"/>
          <a:stretch/>
        </p:blipFill>
        <p:spPr>
          <a:xfrm>
            <a:off x="1184964" y="982078"/>
            <a:ext cx="3630144" cy="199257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698" y="3615949"/>
            <a:ext cx="3048978" cy="22837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38647" y="2980577"/>
            <a:ext cx="452277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TARRAJEO, ENLUCIDO DEL CIELO RASO EN LOSA ALIGERADA</a:t>
            </a:r>
            <a:endParaRPr lang="es-ES" sz="14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014346" y="5806299"/>
            <a:ext cx="396300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REPARACION Y ARREGLO DE </a:t>
            </a:r>
            <a:r>
              <a:rPr lang="es-PE" sz="1400" dirty="0"/>
              <a:t>COBERTURAS</a:t>
            </a:r>
            <a:r>
              <a:rPr lang="es-PE" sz="1400" dirty="0" smtClean="0"/>
              <a:t> LIVIANAS</a:t>
            </a:r>
            <a:endParaRPr lang="es-ES" sz="14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706564" y="3227086"/>
            <a:ext cx="276255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REPARACION DE FALSO CIELO RASO</a:t>
            </a:r>
            <a:endParaRPr lang="es-ES" sz="14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6037844" y="5933718"/>
            <a:ext cx="432099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SELLADO DE PERFORACIONES E IMPERMEABILIZACIONES </a:t>
            </a:r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t="6462"/>
          <a:stretch/>
        </p:blipFill>
        <p:spPr>
          <a:xfrm>
            <a:off x="6818534" y="930166"/>
            <a:ext cx="3278346" cy="2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3798338" y="970818"/>
            <a:ext cx="4374078" cy="51895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/>
          <p:cNvGrpSpPr/>
          <p:nvPr/>
        </p:nvGrpSpPr>
        <p:grpSpPr>
          <a:xfrm>
            <a:off x="279936" y="89546"/>
            <a:ext cx="4923000" cy="611105"/>
            <a:chOff x="151920" y="-46017"/>
            <a:chExt cx="4859901" cy="730344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587279" y="-46017"/>
              <a:ext cx="4424542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REPARACIÓN DE TECHOS</a:t>
              </a:r>
              <a:endParaRPr lang="es-MX" sz="2400" u="sng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anose="02010803020104030203" pitchFamily="2" charset="-79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25680" r="25538" b="50000"/>
            <a:stretch/>
          </p:blipFill>
          <p:spPr>
            <a:xfrm>
              <a:off x="151920" y="63846"/>
              <a:ext cx="521208" cy="52120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2" t="25680" r="25538" b="50000"/>
            <a:stretch/>
          </p:blipFill>
          <p:spPr>
            <a:xfrm>
              <a:off x="3881004" y="63846"/>
              <a:ext cx="521208" cy="521208"/>
            </a:xfrm>
            <a:prstGeom prst="rect">
              <a:avLst/>
            </a:prstGeom>
          </p:spPr>
        </p:pic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546" y="2396497"/>
            <a:ext cx="3379662" cy="202779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11" y="3761382"/>
            <a:ext cx="2796035" cy="209364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11" y="970818"/>
            <a:ext cx="2782911" cy="208449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16" y="4201553"/>
            <a:ext cx="3292119" cy="180360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2251" y="1305036"/>
            <a:ext cx="2821617" cy="210536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506219" y="3164633"/>
            <a:ext cx="329211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REPARACION Y ARREGLO DE COBERTURAS LIVIANAS</a:t>
            </a:r>
            <a:endParaRPr lang="es-ES" sz="1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1079530" y="5901406"/>
            <a:ext cx="2252796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REPARACION DE CANALETAS</a:t>
            </a:r>
            <a:endParaRPr lang="es-ES" sz="14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3811462" y="4694461"/>
            <a:ext cx="41665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REEMPLAZO Y MANTENIMIENTO DE MALLA POLISOMBRA EXISTENTE Y ELEMENTOS DE SUJECION</a:t>
            </a:r>
            <a:endParaRPr lang="es-ES" sz="14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8342251" y="3544364"/>
            <a:ext cx="3350238" cy="3179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REPARACION DE FALSO CIELO RASO</a:t>
            </a:r>
            <a:endParaRPr lang="es-ES" sz="14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8993875" y="6062725"/>
            <a:ext cx="284789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REPARACION DE ELEMENTOS ESTRUCTURALES DETERIORADOS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3380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462676" y="3642788"/>
            <a:ext cx="5502316" cy="2179972"/>
            <a:chOff x="462676" y="3642788"/>
            <a:chExt cx="5502316" cy="2179972"/>
          </a:xfrm>
        </p:grpSpPr>
        <p:sp>
          <p:nvSpPr>
            <p:cNvPr id="2" name="Esquina doblada 1"/>
            <p:cNvSpPr/>
            <p:nvPr/>
          </p:nvSpPr>
          <p:spPr>
            <a:xfrm rot="269549">
              <a:off x="3121554" y="3642788"/>
              <a:ext cx="2843438" cy="2179972"/>
            </a:xfrm>
            <a:prstGeom prst="foldedCorne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</a:pPr>
              <a:r>
                <a:rPr lang="es-ES_tradnl" sz="1400" b="1" u="sng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DESAGÜES DE EVACUACIÓN </a:t>
              </a:r>
            </a:p>
            <a:p>
              <a:pPr marL="285750" lvl="0" indent="-285750" algn="ctr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Inclinación: 45°</a:t>
              </a:r>
            </a:p>
            <a:p>
              <a:pPr marL="285750" lvl="0" indent="-285750" algn="ctr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Material: tubos 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 </a:t>
              </a: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PVC </a:t>
              </a:r>
            </a:p>
            <a:p>
              <a:pPr marL="285750" lvl="0" indent="-285750" algn="ctr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Pulgadas: 4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endParaRPr lang="es-ES_tradnl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0" indent="-285750" algn="ctr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Revestimiento: dado 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 concreto en la parte inferior de 1.20 m.</a:t>
              </a:r>
              <a:endParaRPr lang="es-P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7"/>
            <a:stretch/>
          </p:blipFill>
          <p:spPr bwMode="auto">
            <a:xfrm>
              <a:off x="462676" y="3880286"/>
              <a:ext cx="2392045" cy="17049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9" name="Grupo 18"/>
          <p:cNvGrpSpPr/>
          <p:nvPr/>
        </p:nvGrpSpPr>
        <p:grpSpPr>
          <a:xfrm>
            <a:off x="450834" y="946173"/>
            <a:ext cx="5319362" cy="2095315"/>
            <a:chOff x="450834" y="946173"/>
            <a:chExt cx="5319362" cy="2095315"/>
          </a:xfrm>
        </p:grpSpPr>
        <p:sp>
          <p:nvSpPr>
            <p:cNvPr id="3" name="Esquina doblada 2"/>
            <p:cNvSpPr/>
            <p:nvPr/>
          </p:nvSpPr>
          <p:spPr>
            <a:xfrm rot="21056055">
              <a:off x="450834" y="1051687"/>
              <a:ext cx="2913905" cy="1884289"/>
            </a:xfrm>
            <a:prstGeom prst="foldedCorne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</a:pPr>
              <a:r>
                <a:rPr lang="es-ES_tradnl" sz="1400" b="1" u="sng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CANALETAS PLUVIALES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Grosor: 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6” 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Material: fierro galvanizado 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Espesor 3mm deberán 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ser soldadas entre sí con abrazaderas empernadas. </a:t>
              </a:r>
              <a:endParaRPr lang="es-P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991" y="946173"/>
              <a:ext cx="2275205" cy="209531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grpSp>
        <p:nvGrpSpPr>
          <p:cNvPr id="22" name="Grupo 21"/>
          <p:cNvGrpSpPr/>
          <p:nvPr/>
        </p:nvGrpSpPr>
        <p:grpSpPr>
          <a:xfrm>
            <a:off x="6111678" y="3287930"/>
            <a:ext cx="5583064" cy="2889686"/>
            <a:chOff x="6111678" y="3287930"/>
            <a:chExt cx="5583064" cy="2889686"/>
          </a:xfrm>
        </p:grpSpPr>
        <p:sp>
          <p:nvSpPr>
            <p:cNvPr id="10" name="Esquina doblada 9"/>
            <p:cNvSpPr/>
            <p:nvPr/>
          </p:nvSpPr>
          <p:spPr>
            <a:xfrm rot="980244">
              <a:off x="9175079" y="3942094"/>
              <a:ext cx="2519663" cy="1910001"/>
            </a:xfrm>
            <a:prstGeom prst="foldedCorne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PE" sz="1400" b="1" u="sng" dirty="0" smtClean="0"/>
                <a:t>CIELORRASOS Y CUBIERTAS LIGERAS</a:t>
              </a:r>
            </a:p>
            <a:p>
              <a:pPr algn="just"/>
              <a:r>
                <a:rPr lang="es-PE" sz="1400" dirty="0" smtClean="0"/>
                <a:t>R</a:t>
              </a:r>
              <a:r>
                <a:rPr lang="es-ES_tradnl" sz="1400" dirty="0" err="1"/>
                <a:t>esanar</a:t>
              </a:r>
              <a:r>
                <a:rPr lang="es-ES_tradnl" sz="1400" dirty="0"/>
                <a:t> </a:t>
              </a:r>
              <a:r>
                <a:rPr lang="es-ES_tradnl" sz="1400" dirty="0" smtClean="0"/>
                <a:t>y reparar para </a:t>
              </a:r>
              <a:r>
                <a:rPr lang="es-ES_tradnl" sz="1400" dirty="0"/>
                <a:t>evitar filtraciones y desprendimiento de material. Para garantizar mayor durabilidad, utilizar insumos de primera calidad.</a:t>
              </a:r>
              <a:endParaRPr lang="es-PE" sz="1400" dirty="0"/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8" b="3870"/>
            <a:stretch/>
          </p:blipFill>
          <p:spPr>
            <a:xfrm>
              <a:off x="6111678" y="3287930"/>
              <a:ext cx="2953512" cy="28896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3" name="Grupo 22"/>
          <p:cNvGrpSpPr/>
          <p:nvPr/>
        </p:nvGrpSpPr>
        <p:grpSpPr>
          <a:xfrm>
            <a:off x="-191741" y="0"/>
            <a:ext cx="6092923" cy="1039801"/>
            <a:chOff x="690113" y="-1"/>
            <a:chExt cx="6092923" cy="1039801"/>
          </a:xfrm>
        </p:grpSpPr>
        <p:sp>
          <p:nvSpPr>
            <p:cNvPr id="24" name="Título 1"/>
            <p:cNvSpPr txBox="1">
              <a:spLocks/>
            </p:cNvSpPr>
            <p:nvPr/>
          </p:nvSpPr>
          <p:spPr>
            <a:xfrm>
              <a:off x="690113" y="0"/>
              <a:ext cx="552410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¿</a:t>
              </a:r>
              <a:r>
                <a:rPr lang="es-MX" sz="2400" dirty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Qué actividades se incluyen en la reparación de Techos?</a:t>
              </a: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427" y="-1"/>
              <a:ext cx="1153609" cy="10398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AutoShape 4" descr="Resultado de imagen para techo calami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8" name="Grupo 7"/>
          <p:cNvGrpSpPr/>
          <p:nvPr/>
        </p:nvGrpSpPr>
        <p:grpSpPr>
          <a:xfrm>
            <a:off x="6007281" y="1001872"/>
            <a:ext cx="5566635" cy="2176568"/>
            <a:chOff x="6007281" y="1001872"/>
            <a:chExt cx="5566635" cy="2176568"/>
          </a:xfrm>
        </p:grpSpPr>
        <p:sp>
          <p:nvSpPr>
            <p:cNvPr id="13" name="Esquina doblada 12"/>
            <p:cNvSpPr/>
            <p:nvPr/>
          </p:nvSpPr>
          <p:spPr>
            <a:xfrm rot="20973216">
              <a:off x="6007281" y="1011324"/>
              <a:ext cx="3023689" cy="2167116"/>
            </a:xfrm>
            <a:prstGeom prst="foldedCorne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" sz="1400" b="1" u="sng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COBERTURAS METÁLICAS</a:t>
              </a:r>
            </a:p>
            <a:p>
              <a:r>
                <a:rPr lang="es-ES" sz="1400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Revisar </a:t>
              </a:r>
              <a:r>
                <a:rPr lang="es-ES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previamente los elementos de </a:t>
              </a:r>
              <a:r>
                <a:rPr lang="es-ES" sz="1400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fijación y cambiar </a:t>
              </a:r>
              <a:r>
                <a:rPr lang="es-ES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aquellos que hayan perdido sus propiedades de sujeción. Se deberá sellar cualquier rajadura, anclajes u orificios, con productos elastómeros con el fin de evitar </a:t>
              </a:r>
              <a:r>
                <a:rPr lang="es-ES" sz="1400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goteras.</a:t>
              </a:r>
              <a:endParaRPr lang="es-PE" sz="1400" dirty="0"/>
            </a:p>
          </p:txBody>
        </p:sp>
        <p:pic>
          <p:nvPicPr>
            <p:cNvPr id="1036" name="Picture 12" descr="http://www.municarabayllo.gob.pe/galerias_fotos/calamina1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78" b="43273"/>
            <a:stretch/>
          </p:blipFill>
          <p:spPr bwMode="auto">
            <a:xfrm>
              <a:off x="9321338" y="1001872"/>
              <a:ext cx="2252578" cy="21519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12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50445" y="1191304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u="sng" dirty="0">
                <a:ln w="0"/>
                <a:solidFill>
                  <a:srgbClr val="C00000"/>
                </a:solidFill>
              </a:rPr>
              <a:t>ANTES</a:t>
            </a:r>
            <a:endParaRPr lang="es-PE" sz="2117" b="1" u="sng" dirty="0">
              <a:ln w="0"/>
              <a:solidFill>
                <a:srgbClr val="C00000"/>
              </a:solidFill>
            </a:endParaRPr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152287" y="2708275"/>
            <a:ext cx="838835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287" y="2194561"/>
            <a:ext cx="3959225" cy="363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347858" y="100151"/>
            <a:ext cx="6227895" cy="576506"/>
            <a:chOff x="448442" y="91006"/>
            <a:chExt cx="6227895" cy="733519"/>
          </a:xfrm>
        </p:grpSpPr>
        <p:sp>
          <p:nvSpPr>
            <p:cNvPr id="7" name="Título 1"/>
            <p:cNvSpPr txBox="1">
              <a:spLocks/>
            </p:cNvSpPr>
            <p:nvPr/>
          </p:nvSpPr>
          <p:spPr>
            <a:xfrm>
              <a:off x="689096" y="94181"/>
              <a:ext cx="5746587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u="sng" dirty="0" smtClean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REPARACIÓN DE INSTALACIONES SANITARIAS</a:t>
              </a:r>
              <a:endParaRPr lang="es-MX" sz="2400" u="sng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442" y="103653"/>
              <a:ext cx="567690" cy="56769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91006"/>
              <a:ext cx="580337" cy="580337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5522976" y="1448629"/>
            <a:ext cx="4342115" cy="4399722"/>
            <a:chOff x="5522976" y="1448629"/>
            <a:chExt cx="4342115" cy="4399722"/>
          </a:xfrm>
        </p:grpSpPr>
        <p:sp>
          <p:nvSpPr>
            <p:cNvPr id="9" name="Rectángulo 10"/>
            <p:cNvSpPr/>
            <p:nvPr/>
          </p:nvSpPr>
          <p:spPr>
            <a:xfrm>
              <a:off x="6706208" y="1448629"/>
              <a:ext cx="3025531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u="sng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u="sng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099" y="2194561"/>
              <a:ext cx="3529992" cy="365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lecha derecha 7"/>
            <p:cNvSpPr/>
            <p:nvPr/>
          </p:nvSpPr>
          <p:spPr>
            <a:xfrm>
              <a:off x="5522976" y="3675888"/>
              <a:ext cx="472440" cy="79552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735161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09932" y="730183"/>
            <a:ext cx="2195811" cy="4239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1028" name="Picture 4" descr="http://3.bp.blogspot.com/_0VgFT4YLx8o/S84tIBweIXI/AAAAAAAAASg/jHuJ2EvGxpQ/s320/GetAttach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611" y="1231635"/>
            <a:ext cx="2072477" cy="2350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ostrando baño feo 1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2117"/>
          </a:p>
        </p:txBody>
      </p:sp>
      <p:sp>
        <p:nvSpPr>
          <p:cNvPr id="4" name="AutoShape 4" descr="Mostrando baño feo 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2117"/>
          </a:p>
        </p:txBody>
      </p:sp>
      <p:sp>
        <p:nvSpPr>
          <p:cNvPr id="9" name="AutoShape 6" descr="Mostrando baño feo 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2117"/>
          </a:p>
        </p:txBody>
      </p:sp>
      <p:sp>
        <p:nvSpPr>
          <p:cNvPr id="12" name="AutoShape 8" descr="Mostrando baño feo 1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2117"/>
          </a:p>
        </p:txBody>
      </p:sp>
      <p:pic>
        <p:nvPicPr>
          <p:cNvPr id="1033" name="Picture 9" descr="C:\Users\ACASTILLO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01" y="4056610"/>
            <a:ext cx="2082363" cy="242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ACASTILLO\Downloads\baño feo 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701" y="1192730"/>
            <a:ext cx="2182947" cy="2459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11" y="3947107"/>
            <a:ext cx="2004265" cy="2531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upo 7"/>
          <p:cNvGrpSpPr/>
          <p:nvPr/>
        </p:nvGrpSpPr>
        <p:grpSpPr>
          <a:xfrm>
            <a:off x="-81792" y="-1"/>
            <a:ext cx="5594005" cy="730344"/>
            <a:chOff x="-81792" y="-1"/>
            <a:chExt cx="5594005" cy="730344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-81792" y="-1"/>
              <a:ext cx="5594005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000" dirty="0" smtClean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Aparatos </a:t>
              </a:r>
              <a:r>
                <a:rPr lang="es-MX" sz="20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sanitarios </a:t>
              </a:r>
              <a:endParaRPr lang="es-MX" sz="2000" dirty="0" smtClean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s-MX" sz="2000" dirty="0" smtClean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</a:t>
              </a:r>
              <a:r>
                <a:rPr lang="es-MX" sz="20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inodoro, lavatorio, urinario)</a:t>
              </a: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85" y="163109"/>
              <a:ext cx="567690" cy="446173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325" y="171366"/>
              <a:ext cx="567690" cy="446173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5512213" y="730474"/>
            <a:ext cx="5789771" cy="5825757"/>
            <a:chOff x="5512213" y="730474"/>
            <a:chExt cx="5789771" cy="5825757"/>
          </a:xfrm>
        </p:grpSpPr>
        <p:grpSp>
          <p:nvGrpSpPr>
            <p:cNvPr id="13" name="Grupo 12"/>
            <p:cNvGrpSpPr/>
            <p:nvPr/>
          </p:nvGrpSpPr>
          <p:grpSpPr>
            <a:xfrm>
              <a:off x="6702141" y="730474"/>
              <a:ext cx="4599843" cy="5825757"/>
              <a:chOff x="6702141" y="730474"/>
              <a:chExt cx="4599843" cy="5825757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7647833" y="730474"/>
                <a:ext cx="3293126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1026" name="Picture 2" descr="http://i2.esmas.com/2012/08/15/410732/reinventando-el-inodoro-300x350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141" y="4056610"/>
                <a:ext cx="2240692" cy="249962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02141" y="1458802"/>
                <a:ext cx="2132797" cy="237063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" name="Picture 4" descr="http://www.ec.all.biz/img/ec/catalog/382.jpe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7772" y="1552989"/>
                <a:ext cx="2096221" cy="218226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http://photos.demandstudios.com/getty/article/165/224/87731912_XS.jpg"/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51221" y="4056609"/>
                <a:ext cx="2150763" cy="242237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Flecha a la derecha con muesca 10"/>
            <p:cNvSpPr/>
            <p:nvPr/>
          </p:nvSpPr>
          <p:spPr>
            <a:xfrm>
              <a:off x="5512213" y="3054096"/>
              <a:ext cx="742283" cy="1002514"/>
            </a:xfrm>
            <a:prstGeom prst="notched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024847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5959410" y="854944"/>
            <a:ext cx="5633307" cy="6586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s-P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Debe estar </a:t>
            </a:r>
            <a:r>
              <a:rPr lang="es-P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libre de objetos que pudieran dañar el fondo del tanque 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448560" y="854944"/>
            <a:ext cx="4926776" cy="3676349"/>
            <a:chOff x="6031703" y="992930"/>
            <a:chExt cx="4926776" cy="3676349"/>
          </a:xfrm>
        </p:grpSpPr>
        <p:sp>
          <p:nvSpPr>
            <p:cNvPr id="3" name="Redondear rectángulo de esquina diagonal 2"/>
            <p:cNvSpPr/>
            <p:nvPr/>
          </p:nvSpPr>
          <p:spPr>
            <a:xfrm>
              <a:off x="6031703" y="3157376"/>
              <a:ext cx="4926776" cy="1511903"/>
            </a:xfrm>
            <a:prstGeom prst="round2Diag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S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 </a:t>
              </a:r>
              <a:r>
                <a:rPr lang="es-ES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las zonas donde </a:t>
              </a:r>
              <a:r>
                <a:rPr lang="es-ES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 cuenten con servicio de agua o sea restringida</a:t>
              </a:r>
              <a:r>
                <a:rPr lang="es-ES" b="1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s-ES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 podrá adquirir Tanques de Polietileno, para almacenar el agua.</a:t>
              </a:r>
              <a:endParaRPr lang="es-PE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60" y="992930"/>
              <a:ext cx="4828662" cy="207945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Rectángulo 13"/>
          <p:cNvSpPr/>
          <p:nvPr/>
        </p:nvSpPr>
        <p:spPr>
          <a:xfrm>
            <a:off x="5959408" y="2511186"/>
            <a:ext cx="5633307" cy="145167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P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Dimensión: superior a la base de 0.40 m a cada lado como mínimo. </a:t>
            </a: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P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alternativa es habilitar una base metálica y/o de concreto, cuando se trate del almacenamiento del agua en un tanque apoyado.</a:t>
            </a:r>
            <a:endParaRPr lang="es-PE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1381068" y="4707312"/>
            <a:ext cx="8520597" cy="1471740"/>
            <a:chOff x="497617" y="4734040"/>
            <a:chExt cx="8520597" cy="1471740"/>
          </a:xfrm>
        </p:grpSpPr>
        <p:grpSp>
          <p:nvGrpSpPr>
            <p:cNvPr id="15" name="Grupo 14"/>
            <p:cNvGrpSpPr/>
            <p:nvPr/>
          </p:nvGrpSpPr>
          <p:grpSpPr>
            <a:xfrm>
              <a:off x="2028497" y="4804365"/>
              <a:ext cx="6989717" cy="1366528"/>
              <a:chOff x="542983" y="894502"/>
              <a:chExt cx="7339955" cy="1404458"/>
            </a:xfrm>
          </p:grpSpPr>
          <p:sp>
            <p:nvSpPr>
              <p:cNvPr id="8" name="Rectángulo 7"/>
              <p:cNvSpPr/>
              <p:nvPr/>
            </p:nvSpPr>
            <p:spPr>
              <a:xfrm>
                <a:off x="542983" y="894502"/>
                <a:ext cx="7339955" cy="140445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S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En las zonas de propagación del </a:t>
                </a:r>
                <a:r>
                  <a:rPr lang="es-ES" b="1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Dengue</a:t>
                </a:r>
                <a:r>
                  <a:rPr lang="es-ES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S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se </a:t>
                </a:r>
                <a:r>
                  <a:rPr lang="es-ES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deberá tener en cuenta limpiar y </a:t>
                </a:r>
                <a:endParaRPr lang="es-ES" dirty="0" smtClean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S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desinfectar </a:t>
                </a:r>
                <a:r>
                  <a:rPr lang="es-ES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cisternas, tanques elevados y </a:t>
                </a:r>
                <a:endParaRPr lang="es-ES" dirty="0" smtClean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S" dirty="0" smtClean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pozos </a:t>
                </a:r>
                <a:r>
                  <a:rPr lang="es-ES" dirty="0">
                    <a:solidFill>
                      <a:srgbClr val="C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sépticos.</a:t>
                </a:r>
                <a:endParaRPr lang="es-PE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9918" y="930190"/>
                <a:ext cx="1317747" cy="13083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5152" y="976889"/>
                <a:ext cx="1245895" cy="1099932"/>
              </a:xfrm>
              <a:prstGeom prst="rect">
                <a:avLst/>
              </a:prstGeom>
            </p:spPr>
          </p:pic>
        </p:grp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17" y="4734040"/>
              <a:ext cx="1465199" cy="14717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8" name="Rectángulo 17"/>
          <p:cNvSpPr/>
          <p:nvPr/>
        </p:nvSpPr>
        <p:spPr>
          <a:xfrm>
            <a:off x="5959408" y="1541488"/>
            <a:ext cx="5633307" cy="9417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s-P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Evitar ubicarlo directamente en zonas con topografía accidentada, pendientes, zonas de inundación, canaletas, vegetación, entre otros.</a:t>
            </a:r>
            <a:endParaRPr lang="es-PE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448561" y="91152"/>
            <a:ext cx="6352636" cy="573082"/>
            <a:chOff x="486929" y="91152"/>
            <a:chExt cx="6314694" cy="730344"/>
          </a:xfrm>
        </p:grpSpPr>
        <p:sp>
          <p:nvSpPr>
            <p:cNvPr id="20" name="Título 1"/>
            <p:cNvSpPr txBox="1">
              <a:spLocks/>
            </p:cNvSpPr>
            <p:nvPr/>
          </p:nvSpPr>
          <p:spPr>
            <a:xfrm>
              <a:off x="486929" y="91152"/>
              <a:ext cx="614197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</a:t>
              </a:r>
              <a:r>
                <a:rPr lang="es-MX" sz="2400" dirty="0" smtClean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instalaciones sanitarias? </a:t>
              </a:r>
              <a:endParaRPr lang="es-MX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321" y="109908"/>
              <a:ext cx="504302" cy="646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779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bre 18"/>
          <p:cNvSpPr/>
          <p:nvPr/>
        </p:nvSpPr>
        <p:spPr>
          <a:xfrm>
            <a:off x="543063" y="1870081"/>
            <a:ext cx="3032317" cy="4499360"/>
          </a:xfrm>
          <a:custGeom>
            <a:avLst/>
            <a:gdLst>
              <a:gd name="connsiteX0" fmla="*/ 0 w 2711062"/>
              <a:gd name="connsiteY0" fmla="*/ 271106 h 4499360"/>
              <a:gd name="connsiteX1" fmla="*/ 271106 w 2711062"/>
              <a:gd name="connsiteY1" fmla="*/ 0 h 4499360"/>
              <a:gd name="connsiteX2" fmla="*/ 2439956 w 2711062"/>
              <a:gd name="connsiteY2" fmla="*/ 0 h 4499360"/>
              <a:gd name="connsiteX3" fmla="*/ 2711062 w 2711062"/>
              <a:gd name="connsiteY3" fmla="*/ 271106 h 4499360"/>
              <a:gd name="connsiteX4" fmla="*/ 2711062 w 2711062"/>
              <a:gd name="connsiteY4" fmla="*/ 4228254 h 4499360"/>
              <a:gd name="connsiteX5" fmla="*/ 2439956 w 2711062"/>
              <a:gd name="connsiteY5" fmla="*/ 4499360 h 4499360"/>
              <a:gd name="connsiteX6" fmla="*/ 271106 w 2711062"/>
              <a:gd name="connsiteY6" fmla="*/ 4499360 h 4499360"/>
              <a:gd name="connsiteX7" fmla="*/ 0 w 2711062"/>
              <a:gd name="connsiteY7" fmla="*/ 4228254 h 4499360"/>
              <a:gd name="connsiteX8" fmla="*/ 0 w 2711062"/>
              <a:gd name="connsiteY8" fmla="*/ 271106 h 4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062" h="4499360">
                <a:moveTo>
                  <a:pt x="0" y="271106"/>
                </a:moveTo>
                <a:cubicBezTo>
                  <a:pt x="0" y="121378"/>
                  <a:pt x="121378" y="0"/>
                  <a:pt x="271106" y="0"/>
                </a:cubicBezTo>
                <a:lnTo>
                  <a:pt x="2439956" y="0"/>
                </a:lnTo>
                <a:cubicBezTo>
                  <a:pt x="2589684" y="0"/>
                  <a:pt x="2711062" y="121378"/>
                  <a:pt x="2711062" y="271106"/>
                </a:cubicBezTo>
                <a:lnTo>
                  <a:pt x="2711062" y="4228254"/>
                </a:lnTo>
                <a:cubicBezTo>
                  <a:pt x="2711062" y="4377982"/>
                  <a:pt x="2589684" y="4499360"/>
                  <a:pt x="2439956" y="4499360"/>
                </a:cubicBezTo>
                <a:lnTo>
                  <a:pt x="271106" y="4499360"/>
                </a:lnTo>
                <a:cubicBezTo>
                  <a:pt x="121378" y="4499360"/>
                  <a:pt x="0" y="4377982"/>
                  <a:pt x="0" y="4228254"/>
                </a:cubicBezTo>
                <a:lnTo>
                  <a:pt x="0" y="2711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44" tIns="132744" rIns="132744" bIns="13274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i="0" u="sng" kern="1200" dirty="0" smtClean="0"/>
              <a:t>Servicios Higiénicos con conexiones: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Sustitución de aparatos sanitarios (</a:t>
            </a:r>
            <a:r>
              <a:rPr lang="es-ES" sz="1500" b="1" kern="1200" dirty="0" smtClean="0"/>
              <a:t>inodoros lavatorios, urinarios, turcos, etc.)</a:t>
            </a:r>
            <a:r>
              <a:rPr lang="es-MX" sz="1500" b="1" kern="1200" dirty="0" smtClean="0"/>
              <a:t>,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Sustitución de griferías (caños, válvulas compuerta, empaquetaduras, trampas, </a:t>
            </a:r>
            <a:r>
              <a:rPr lang="es-MX" sz="1500" b="1" kern="1200" dirty="0" err="1" smtClean="0"/>
              <a:t>etc</a:t>
            </a:r>
            <a:r>
              <a:rPr lang="es-MX" sz="1500" b="1" kern="1200" dirty="0" smtClean="0"/>
              <a:t>),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Sustitución de accesorios sanitarios: Agua y desagüe (</a:t>
            </a:r>
            <a:r>
              <a:rPr lang="es-MX" sz="1500" b="1" kern="1200" dirty="0" err="1" smtClean="0"/>
              <a:t>pvc</a:t>
            </a:r>
            <a:r>
              <a:rPr lang="es-MX" sz="1500" b="1" kern="1200" dirty="0" smtClean="0"/>
              <a:t>.),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Reparación y limpieza de tuberías: Agua y desagüe;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Desatoro de red de desagüe en interior de la Institución Educativa.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Reparación de cajas de registro de desagüe.</a:t>
            </a:r>
            <a:endParaRPr lang="es-PE" sz="1500" b="1" dirty="0"/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500" b="1" kern="1200" dirty="0" smtClean="0"/>
              <a:t>* Continuación o instalación de tramos de redes de agua  o </a:t>
            </a:r>
            <a:r>
              <a:rPr lang="es-PE" sz="1500" b="1" kern="1200" dirty="0" err="1" smtClean="0"/>
              <a:t>desague</a:t>
            </a:r>
            <a:r>
              <a:rPr lang="es-PE" sz="1500" b="1" kern="1200" dirty="0" smtClean="0"/>
              <a:t> con conexión habilitada.</a:t>
            </a:r>
            <a:endParaRPr lang="es-PE" sz="1500" b="1" kern="1200" dirty="0"/>
          </a:p>
        </p:txBody>
      </p:sp>
      <p:sp>
        <p:nvSpPr>
          <p:cNvPr id="20" name="Forma libre 19"/>
          <p:cNvSpPr/>
          <p:nvPr/>
        </p:nvSpPr>
        <p:spPr>
          <a:xfrm>
            <a:off x="3657749" y="3804952"/>
            <a:ext cx="538221" cy="629617"/>
          </a:xfrm>
          <a:custGeom>
            <a:avLst/>
            <a:gdLst>
              <a:gd name="connsiteX0" fmla="*/ 0 w 538221"/>
              <a:gd name="connsiteY0" fmla="*/ 125923 h 629617"/>
              <a:gd name="connsiteX1" fmla="*/ 269111 w 538221"/>
              <a:gd name="connsiteY1" fmla="*/ 125923 h 629617"/>
              <a:gd name="connsiteX2" fmla="*/ 269111 w 538221"/>
              <a:gd name="connsiteY2" fmla="*/ 0 h 629617"/>
              <a:gd name="connsiteX3" fmla="*/ 538221 w 538221"/>
              <a:gd name="connsiteY3" fmla="*/ 314809 h 629617"/>
              <a:gd name="connsiteX4" fmla="*/ 269111 w 538221"/>
              <a:gd name="connsiteY4" fmla="*/ 629617 h 629617"/>
              <a:gd name="connsiteX5" fmla="*/ 269111 w 538221"/>
              <a:gd name="connsiteY5" fmla="*/ 503694 h 629617"/>
              <a:gd name="connsiteX6" fmla="*/ 0 w 538221"/>
              <a:gd name="connsiteY6" fmla="*/ 503694 h 629617"/>
              <a:gd name="connsiteX7" fmla="*/ 0 w 538221"/>
              <a:gd name="connsiteY7" fmla="*/ 125923 h 62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221" h="629617">
                <a:moveTo>
                  <a:pt x="0" y="125923"/>
                </a:moveTo>
                <a:lnTo>
                  <a:pt x="269111" y="125923"/>
                </a:lnTo>
                <a:lnTo>
                  <a:pt x="269111" y="0"/>
                </a:lnTo>
                <a:lnTo>
                  <a:pt x="538221" y="314809"/>
                </a:lnTo>
                <a:lnTo>
                  <a:pt x="269111" y="629617"/>
                </a:lnTo>
                <a:lnTo>
                  <a:pt x="269111" y="503694"/>
                </a:lnTo>
                <a:lnTo>
                  <a:pt x="0" y="503694"/>
                </a:lnTo>
                <a:lnTo>
                  <a:pt x="0" y="12592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5923" rIns="161466" bIns="12592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 b="1" kern="1200"/>
          </a:p>
        </p:txBody>
      </p:sp>
      <p:sp>
        <p:nvSpPr>
          <p:cNvPr id="21" name="Forma libre 20"/>
          <p:cNvSpPr/>
          <p:nvPr/>
        </p:nvSpPr>
        <p:spPr>
          <a:xfrm>
            <a:off x="4267389" y="1870080"/>
            <a:ext cx="2888610" cy="4499360"/>
          </a:xfrm>
          <a:custGeom>
            <a:avLst/>
            <a:gdLst>
              <a:gd name="connsiteX0" fmla="*/ 0 w 2796492"/>
              <a:gd name="connsiteY0" fmla="*/ 279649 h 4499360"/>
              <a:gd name="connsiteX1" fmla="*/ 279649 w 2796492"/>
              <a:gd name="connsiteY1" fmla="*/ 0 h 4499360"/>
              <a:gd name="connsiteX2" fmla="*/ 2516843 w 2796492"/>
              <a:gd name="connsiteY2" fmla="*/ 0 h 4499360"/>
              <a:gd name="connsiteX3" fmla="*/ 2796492 w 2796492"/>
              <a:gd name="connsiteY3" fmla="*/ 279649 h 4499360"/>
              <a:gd name="connsiteX4" fmla="*/ 2796492 w 2796492"/>
              <a:gd name="connsiteY4" fmla="*/ 4219711 h 4499360"/>
              <a:gd name="connsiteX5" fmla="*/ 2516843 w 2796492"/>
              <a:gd name="connsiteY5" fmla="*/ 4499360 h 4499360"/>
              <a:gd name="connsiteX6" fmla="*/ 279649 w 2796492"/>
              <a:gd name="connsiteY6" fmla="*/ 4499360 h 4499360"/>
              <a:gd name="connsiteX7" fmla="*/ 0 w 2796492"/>
              <a:gd name="connsiteY7" fmla="*/ 4219711 h 4499360"/>
              <a:gd name="connsiteX8" fmla="*/ 0 w 2796492"/>
              <a:gd name="connsiteY8" fmla="*/ 279649 h 4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6492" h="4499360">
                <a:moveTo>
                  <a:pt x="0" y="279649"/>
                </a:moveTo>
                <a:cubicBezTo>
                  <a:pt x="0" y="125203"/>
                  <a:pt x="125203" y="0"/>
                  <a:pt x="279649" y="0"/>
                </a:cubicBezTo>
                <a:lnTo>
                  <a:pt x="2516843" y="0"/>
                </a:lnTo>
                <a:cubicBezTo>
                  <a:pt x="2671289" y="0"/>
                  <a:pt x="2796492" y="125203"/>
                  <a:pt x="2796492" y="279649"/>
                </a:cubicBezTo>
                <a:lnTo>
                  <a:pt x="2796492" y="4219711"/>
                </a:lnTo>
                <a:cubicBezTo>
                  <a:pt x="2796492" y="4374157"/>
                  <a:pt x="2671289" y="4499360"/>
                  <a:pt x="2516843" y="4499360"/>
                </a:cubicBezTo>
                <a:lnTo>
                  <a:pt x="279649" y="4499360"/>
                </a:lnTo>
                <a:cubicBezTo>
                  <a:pt x="125203" y="4499360"/>
                  <a:pt x="0" y="4374157"/>
                  <a:pt x="0" y="4219711"/>
                </a:cubicBezTo>
                <a:lnTo>
                  <a:pt x="0" y="2796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232385"/>
              <a:satOff val="13449"/>
              <a:lumOff val="1078"/>
              <a:alphaOff val="0"/>
            </a:schemeClr>
          </a:fillRef>
          <a:effectRef idx="0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246" tIns="135246" rIns="135246" bIns="13524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u="sng" kern="1200" dirty="0" smtClean="0"/>
              <a:t>Pozo séptico – percolador </a:t>
            </a:r>
            <a:r>
              <a:rPr lang="es-MX" sz="1500" b="1" u="none" kern="1200" dirty="0" smtClean="0"/>
              <a:t>: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u="none" kern="1200" dirty="0" smtClean="0"/>
              <a:t>* </a:t>
            </a:r>
            <a:r>
              <a:rPr lang="es-MX" sz="1500" b="1" kern="1200" dirty="0" smtClean="0"/>
              <a:t>Limpieza y desinfección,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Sustitución de accesorios,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Reparación de cajas de desagüe. </a:t>
            </a:r>
          </a:p>
          <a:p>
            <a:pPr marL="285750" lvl="0" indent="-28575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1500" b="1" kern="1200" dirty="0" smtClean="0"/>
              <a:t>Sustitución de aparatos sanitarios, </a:t>
            </a:r>
          </a:p>
          <a:p>
            <a:pPr marL="285750" lvl="0" indent="-28575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1500" b="1" kern="1200" dirty="0" smtClean="0"/>
              <a:t>* Sustitución de accesorios sanitarios: Agua y desagüe (</a:t>
            </a:r>
            <a:r>
              <a:rPr lang="es-MX" sz="1500" b="1" kern="1200" dirty="0" err="1" smtClean="0"/>
              <a:t>pvc</a:t>
            </a:r>
            <a:r>
              <a:rPr lang="es-MX" sz="1500" b="1" kern="1200" dirty="0" smtClean="0"/>
              <a:t>.);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Reparación y limpieza de tuberías: Agua y desagüe,  Desatoro de red de desagüe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Reparación de cajas de registro de desagüe.</a:t>
            </a:r>
            <a:endParaRPr lang="es-PE" sz="1500" b="1" kern="1200" dirty="0"/>
          </a:p>
        </p:txBody>
      </p:sp>
      <p:sp>
        <p:nvSpPr>
          <p:cNvPr id="7" name="Flecha abajo 4"/>
          <p:cNvSpPr/>
          <p:nvPr/>
        </p:nvSpPr>
        <p:spPr>
          <a:xfrm>
            <a:off x="10740529" y="4351680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sp>
        <p:nvSpPr>
          <p:cNvPr id="8" name="Flecha abajo 4"/>
          <p:cNvSpPr/>
          <p:nvPr/>
        </p:nvSpPr>
        <p:spPr>
          <a:xfrm>
            <a:off x="11252781" y="5161378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sp>
        <p:nvSpPr>
          <p:cNvPr id="9" name="Flecha abajo 4"/>
          <p:cNvSpPr/>
          <p:nvPr/>
        </p:nvSpPr>
        <p:spPr>
          <a:xfrm>
            <a:off x="11355932" y="5958743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grpSp>
        <p:nvGrpSpPr>
          <p:cNvPr id="2" name="Grupo 1"/>
          <p:cNvGrpSpPr/>
          <p:nvPr/>
        </p:nvGrpSpPr>
        <p:grpSpPr>
          <a:xfrm>
            <a:off x="603949" y="907018"/>
            <a:ext cx="10951353" cy="750356"/>
            <a:chOff x="603949" y="1023146"/>
            <a:chExt cx="10951353" cy="750356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000"/>
            <a:stretch/>
          </p:blipFill>
          <p:spPr>
            <a:xfrm>
              <a:off x="603949" y="1025484"/>
              <a:ext cx="3144871" cy="748018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0" t="70826" b="3524"/>
            <a:stretch/>
          </p:blipFill>
          <p:spPr>
            <a:xfrm>
              <a:off x="3748820" y="1023146"/>
              <a:ext cx="2918079" cy="74801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16" t="53302" r="33224" b="28159"/>
            <a:stretch/>
          </p:blipFill>
          <p:spPr>
            <a:xfrm>
              <a:off x="6666899" y="1023146"/>
              <a:ext cx="2110843" cy="748018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000"/>
            <a:stretch/>
          </p:blipFill>
          <p:spPr>
            <a:xfrm>
              <a:off x="8756960" y="1023146"/>
              <a:ext cx="2798342" cy="748018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7227417" y="1870080"/>
            <a:ext cx="4482361" cy="4598277"/>
            <a:chOff x="7227418" y="1870080"/>
            <a:chExt cx="4327884" cy="4598277"/>
          </a:xfrm>
        </p:grpSpPr>
        <p:sp>
          <p:nvSpPr>
            <p:cNvPr id="22" name="Forma libre 21"/>
            <p:cNvSpPr/>
            <p:nvPr/>
          </p:nvSpPr>
          <p:spPr>
            <a:xfrm>
              <a:off x="7453209" y="3804952"/>
              <a:ext cx="538221" cy="629617"/>
            </a:xfrm>
            <a:custGeom>
              <a:avLst/>
              <a:gdLst>
                <a:gd name="connsiteX0" fmla="*/ 0 w 538221"/>
                <a:gd name="connsiteY0" fmla="*/ 125923 h 629617"/>
                <a:gd name="connsiteX1" fmla="*/ 269111 w 538221"/>
                <a:gd name="connsiteY1" fmla="*/ 125923 h 629617"/>
                <a:gd name="connsiteX2" fmla="*/ 269111 w 538221"/>
                <a:gd name="connsiteY2" fmla="*/ 0 h 629617"/>
                <a:gd name="connsiteX3" fmla="*/ 538221 w 538221"/>
                <a:gd name="connsiteY3" fmla="*/ 314809 h 629617"/>
                <a:gd name="connsiteX4" fmla="*/ 269111 w 538221"/>
                <a:gd name="connsiteY4" fmla="*/ 629617 h 629617"/>
                <a:gd name="connsiteX5" fmla="*/ 269111 w 538221"/>
                <a:gd name="connsiteY5" fmla="*/ 503694 h 629617"/>
                <a:gd name="connsiteX6" fmla="*/ 0 w 538221"/>
                <a:gd name="connsiteY6" fmla="*/ 503694 h 629617"/>
                <a:gd name="connsiteX7" fmla="*/ 0 w 538221"/>
                <a:gd name="connsiteY7" fmla="*/ 125923 h 62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221" h="629617">
                  <a:moveTo>
                    <a:pt x="0" y="125923"/>
                  </a:moveTo>
                  <a:lnTo>
                    <a:pt x="269111" y="125923"/>
                  </a:lnTo>
                  <a:lnTo>
                    <a:pt x="269111" y="0"/>
                  </a:lnTo>
                  <a:lnTo>
                    <a:pt x="538221" y="314809"/>
                  </a:lnTo>
                  <a:lnTo>
                    <a:pt x="269111" y="629617"/>
                  </a:lnTo>
                  <a:lnTo>
                    <a:pt x="269111" y="503694"/>
                  </a:lnTo>
                  <a:lnTo>
                    <a:pt x="0" y="503694"/>
                  </a:lnTo>
                  <a:lnTo>
                    <a:pt x="0" y="12592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5923" rIns="161466" bIns="12592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b="1" kern="1200"/>
            </a:p>
          </p:txBody>
        </p:sp>
        <p:sp>
          <p:nvSpPr>
            <p:cNvPr id="23" name="Forma libre 22"/>
            <p:cNvSpPr/>
            <p:nvPr/>
          </p:nvSpPr>
          <p:spPr>
            <a:xfrm>
              <a:off x="8241246" y="1870080"/>
              <a:ext cx="3314056" cy="4499360"/>
            </a:xfrm>
            <a:custGeom>
              <a:avLst/>
              <a:gdLst>
                <a:gd name="connsiteX0" fmla="*/ 0 w 3047628"/>
                <a:gd name="connsiteY0" fmla="*/ 304763 h 4499360"/>
                <a:gd name="connsiteX1" fmla="*/ 304763 w 3047628"/>
                <a:gd name="connsiteY1" fmla="*/ 0 h 4499360"/>
                <a:gd name="connsiteX2" fmla="*/ 2742865 w 3047628"/>
                <a:gd name="connsiteY2" fmla="*/ 0 h 4499360"/>
                <a:gd name="connsiteX3" fmla="*/ 3047628 w 3047628"/>
                <a:gd name="connsiteY3" fmla="*/ 304763 h 4499360"/>
                <a:gd name="connsiteX4" fmla="*/ 3047628 w 3047628"/>
                <a:gd name="connsiteY4" fmla="*/ 4194597 h 4499360"/>
                <a:gd name="connsiteX5" fmla="*/ 2742865 w 3047628"/>
                <a:gd name="connsiteY5" fmla="*/ 4499360 h 4499360"/>
                <a:gd name="connsiteX6" fmla="*/ 304763 w 3047628"/>
                <a:gd name="connsiteY6" fmla="*/ 4499360 h 4499360"/>
                <a:gd name="connsiteX7" fmla="*/ 0 w 3047628"/>
                <a:gd name="connsiteY7" fmla="*/ 4194597 h 4499360"/>
                <a:gd name="connsiteX8" fmla="*/ 0 w 3047628"/>
                <a:gd name="connsiteY8" fmla="*/ 304763 h 449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628" h="4499360">
                  <a:moveTo>
                    <a:pt x="0" y="304763"/>
                  </a:moveTo>
                  <a:cubicBezTo>
                    <a:pt x="0" y="136447"/>
                    <a:pt x="136447" y="0"/>
                    <a:pt x="304763" y="0"/>
                  </a:cubicBezTo>
                  <a:lnTo>
                    <a:pt x="2742865" y="0"/>
                  </a:lnTo>
                  <a:cubicBezTo>
                    <a:pt x="2911181" y="0"/>
                    <a:pt x="3047628" y="136447"/>
                    <a:pt x="3047628" y="304763"/>
                  </a:cubicBezTo>
                  <a:lnTo>
                    <a:pt x="3047628" y="4194597"/>
                  </a:lnTo>
                  <a:cubicBezTo>
                    <a:pt x="3047628" y="4362913"/>
                    <a:pt x="2911181" y="4499360"/>
                    <a:pt x="2742865" y="4499360"/>
                  </a:cubicBezTo>
                  <a:lnTo>
                    <a:pt x="304763" y="4499360"/>
                  </a:lnTo>
                  <a:cubicBezTo>
                    <a:pt x="136447" y="4499360"/>
                    <a:pt x="0" y="4362913"/>
                    <a:pt x="0" y="4194597"/>
                  </a:cubicBezTo>
                  <a:lnTo>
                    <a:pt x="0" y="30476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602" tIns="142602" rIns="142602" bIns="1426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u="sng" kern="1200" dirty="0" smtClean="0"/>
                <a:t>Silos letrinas (Hoyo seco)</a:t>
              </a:r>
              <a:endParaRPr lang="es-MX" sz="1500" b="1" kern="1200" dirty="0" smtClean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kern="1200" dirty="0" smtClean="0"/>
                <a:t>* Limpieza y desinfección, en caso se colmate traslado de silo.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kern="1200" dirty="0" smtClean="0"/>
                <a:t>* Se sustituirán las letrinas de hoyo seco colmatadas o deterioradas que requieran ser sustituidas con criterios de emergencia para lo cual debe cumplir que el suelo donde se ubicará la letrina tenga: nivel de aguas subterráneas mayor a 2.5 m del fondo de la letrina, un suelo firme, distancia de 5.0 m mínima de la letrina actual;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kern="1200" dirty="0" smtClean="0"/>
                <a:t>* Si la caseta de la letrina está en buen estado, será necesario trasladarla hacia el nuevo lugar de ubicación de la letrina, donde se recomienda su limpieza y pintado si es necesario.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kern="1200" dirty="0" smtClean="0"/>
                <a:t> </a:t>
              </a:r>
              <a:endParaRPr lang="es-PE" sz="1400" b="1" kern="1200" dirty="0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27418" y="5022453"/>
              <a:ext cx="1013828" cy="1445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7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2430" y="282658"/>
            <a:ext cx="6259286" cy="74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PE" sz="2117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Sustitución </a:t>
            </a:r>
            <a:r>
              <a:rPr lang="es-ES" altLang="es-PE" sz="2117" b="1" u="sng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Letrinas por Núcleo Sanitario Basón </a:t>
            </a:r>
            <a:endParaRPr lang="es-PE" altLang="es-PE" sz="2117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25" name="Imagen 48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063" y="780393"/>
            <a:ext cx="414528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430" y="1262486"/>
            <a:ext cx="6528324" cy="2281476"/>
          </a:xfrm>
          <a:prstGeom prst="round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18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PE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Núcleo Sanitario Basón (</a:t>
            </a:r>
            <a:r>
              <a:rPr lang="es-PE" altLang="es-PE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SS.HH</a:t>
            </a:r>
            <a:r>
              <a:rPr lang="es-PE" altLang="es-PE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constituye un </a:t>
            </a:r>
            <a:r>
              <a:rPr lang="es-PE" altLang="es-PE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sistema </a:t>
            </a:r>
            <a:r>
              <a:rPr lang="es-PE" altLang="es-PE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compostaje continuo que no requiere agua para su funcionamiento ni estar conectado a una red de </a:t>
            </a:r>
            <a:r>
              <a:rPr lang="es-PE" altLang="es-PE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desagüe, permite eliminar </a:t>
            </a:r>
            <a:r>
              <a:rPr lang="es-PE" altLang="es-PE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residuos orgánicos en zonas que no tienen agua ni </a:t>
            </a:r>
            <a:r>
              <a:rPr lang="es-PE" altLang="es-PE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desagüe.</a:t>
            </a:r>
            <a:endParaRPr lang="es-PE" altLang="es-PE" sz="3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Esquina doblada 4"/>
          <p:cNvSpPr/>
          <p:nvPr/>
        </p:nvSpPr>
        <p:spPr>
          <a:xfrm rot="20961813">
            <a:off x="1640288" y="4039304"/>
            <a:ext cx="3885149" cy="2185481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s-MX" b="1" u="sng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NOTA</a:t>
            </a:r>
          </a:p>
          <a:p>
            <a:pPr lvl="0" algn="ctr">
              <a:spcAft>
                <a:spcPts val="600"/>
              </a:spcAft>
            </a:pPr>
            <a:r>
              <a:rPr lang="es-MX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 módulo </a:t>
            </a:r>
            <a:r>
              <a:rPr lang="es-MX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sanitario deberá utilizarse únicamente para desechos humanos u otros. No se debe arrojar agua, papeles, latas, plásticos, huesos tierra, arena, etc.</a:t>
            </a:r>
            <a:endParaRPr lang="es-PE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29" y="3923638"/>
            <a:ext cx="1850356" cy="1850356"/>
          </a:xfrm>
          <a:prstGeom prst="rect">
            <a:avLst/>
          </a:prstGeom>
        </p:spPr>
      </p:pic>
      <p:sp>
        <p:nvSpPr>
          <p:cNvPr id="3" name="Rectángulo 1"/>
          <p:cNvSpPr/>
          <p:nvPr/>
        </p:nvSpPr>
        <p:spPr>
          <a:xfrm>
            <a:off x="366339" y="176054"/>
            <a:ext cx="2757486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PE" sz="32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Presentación</a:t>
            </a:r>
            <a:endParaRPr lang="es-PE" sz="32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99291" y="3556155"/>
            <a:ext cx="30902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ambiente con condiciones óptimas en términos de salud y seguridad es necesario para contar con un entorno educativo adecuado para el aprendizaje de </a:t>
            </a:r>
            <a:r>
              <a:rPr lang="es-PE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estudiantes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las Instituciones Educativas a 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previo al inicio del año escolar 2018.</a:t>
            </a:r>
            <a:endParaRPr lang="es-P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21" y="1517552"/>
            <a:ext cx="2619375" cy="17430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94988" y="1056020"/>
            <a:ext cx="3699773" cy="3340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15" marR="27215" algn="just" hangingPunct="0">
              <a:lnSpc>
                <a:spcPct val="118000"/>
              </a:lnSpc>
            </a:pP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Ministerio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Educación en coordinación con los Gobiernos Regionales y 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Locales,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construye y provee mantenimiento a más de </a:t>
            </a:r>
            <a:r>
              <a:rPr lang="es-PE" b="1" dirty="0" smtClean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13,002 </a:t>
            </a:r>
            <a:r>
              <a:rPr lang="es-PE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locales escolares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nivel nacional a través del Programa de Mantenimiento de Locales Escolares, para asegurar la calidad del servicio 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educativo previo al inicio del año escolar 2018.</a:t>
            </a:r>
            <a:endParaRPr lang="es-PE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713024" y="2798611"/>
            <a:ext cx="3944465" cy="2884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143" marR="18143" algn="just" hangingPunct="0">
              <a:lnSpc>
                <a:spcPct val="112000"/>
              </a:lnSpc>
            </a:pPr>
            <a:r>
              <a:rPr lang="es-PE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s-PE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MINEDU destinó </a:t>
            </a:r>
            <a:r>
              <a:rPr lang="es-PE" b="1" dirty="0">
                <a:solidFill>
                  <a:srgbClr val="C00000"/>
                </a:solidFill>
              </a:rPr>
              <a:t>S/ 149 999 420,00 </a:t>
            </a:r>
            <a:r>
              <a:rPr lang="es-PE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 el mantenimiento </a:t>
            </a:r>
            <a:r>
              <a:rPr lang="es-PE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preventivo de la infraestructura de los locales escolares públicos, el mejoramiento de los servicios sanitarios y la adquisición de equipamiento menor, a fin de asegurar la ejecución del referido mantenimiento de manera previa al inicio del año escolar </a:t>
            </a:r>
            <a:r>
              <a:rPr lang="es-PE" dirty="0" smtClean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2018</a:t>
            </a:r>
            <a:r>
              <a:rPr lang="es-PE" dirty="0">
                <a:solidFill>
                  <a:schemeClr val="tx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s-PE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11" y="5189824"/>
            <a:ext cx="584170" cy="5841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56" y="5579633"/>
            <a:ext cx="584170" cy="5841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89" y="5579633"/>
            <a:ext cx="584170" cy="58417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69" y="5585389"/>
            <a:ext cx="584170" cy="58417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12" y="5287548"/>
            <a:ext cx="584170" cy="58417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r="8407" b="22830"/>
          <a:stretch/>
        </p:blipFill>
        <p:spPr>
          <a:xfrm flipH="1">
            <a:off x="7935248" y="1112809"/>
            <a:ext cx="1601253" cy="128667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4" r="8407" b="22830"/>
          <a:stretch/>
        </p:blipFill>
        <p:spPr>
          <a:xfrm flipH="1">
            <a:off x="9433369" y="1112809"/>
            <a:ext cx="1601253" cy="12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3983" y="682110"/>
            <a:ext cx="1518429" cy="390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Biodigestor</a:t>
            </a:r>
            <a:r>
              <a:rPr lang="es-ES" b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PE" sz="24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12" y="2206680"/>
            <a:ext cx="4170020" cy="297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8706676" y="4218870"/>
            <a:ext cx="2180795" cy="22202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hangingPunct="0">
              <a:lnSpc>
                <a:spcPct val="115000"/>
              </a:lnSpc>
              <a:spcAft>
                <a:spcPts val="600"/>
              </a:spcAft>
            </a:pPr>
            <a:r>
              <a:rPr lang="es-PE" sz="14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Evite instalarlos en </a:t>
            </a:r>
            <a:r>
              <a:rPr lang="es-PE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terrenos pantanosos, relleno o áreas sujetas a inundación</a:t>
            </a:r>
            <a:r>
              <a:rPr lang="es-PE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PE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931243" y="1343786"/>
            <a:ext cx="2368296" cy="219777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hangingPunct="0">
              <a:lnSpc>
                <a:spcPct val="115000"/>
              </a:lnSpc>
              <a:spcAft>
                <a:spcPts val="600"/>
              </a:spcAft>
            </a:pPr>
            <a:r>
              <a:rPr lang="es-PE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Realice la excavación dejando una pendiente que no permita el deslave de la tierra.</a:t>
            </a:r>
            <a:endParaRPr lang="es-PE" sz="14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705020" y="0"/>
            <a:ext cx="5704924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u="sng" dirty="0" smtClean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Reparación </a:t>
            </a:r>
            <a:r>
              <a:rPr lang="es-MX" sz="2400" u="sng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Instalaciones Eléctricas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387909" y="1548598"/>
            <a:ext cx="5025339" cy="4237846"/>
            <a:chOff x="387909" y="1548598"/>
            <a:chExt cx="5329228" cy="4237846"/>
          </a:xfrm>
        </p:grpSpPr>
        <p:sp>
          <p:nvSpPr>
            <p:cNvPr id="5" name="Rectángulo 4"/>
            <p:cNvSpPr/>
            <p:nvPr/>
          </p:nvSpPr>
          <p:spPr>
            <a:xfrm>
              <a:off x="2112865" y="1548598"/>
              <a:ext cx="2162908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ANTES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7" t="13208" r="22807" b="25857"/>
            <a:stretch/>
          </p:blipFill>
          <p:spPr>
            <a:xfrm>
              <a:off x="3793611" y="4065298"/>
              <a:ext cx="1228385" cy="1721146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09" y="2653095"/>
              <a:ext cx="3405702" cy="254398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8324" y="2150189"/>
              <a:ext cx="2428813" cy="1774901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26259" r="25539" b="51619"/>
          <a:stretch/>
        </p:blipFill>
        <p:spPr>
          <a:xfrm>
            <a:off x="6345936" y="91440"/>
            <a:ext cx="502920" cy="46863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26259" r="25539" b="51619"/>
          <a:stretch/>
        </p:blipFill>
        <p:spPr>
          <a:xfrm>
            <a:off x="266108" y="91440"/>
            <a:ext cx="502920" cy="468630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5843016" y="1548597"/>
            <a:ext cx="5964114" cy="5015738"/>
            <a:chOff x="5843016" y="1548597"/>
            <a:chExt cx="5964114" cy="5015738"/>
          </a:xfrm>
        </p:grpSpPr>
        <p:grpSp>
          <p:nvGrpSpPr>
            <p:cNvPr id="4" name="Grupo 3"/>
            <p:cNvGrpSpPr/>
            <p:nvPr/>
          </p:nvGrpSpPr>
          <p:grpSpPr>
            <a:xfrm>
              <a:off x="6510527" y="1548597"/>
              <a:ext cx="5296603" cy="5015738"/>
              <a:chOff x="6043847" y="1548597"/>
              <a:chExt cx="5763284" cy="5015738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7464431" y="1548597"/>
                <a:ext cx="3243193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71580" y="2165995"/>
                <a:ext cx="2435551" cy="1803163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3847" y="2375723"/>
                <a:ext cx="3228341" cy="3279642"/>
              </a:xfrm>
              <a:prstGeom prst="rect">
                <a:avLst/>
              </a:prstGeom>
            </p:spPr>
          </p:pic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30409" y="4204252"/>
                <a:ext cx="1692017" cy="2360083"/>
              </a:xfrm>
              <a:prstGeom prst="rect">
                <a:avLst/>
              </a:prstGeom>
            </p:spPr>
          </p:pic>
        </p:grpSp>
        <p:sp>
          <p:nvSpPr>
            <p:cNvPr id="15" name="Flecha a la derecha con bandas 14"/>
            <p:cNvSpPr/>
            <p:nvPr/>
          </p:nvSpPr>
          <p:spPr>
            <a:xfrm>
              <a:off x="5843016" y="3602736"/>
              <a:ext cx="502920" cy="676656"/>
            </a:xfrm>
            <a:prstGeom prst="stripedRight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305550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94841" y="901104"/>
            <a:ext cx="2517324" cy="373083"/>
          </a:xfrm>
        </p:spPr>
        <p:txBody>
          <a:bodyPr>
            <a:noAutofit/>
          </a:bodyPr>
          <a:lstStyle/>
          <a:p>
            <a:pPr lvl="0"/>
            <a:r>
              <a:rPr lang="es-MX" sz="1800" dirty="0"/>
              <a:t>Comprende trabajos en:</a:t>
            </a:r>
          </a:p>
          <a:p>
            <a:pPr lvl="0"/>
            <a:endParaRPr lang="es-MX" sz="1800" dirty="0"/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sp>
        <p:nvSpPr>
          <p:cNvPr id="9" name="Forma libre 8"/>
          <p:cNvSpPr/>
          <p:nvPr/>
        </p:nvSpPr>
        <p:spPr>
          <a:xfrm>
            <a:off x="1097244" y="1684436"/>
            <a:ext cx="2632504" cy="2981619"/>
          </a:xfrm>
          <a:custGeom>
            <a:avLst/>
            <a:gdLst>
              <a:gd name="connsiteX0" fmla="*/ 0 w 2632504"/>
              <a:gd name="connsiteY0" fmla="*/ 263250 h 2981619"/>
              <a:gd name="connsiteX1" fmla="*/ 263250 w 2632504"/>
              <a:gd name="connsiteY1" fmla="*/ 0 h 2981619"/>
              <a:gd name="connsiteX2" fmla="*/ 2369254 w 2632504"/>
              <a:gd name="connsiteY2" fmla="*/ 0 h 2981619"/>
              <a:gd name="connsiteX3" fmla="*/ 2632504 w 2632504"/>
              <a:gd name="connsiteY3" fmla="*/ 263250 h 2981619"/>
              <a:gd name="connsiteX4" fmla="*/ 2632504 w 2632504"/>
              <a:gd name="connsiteY4" fmla="*/ 2718369 h 2981619"/>
              <a:gd name="connsiteX5" fmla="*/ 2369254 w 2632504"/>
              <a:gd name="connsiteY5" fmla="*/ 2981619 h 2981619"/>
              <a:gd name="connsiteX6" fmla="*/ 263250 w 2632504"/>
              <a:gd name="connsiteY6" fmla="*/ 2981619 h 2981619"/>
              <a:gd name="connsiteX7" fmla="*/ 0 w 2632504"/>
              <a:gd name="connsiteY7" fmla="*/ 2718369 h 2981619"/>
              <a:gd name="connsiteX8" fmla="*/ 0 w 2632504"/>
              <a:gd name="connsiteY8" fmla="*/ 263250 h 298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2504" h="2981619">
                <a:moveTo>
                  <a:pt x="0" y="263250"/>
                </a:moveTo>
                <a:cubicBezTo>
                  <a:pt x="0" y="117861"/>
                  <a:pt x="117861" y="0"/>
                  <a:pt x="263250" y="0"/>
                </a:cubicBezTo>
                <a:lnTo>
                  <a:pt x="2369254" y="0"/>
                </a:lnTo>
                <a:cubicBezTo>
                  <a:pt x="2514643" y="0"/>
                  <a:pt x="2632504" y="117861"/>
                  <a:pt x="2632504" y="263250"/>
                </a:cubicBezTo>
                <a:lnTo>
                  <a:pt x="2632504" y="2718369"/>
                </a:lnTo>
                <a:cubicBezTo>
                  <a:pt x="2632504" y="2863758"/>
                  <a:pt x="2514643" y="2981619"/>
                  <a:pt x="2369254" y="2981619"/>
                </a:cubicBezTo>
                <a:lnTo>
                  <a:pt x="263250" y="2981619"/>
                </a:lnTo>
                <a:cubicBezTo>
                  <a:pt x="117861" y="2981619"/>
                  <a:pt x="0" y="2863758"/>
                  <a:pt x="0" y="2718369"/>
                </a:cubicBezTo>
                <a:lnTo>
                  <a:pt x="0" y="26325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063" tIns="138063" rIns="138063" bIns="138063" numCol="1" spcCol="1270" anchor="ctr" anchorCtr="0">
            <a:noAutofit/>
          </a:bodyPr>
          <a:lstStyle/>
          <a:p>
            <a:pPr marL="179388" lvl="0" indent="-179388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600" b="1" kern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Se puede cambiar artefactos de iluminación, cables y accesorios, por otros de primera calidad. Confiando estas acciones a personal calificado y tomando las medidas de seguridad correspondientes.</a:t>
            </a:r>
            <a:endParaRPr lang="es-PE" sz="1600" b="1" kern="1200" dirty="0">
              <a:latin typeface="+mj-lt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992999" y="1684436"/>
            <a:ext cx="3422255" cy="2981619"/>
            <a:chOff x="3992999" y="1684436"/>
            <a:chExt cx="3422255" cy="2981619"/>
          </a:xfrm>
        </p:grpSpPr>
        <p:sp>
          <p:nvSpPr>
            <p:cNvPr id="10" name="Forma libre 9"/>
            <p:cNvSpPr/>
            <p:nvPr/>
          </p:nvSpPr>
          <p:spPr>
            <a:xfrm>
              <a:off x="3992999" y="2848815"/>
              <a:ext cx="558090" cy="652861"/>
            </a:xfrm>
            <a:custGeom>
              <a:avLst/>
              <a:gdLst>
                <a:gd name="connsiteX0" fmla="*/ 0 w 558090"/>
                <a:gd name="connsiteY0" fmla="*/ 130572 h 652861"/>
                <a:gd name="connsiteX1" fmla="*/ 279045 w 558090"/>
                <a:gd name="connsiteY1" fmla="*/ 130572 h 652861"/>
                <a:gd name="connsiteX2" fmla="*/ 279045 w 558090"/>
                <a:gd name="connsiteY2" fmla="*/ 0 h 652861"/>
                <a:gd name="connsiteX3" fmla="*/ 558090 w 558090"/>
                <a:gd name="connsiteY3" fmla="*/ 326431 h 652861"/>
                <a:gd name="connsiteX4" fmla="*/ 279045 w 558090"/>
                <a:gd name="connsiteY4" fmla="*/ 652861 h 652861"/>
                <a:gd name="connsiteX5" fmla="*/ 279045 w 558090"/>
                <a:gd name="connsiteY5" fmla="*/ 522289 h 652861"/>
                <a:gd name="connsiteX6" fmla="*/ 0 w 558090"/>
                <a:gd name="connsiteY6" fmla="*/ 522289 h 652861"/>
                <a:gd name="connsiteX7" fmla="*/ 0 w 558090"/>
                <a:gd name="connsiteY7" fmla="*/ 130572 h 6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090" h="652861">
                  <a:moveTo>
                    <a:pt x="0" y="130572"/>
                  </a:moveTo>
                  <a:lnTo>
                    <a:pt x="279045" y="130572"/>
                  </a:lnTo>
                  <a:lnTo>
                    <a:pt x="279045" y="0"/>
                  </a:lnTo>
                  <a:lnTo>
                    <a:pt x="558090" y="326431"/>
                  </a:lnTo>
                  <a:lnTo>
                    <a:pt x="279045" y="652861"/>
                  </a:lnTo>
                  <a:lnTo>
                    <a:pt x="279045" y="522289"/>
                  </a:lnTo>
                  <a:lnTo>
                    <a:pt x="0" y="522289"/>
                  </a:lnTo>
                  <a:lnTo>
                    <a:pt x="0" y="1305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72" rIns="167427" bIns="13057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kern="1200" dirty="0"/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4782750" y="1684436"/>
              <a:ext cx="2632504" cy="2981619"/>
            </a:xfrm>
            <a:custGeom>
              <a:avLst/>
              <a:gdLst>
                <a:gd name="connsiteX0" fmla="*/ 0 w 2632504"/>
                <a:gd name="connsiteY0" fmla="*/ 263250 h 2981619"/>
                <a:gd name="connsiteX1" fmla="*/ 263250 w 2632504"/>
                <a:gd name="connsiteY1" fmla="*/ 0 h 2981619"/>
                <a:gd name="connsiteX2" fmla="*/ 2369254 w 2632504"/>
                <a:gd name="connsiteY2" fmla="*/ 0 h 2981619"/>
                <a:gd name="connsiteX3" fmla="*/ 2632504 w 2632504"/>
                <a:gd name="connsiteY3" fmla="*/ 263250 h 2981619"/>
                <a:gd name="connsiteX4" fmla="*/ 2632504 w 2632504"/>
                <a:gd name="connsiteY4" fmla="*/ 2718369 h 2981619"/>
                <a:gd name="connsiteX5" fmla="*/ 2369254 w 2632504"/>
                <a:gd name="connsiteY5" fmla="*/ 2981619 h 2981619"/>
                <a:gd name="connsiteX6" fmla="*/ 263250 w 2632504"/>
                <a:gd name="connsiteY6" fmla="*/ 2981619 h 2981619"/>
                <a:gd name="connsiteX7" fmla="*/ 0 w 2632504"/>
                <a:gd name="connsiteY7" fmla="*/ 2718369 h 2981619"/>
                <a:gd name="connsiteX8" fmla="*/ 0 w 2632504"/>
                <a:gd name="connsiteY8" fmla="*/ 263250 h 298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2504" h="2981619">
                  <a:moveTo>
                    <a:pt x="0" y="263250"/>
                  </a:moveTo>
                  <a:cubicBezTo>
                    <a:pt x="0" y="117861"/>
                    <a:pt x="117861" y="0"/>
                    <a:pt x="263250" y="0"/>
                  </a:cubicBezTo>
                  <a:lnTo>
                    <a:pt x="2369254" y="0"/>
                  </a:lnTo>
                  <a:cubicBezTo>
                    <a:pt x="2514643" y="0"/>
                    <a:pt x="2632504" y="117861"/>
                    <a:pt x="2632504" y="263250"/>
                  </a:cubicBezTo>
                  <a:lnTo>
                    <a:pt x="2632504" y="2718369"/>
                  </a:lnTo>
                  <a:cubicBezTo>
                    <a:pt x="2632504" y="2863758"/>
                    <a:pt x="2514643" y="2981619"/>
                    <a:pt x="2369254" y="2981619"/>
                  </a:cubicBezTo>
                  <a:lnTo>
                    <a:pt x="263250" y="2981619"/>
                  </a:lnTo>
                  <a:cubicBezTo>
                    <a:pt x="117861" y="2981619"/>
                    <a:pt x="0" y="2863758"/>
                    <a:pt x="0" y="2718369"/>
                  </a:cubicBezTo>
                  <a:lnTo>
                    <a:pt x="0" y="2632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063" tIns="138063" rIns="138063" bIns="138063" numCol="1" spcCol="1270" anchor="ctr" anchorCtr="0">
              <a:noAutofit/>
            </a:bodyPr>
            <a:lstStyle/>
            <a:p>
              <a:pPr marL="179388" lvl="0" indent="-179388" algn="ctr" defTabSz="912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b="1" kern="1200" dirty="0" smtClean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	Las instalaciones eléctricas en mal estado pueden producir  accidentes, por lo que es importante realizar el mantenimiento de las conexiones, interruptores, salidas de luminarias y tomacorrientes.</a:t>
              </a:r>
              <a:endParaRPr lang="es-PE" sz="1600" b="1" kern="1200" dirty="0">
                <a:latin typeface="+mj-lt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678504" y="1684436"/>
            <a:ext cx="3422256" cy="2981619"/>
            <a:chOff x="7678504" y="1684436"/>
            <a:chExt cx="3422256" cy="2981619"/>
          </a:xfrm>
        </p:grpSpPr>
        <p:sp>
          <p:nvSpPr>
            <p:cNvPr id="18" name="Forma libre 17"/>
            <p:cNvSpPr/>
            <p:nvPr/>
          </p:nvSpPr>
          <p:spPr>
            <a:xfrm>
              <a:off x="7678504" y="2848815"/>
              <a:ext cx="558090" cy="652861"/>
            </a:xfrm>
            <a:custGeom>
              <a:avLst/>
              <a:gdLst>
                <a:gd name="connsiteX0" fmla="*/ 0 w 558090"/>
                <a:gd name="connsiteY0" fmla="*/ 130572 h 652861"/>
                <a:gd name="connsiteX1" fmla="*/ 279045 w 558090"/>
                <a:gd name="connsiteY1" fmla="*/ 130572 h 652861"/>
                <a:gd name="connsiteX2" fmla="*/ 279045 w 558090"/>
                <a:gd name="connsiteY2" fmla="*/ 0 h 652861"/>
                <a:gd name="connsiteX3" fmla="*/ 558090 w 558090"/>
                <a:gd name="connsiteY3" fmla="*/ 326431 h 652861"/>
                <a:gd name="connsiteX4" fmla="*/ 279045 w 558090"/>
                <a:gd name="connsiteY4" fmla="*/ 652861 h 652861"/>
                <a:gd name="connsiteX5" fmla="*/ 279045 w 558090"/>
                <a:gd name="connsiteY5" fmla="*/ 522289 h 652861"/>
                <a:gd name="connsiteX6" fmla="*/ 0 w 558090"/>
                <a:gd name="connsiteY6" fmla="*/ 522289 h 652861"/>
                <a:gd name="connsiteX7" fmla="*/ 0 w 558090"/>
                <a:gd name="connsiteY7" fmla="*/ 130572 h 6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090" h="652861">
                  <a:moveTo>
                    <a:pt x="0" y="130572"/>
                  </a:moveTo>
                  <a:lnTo>
                    <a:pt x="279045" y="130572"/>
                  </a:lnTo>
                  <a:lnTo>
                    <a:pt x="279045" y="0"/>
                  </a:lnTo>
                  <a:lnTo>
                    <a:pt x="558090" y="326431"/>
                  </a:lnTo>
                  <a:lnTo>
                    <a:pt x="279045" y="652861"/>
                  </a:lnTo>
                  <a:lnTo>
                    <a:pt x="279045" y="522289"/>
                  </a:lnTo>
                  <a:lnTo>
                    <a:pt x="0" y="522289"/>
                  </a:lnTo>
                  <a:lnTo>
                    <a:pt x="0" y="1305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72" rIns="167427" bIns="13057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kern="1200"/>
            </a:p>
          </p:txBody>
        </p:sp>
        <p:sp>
          <p:nvSpPr>
            <p:cNvPr id="19" name="Forma libre 18"/>
            <p:cNvSpPr/>
            <p:nvPr/>
          </p:nvSpPr>
          <p:spPr>
            <a:xfrm>
              <a:off x="8468256" y="1684436"/>
              <a:ext cx="2632504" cy="2981619"/>
            </a:xfrm>
            <a:custGeom>
              <a:avLst/>
              <a:gdLst>
                <a:gd name="connsiteX0" fmla="*/ 0 w 2632504"/>
                <a:gd name="connsiteY0" fmla="*/ 263250 h 2981619"/>
                <a:gd name="connsiteX1" fmla="*/ 263250 w 2632504"/>
                <a:gd name="connsiteY1" fmla="*/ 0 h 2981619"/>
                <a:gd name="connsiteX2" fmla="*/ 2369254 w 2632504"/>
                <a:gd name="connsiteY2" fmla="*/ 0 h 2981619"/>
                <a:gd name="connsiteX3" fmla="*/ 2632504 w 2632504"/>
                <a:gd name="connsiteY3" fmla="*/ 263250 h 2981619"/>
                <a:gd name="connsiteX4" fmla="*/ 2632504 w 2632504"/>
                <a:gd name="connsiteY4" fmla="*/ 2718369 h 2981619"/>
                <a:gd name="connsiteX5" fmla="*/ 2369254 w 2632504"/>
                <a:gd name="connsiteY5" fmla="*/ 2981619 h 2981619"/>
                <a:gd name="connsiteX6" fmla="*/ 263250 w 2632504"/>
                <a:gd name="connsiteY6" fmla="*/ 2981619 h 2981619"/>
                <a:gd name="connsiteX7" fmla="*/ 0 w 2632504"/>
                <a:gd name="connsiteY7" fmla="*/ 2718369 h 2981619"/>
                <a:gd name="connsiteX8" fmla="*/ 0 w 2632504"/>
                <a:gd name="connsiteY8" fmla="*/ 263250 h 298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2504" h="2981619">
                  <a:moveTo>
                    <a:pt x="0" y="263250"/>
                  </a:moveTo>
                  <a:cubicBezTo>
                    <a:pt x="0" y="117861"/>
                    <a:pt x="117861" y="0"/>
                    <a:pt x="263250" y="0"/>
                  </a:cubicBezTo>
                  <a:lnTo>
                    <a:pt x="2369254" y="0"/>
                  </a:lnTo>
                  <a:cubicBezTo>
                    <a:pt x="2514643" y="0"/>
                    <a:pt x="2632504" y="117861"/>
                    <a:pt x="2632504" y="263250"/>
                  </a:cubicBezTo>
                  <a:lnTo>
                    <a:pt x="2632504" y="2718369"/>
                  </a:lnTo>
                  <a:cubicBezTo>
                    <a:pt x="2632504" y="2863758"/>
                    <a:pt x="2514643" y="2981619"/>
                    <a:pt x="2369254" y="2981619"/>
                  </a:cubicBezTo>
                  <a:lnTo>
                    <a:pt x="263250" y="2981619"/>
                  </a:lnTo>
                  <a:cubicBezTo>
                    <a:pt x="117861" y="2981619"/>
                    <a:pt x="0" y="2863758"/>
                    <a:pt x="0" y="2718369"/>
                  </a:cubicBezTo>
                  <a:lnTo>
                    <a:pt x="0" y="2632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063" tIns="138063" rIns="138063" bIns="138063" numCol="1" spcCol="1270" anchor="ctr" anchorCtr="0">
              <a:noAutofit/>
            </a:bodyPr>
            <a:lstStyle/>
            <a:p>
              <a:pPr marL="179388" lvl="0" indent="-179388" algn="ctr" defTabSz="912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kern="1200" dirty="0" smtClean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Comprende el cambio de cables, lámparas de iluminación incandescente, focos ahorradores y/o fluorescentes, cambio de interruptores, tomacorrientes, llaves térmicas, etc., y protección de cables expuestos con tubería de PVC.</a:t>
              </a:r>
              <a:endParaRPr lang="es-PE" sz="1600" b="1" kern="1200" dirty="0">
                <a:latin typeface="+mj-lt"/>
              </a:endParaRPr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315329" y="0"/>
            <a:ext cx="5461218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 smtClean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actividades se incluyen en la reparación instalaciones eléctricas? </a:t>
            </a:r>
            <a:endParaRPr lang="es-MX" sz="2400" dirty="0">
              <a:solidFill>
                <a:schemeClr val="accent3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0434" y="4765601"/>
            <a:ext cx="1515971" cy="1342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763" y="4798481"/>
            <a:ext cx="1611283" cy="1324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405" y="4892167"/>
            <a:ext cx="2727983" cy="13134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710" y="4892167"/>
            <a:ext cx="2369060" cy="131349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55" y="4990192"/>
            <a:ext cx="2727983" cy="121547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17" y="0"/>
            <a:ext cx="658249" cy="65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3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4"/>
          <p:cNvSpPr/>
          <p:nvPr/>
        </p:nvSpPr>
        <p:spPr>
          <a:xfrm>
            <a:off x="2741643" y="1266092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5" b="-31"/>
          <a:stretch/>
        </p:blipFill>
        <p:spPr>
          <a:xfrm>
            <a:off x="2256091" y="1767253"/>
            <a:ext cx="3053093" cy="35482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upo 8"/>
          <p:cNvGrpSpPr/>
          <p:nvPr/>
        </p:nvGrpSpPr>
        <p:grpSpPr>
          <a:xfrm>
            <a:off x="329185" y="0"/>
            <a:ext cx="6361091" cy="730344"/>
            <a:chOff x="329185" y="0"/>
            <a:chExt cx="6361091" cy="730344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994219" y="0"/>
              <a:ext cx="5696057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Aharoni" panose="02010803020104030203" pitchFamily="2" charset="-79"/>
                </a:rPr>
                <a:t>REPARACIÓN DE PISOS </a:t>
              </a:r>
              <a:endParaRPr lang="es-MX" sz="2400" u="sng" dirty="0">
                <a:solidFill>
                  <a:schemeClr val="accent1">
                    <a:lumMod val="75000"/>
                  </a:schemeClr>
                </a:solidFill>
                <a:latin typeface="+mj-lt"/>
                <a:cs typeface="Aharoni" panose="02010803020104030203" pitchFamily="2" charset="-79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4" t="70907" r="70337"/>
            <a:stretch/>
          </p:blipFill>
          <p:spPr>
            <a:xfrm>
              <a:off x="329185" y="53419"/>
              <a:ext cx="640079" cy="62350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4" t="70907" r="70337"/>
            <a:stretch/>
          </p:blipFill>
          <p:spPr>
            <a:xfrm>
              <a:off x="4264472" y="0"/>
              <a:ext cx="640079" cy="623506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5672576" y="1121400"/>
            <a:ext cx="4638518" cy="4090380"/>
            <a:chOff x="5672576" y="1121400"/>
            <a:chExt cx="4638518" cy="4090380"/>
          </a:xfrm>
        </p:grpSpPr>
        <p:pic>
          <p:nvPicPr>
            <p:cNvPr id="3" name="Imagen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4124" y="1652199"/>
              <a:ext cx="3116970" cy="3559581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ángulo 10"/>
            <p:cNvSpPr/>
            <p:nvPr/>
          </p:nvSpPr>
          <p:spPr>
            <a:xfrm>
              <a:off x="7239842" y="1121400"/>
              <a:ext cx="3025531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sp>
          <p:nvSpPr>
            <p:cNvPr id="10" name="Flecha a la derecha con bandas 9"/>
            <p:cNvSpPr/>
            <p:nvPr/>
          </p:nvSpPr>
          <p:spPr>
            <a:xfrm>
              <a:off x="5672576" y="3207961"/>
              <a:ext cx="1158156" cy="649224"/>
            </a:xfrm>
            <a:prstGeom prst="stripedRightArrow">
              <a:avLst>
                <a:gd name="adj1" fmla="val 50000"/>
                <a:gd name="adj2" fmla="val 429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401313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3125" y="1058085"/>
            <a:ext cx="6469623" cy="2750946"/>
          </a:xfrm>
        </p:spPr>
        <p:txBody>
          <a:bodyPr>
            <a:noAutofit/>
          </a:bodyPr>
          <a:lstStyle/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sp>
        <p:nvSpPr>
          <p:cNvPr id="18" name="Forma libre 17"/>
          <p:cNvSpPr/>
          <p:nvPr/>
        </p:nvSpPr>
        <p:spPr>
          <a:xfrm>
            <a:off x="1522453" y="1264293"/>
            <a:ext cx="5874737" cy="925145"/>
          </a:xfrm>
          <a:custGeom>
            <a:avLst/>
            <a:gdLst>
              <a:gd name="connsiteX0" fmla="*/ 0 w 5874737"/>
              <a:gd name="connsiteY0" fmla="*/ 92515 h 925145"/>
              <a:gd name="connsiteX1" fmla="*/ 92515 w 5874737"/>
              <a:gd name="connsiteY1" fmla="*/ 0 h 925145"/>
              <a:gd name="connsiteX2" fmla="*/ 5782223 w 5874737"/>
              <a:gd name="connsiteY2" fmla="*/ 0 h 925145"/>
              <a:gd name="connsiteX3" fmla="*/ 5874738 w 5874737"/>
              <a:gd name="connsiteY3" fmla="*/ 92515 h 925145"/>
              <a:gd name="connsiteX4" fmla="*/ 5874737 w 5874737"/>
              <a:gd name="connsiteY4" fmla="*/ 832631 h 925145"/>
              <a:gd name="connsiteX5" fmla="*/ 5782222 w 5874737"/>
              <a:gd name="connsiteY5" fmla="*/ 925146 h 925145"/>
              <a:gd name="connsiteX6" fmla="*/ 92515 w 5874737"/>
              <a:gd name="connsiteY6" fmla="*/ 925145 h 925145"/>
              <a:gd name="connsiteX7" fmla="*/ 0 w 5874737"/>
              <a:gd name="connsiteY7" fmla="*/ 832630 h 925145"/>
              <a:gd name="connsiteX8" fmla="*/ 0 w 5874737"/>
              <a:gd name="connsiteY8" fmla="*/ 92515 h 9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4737" h="925145">
                <a:moveTo>
                  <a:pt x="0" y="92515"/>
                </a:moveTo>
                <a:cubicBezTo>
                  <a:pt x="0" y="41420"/>
                  <a:pt x="41420" y="0"/>
                  <a:pt x="92515" y="0"/>
                </a:cubicBezTo>
                <a:lnTo>
                  <a:pt x="5782223" y="0"/>
                </a:lnTo>
                <a:cubicBezTo>
                  <a:pt x="5833318" y="0"/>
                  <a:pt x="5874738" y="41420"/>
                  <a:pt x="5874738" y="92515"/>
                </a:cubicBezTo>
                <a:cubicBezTo>
                  <a:pt x="5874738" y="339220"/>
                  <a:pt x="5874737" y="585926"/>
                  <a:pt x="5874737" y="832631"/>
                </a:cubicBezTo>
                <a:cubicBezTo>
                  <a:pt x="5874737" y="883726"/>
                  <a:pt x="5833317" y="925146"/>
                  <a:pt x="5782222" y="925146"/>
                </a:cubicBezTo>
                <a:lnTo>
                  <a:pt x="92515" y="925145"/>
                </a:lnTo>
                <a:cubicBezTo>
                  <a:pt x="41420" y="925145"/>
                  <a:pt x="0" y="883725"/>
                  <a:pt x="0" y="832630"/>
                </a:cubicBezTo>
                <a:lnTo>
                  <a:pt x="0" y="9251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057" tIns="88057" rIns="88057" bIns="88057" numCol="1" spcCol="1270" anchor="ctr" anchorCtr="0">
            <a:noAutofit/>
          </a:bodyPr>
          <a:lstStyle/>
          <a:p>
            <a:pPr marL="179388" lvl="0" indent="-179388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600" b="1" u="none" kern="1200" smtClean="0"/>
              <a:t>1) </a:t>
            </a:r>
            <a:r>
              <a:rPr lang="es-MX" sz="1600" b="1" u="sng" kern="1200" smtClean="0"/>
              <a:t>Piso de cemento:</a:t>
            </a:r>
            <a:r>
              <a:rPr lang="es-MX" sz="1600" b="1" u="none" kern="1200" smtClean="0"/>
              <a:t> </a:t>
            </a:r>
            <a:r>
              <a:rPr lang="es-MX" sz="1600" b="1" kern="1200" smtClean="0"/>
              <a:t>Resane de piso de cemento (fisuras, bruñas, tapajuntas, tratamiento de pisos) </a:t>
            </a:r>
            <a:endParaRPr lang="es-PE" sz="1600" b="1" kern="1200" dirty="0"/>
          </a:p>
        </p:txBody>
      </p:sp>
      <p:pic>
        <p:nvPicPr>
          <p:cNvPr id="11" name="Imagen 10" descr="http://photos.end.com.ni/2012/10/639x360_1349223517_colegio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15" y="1258861"/>
            <a:ext cx="1207831" cy="1475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Grupo 24"/>
          <p:cNvGrpSpPr/>
          <p:nvPr/>
        </p:nvGrpSpPr>
        <p:grpSpPr>
          <a:xfrm>
            <a:off x="1498451" y="2257866"/>
            <a:ext cx="7003673" cy="1421643"/>
            <a:chOff x="1486450" y="2247260"/>
            <a:chExt cx="7003673" cy="1421643"/>
          </a:xfrm>
        </p:grpSpPr>
        <p:sp>
          <p:nvSpPr>
            <p:cNvPr id="19" name="Forma libre 18"/>
            <p:cNvSpPr/>
            <p:nvPr/>
          </p:nvSpPr>
          <p:spPr>
            <a:xfrm>
              <a:off x="4251664" y="2247260"/>
              <a:ext cx="416315" cy="346929"/>
            </a:xfrm>
            <a:custGeom>
              <a:avLst/>
              <a:gdLst>
                <a:gd name="connsiteX0" fmla="*/ 0 w 346929"/>
                <a:gd name="connsiteY0" fmla="*/ 83263 h 416315"/>
                <a:gd name="connsiteX1" fmla="*/ 173465 w 346929"/>
                <a:gd name="connsiteY1" fmla="*/ 83263 h 416315"/>
                <a:gd name="connsiteX2" fmla="*/ 173465 w 346929"/>
                <a:gd name="connsiteY2" fmla="*/ 0 h 416315"/>
                <a:gd name="connsiteX3" fmla="*/ 346929 w 346929"/>
                <a:gd name="connsiteY3" fmla="*/ 208158 h 416315"/>
                <a:gd name="connsiteX4" fmla="*/ 173465 w 346929"/>
                <a:gd name="connsiteY4" fmla="*/ 416315 h 416315"/>
                <a:gd name="connsiteX5" fmla="*/ 173465 w 346929"/>
                <a:gd name="connsiteY5" fmla="*/ 333052 h 416315"/>
                <a:gd name="connsiteX6" fmla="*/ 0 w 346929"/>
                <a:gd name="connsiteY6" fmla="*/ 333052 h 416315"/>
                <a:gd name="connsiteX7" fmla="*/ 0 w 346929"/>
                <a:gd name="connsiteY7" fmla="*/ 83263 h 41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929" h="416315">
                  <a:moveTo>
                    <a:pt x="277543" y="0"/>
                  </a:moveTo>
                  <a:lnTo>
                    <a:pt x="277543" y="208158"/>
                  </a:lnTo>
                  <a:lnTo>
                    <a:pt x="346929" y="208158"/>
                  </a:lnTo>
                  <a:lnTo>
                    <a:pt x="173464" y="416315"/>
                  </a:lnTo>
                  <a:lnTo>
                    <a:pt x="0" y="208158"/>
                  </a:lnTo>
                  <a:lnTo>
                    <a:pt x="69386" y="208158"/>
                  </a:lnTo>
                  <a:lnTo>
                    <a:pt x="69386" y="0"/>
                  </a:lnTo>
                  <a:lnTo>
                    <a:pt x="277543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264" tIns="0" rIns="83262" bIns="10407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kern="1200" dirty="0"/>
            </a:p>
          </p:txBody>
        </p:sp>
        <p:sp>
          <p:nvSpPr>
            <p:cNvPr id="20" name="Forma libre 19"/>
            <p:cNvSpPr/>
            <p:nvPr/>
          </p:nvSpPr>
          <p:spPr>
            <a:xfrm>
              <a:off x="1486450" y="2652011"/>
              <a:ext cx="5946743" cy="925145"/>
            </a:xfrm>
            <a:custGeom>
              <a:avLst/>
              <a:gdLst>
                <a:gd name="connsiteX0" fmla="*/ 0 w 5946743"/>
                <a:gd name="connsiteY0" fmla="*/ 92515 h 925145"/>
                <a:gd name="connsiteX1" fmla="*/ 92515 w 5946743"/>
                <a:gd name="connsiteY1" fmla="*/ 0 h 925145"/>
                <a:gd name="connsiteX2" fmla="*/ 5854229 w 5946743"/>
                <a:gd name="connsiteY2" fmla="*/ 0 h 925145"/>
                <a:gd name="connsiteX3" fmla="*/ 5946744 w 5946743"/>
                <a:gd name="connsiteY3" fmla="*/ 92515 h 925145"/>
                <a:gd name="connsiteX4" fmla="*/ 5946743 w 5946743"/>
                <a:gd name="connsiteY4" fmla="*/ 832631 h 925145"/>
                <a:gd name="connsiteX5" fmla="*/ 5854228 w 5946743"/>
                <a:gd name="connsiteY5" fmla="*/ 925146 h 925145"/>
                <a:gd name="connsiteX6" fmla="*/ 92515 w 5946743"/>
                <a:gd name="connsiteY6" fmla="*/ 925145 h 925145"/>
                <a:gd name="connsiteX7" fmla="*/ 0 w 5946743"/>
                <a:gd name="connsiteY7" fmla="*/ 832630 h 925145"/>
                <a:gd name="connsiteX8" fmla="*/ 0 w 5946743"/>
                <a:gd name="connsiteY8" fmla="*/ 92515 h 92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6743" h="925145">
                  <a:moveTo>
                    <a:pt x="0" y="92515"/>
                  </a:moveTo>
                  <a:cubicBezTo>
                    <a:pt x="0" y="41420"/>
                    <a:pt x="41420" y="0"/>
                    <a:pt x="92515" y="0"/>
                  </a:cubicBezTo>
                  <a:lnTo>
                    <a:pt x="5854229" y="0"/>
                  </a:lnTo>
                  <a:cubicBezTo>
                    <a:pt x="5905324" y="0"/>
                    <a:pt x="5946744" y="41420"/>
                    <a:pt x="5946744" y="92515"/>
                  </a:cubicBezTo>
                  <a:cubicBezTo>
                    <a:pt x="5946744" y="339220"/>
                    <a:pt x="5946743" y="585926"/>
                    <a:pt x="5946743" y="832631"/>
                  </a:cubicBezTo>
                  <a:cubicBezTo>
                    <a:pt x="5946743" y="883726"/>
                    <a:pt x="5905323" y="925146"/>
                    <a:pt x="5854228" y="925146"/>
                  </a:cubicBezTo>
                  <a:lnTo>
                    <a:pt x="92515" y="925145"/>
                  </a:lnTo>
                  <a:cubicBezTo>
                    <a:pt x="41420" y="925145"/>
                    <a:pt x="0" y="883725"/>
                    <a:pt x="0" y="832630"/>
                  </a:cubicBezTo>
                  <a:lnTo>
                    <a:pt x="0" y="9251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488257"/>
                <a:satOff val="8966"/>
                <a:lumOff val="719"/>
                <a:alphaOff val="0"/>
              </a:schemeClr>
            </a:fillRef>
            <a:effectRef idx="0">
              <a:schemeClr val="accent4">
                <a:hueOff val="-1488257"/>
                <a:satOff val="8966"/>
                <a:lumOff val="71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057" tIns="88057" rIns="88057" bIns="88057" numCol="1" spcCol="1270" anchor="ctr" anchorCtr="0">
              <a:noAutofit/>
            </a:bodyPr>
            <a:lstStyle/>
            <a:p>
              <a:pPr marL="176213" lvl="0" indent="-176213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u="none" kern="1200" smtClean="0"/>
                <a:t>2) </a:t>
              </a:r>
              <a:r>
                <a:rPr lang="es-MX" sz="1600" b="1" u="sng" kern="1200" smtClean="0"/>
                <a:t>Piso cerámico</a:t>
              </a:r>
              <a:r>
                <a:rPr lang="es-MX" sz="1600" b="1" kern="1200" smtClean="0"/>
                <a:t>, losetas y similares: sustitución, fraguas.</a:t>
              </a:r>
              <a:endParaRPr lang="es-PE" sz="1600" b="1" kern="12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023" y="2441727"/>
              <a:ext cx="1068100" cy="122717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8" name="Grupo 27"/>
          <p:cNvGrpSpPr/>
          <p:nvPr/>
        </p:nvGrpSpPr>
        <p:grpSpPr>
          <a:xfrm>
            <a:off x="8064842" y="821497"/>
            <a:ext cx="3701424" cy="3211161"/>
            <a:chOff x="8467574" y="1314007"/>
            <a:chExt cx="3288814" cy="293303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420405" y="2480355"/>
              <a:ext cx="1335983" cy="1766689"/>
            </a:xfrm>
            <a:prstGeom prst="rect">
              <a:avLst/>
            </a:prstGeom>
          </p:spPr>
        </p:pic>
        <p:sp>
          <p:nvSpPr>
            <p:cNvPr id="10" name="Llamada rectangular redondeada 9"/>
            <p:cNvSpPr/>
            <p:nvPr/>
          </p:nvSpPr>
          <p:spPr>
            <a:xfrm>
              <a:off x="8467574" y="1314007"/>
              <a:ext cx="3128747" cy="1166347"/>
            </a:xfrm>
            <a:prstGeom prst="wedgeRoundRectCallout">
              <a:avLst>
                <a:gd name="adj1" fmla="val -1954"/>
                <a:gd name="adj2" fmla="val 71042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s-MX" sz="1200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 piso de cemento, cerámico o loseta, madera, vinílico; en mal estado, es un peligro para los alumnos, al resanarlo puede evitar </a:t>
              </a:r>
              <a:r>
                <a:rPr lang="es-MX" sz="1200" dirty="0" smtClean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accidentes. La </a:t>
              </a:r>
              <a:r>
                <a:rPr lang="es-MX" sz="1200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duración de los pisos depende mucho del mantenimiento que reciben. </a:t>
              </a:r>
              <a:endParaRPr lang="es-PE" sz="12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1498451" y="5022695"/>
            <a:ext cx="7101979" cy="1335331"/>
            <a:chOff x="1498451" y="5022695"/>
            <a:chExt cx="7101979" cy="1335331"/>
          </a:xfrm>
        </p:grpSpPr>
        <p:sp>
          <p:nvSpPr>
            <p:cNvPr id="23" name="Forma libre 22"/>
            <p:cNvSpPr/>
            <p:nvPr/>
          </p:nvSpPr>
          <p:spPr>
            <a:xfrm>
              <a:off x="4251664" y="5022695"/>
              <a:ext cx="416315" cy="346930"/>
            </a:xfrm>
            <a:custGeom>
              <a:avLst/>
              <a:gdLst>
                <a:gd name="connsiteX0" fmla="*/ 0 w 346929"/>
                <a:gd name="connsiteY0" fmla="*/ 83263 h 416315"/>
                <a:gd name="connsiteX1" fmla="*/ 173465 w 346929"/>
                <a:gd name="connsiteY1" fmla="*/ 83263 h 416315"/>
                <a:gd name="connsiteX2" fmla="*/ 173465 w 346929"/>
                <a:gd name="connsiteY2" fmla="*/ 0 h 416315"/>
                <a:gd name="connsiteX3" fmla="*/ 346929 w 346929"/>
                <a:gd name="connsiteY3" fmla="*/ 208158 h 416315"/>
                <a:gd name="connsiteX4" fmla="*/ 173465 w 346929"/>
                <a:gd name="connsiteY4" fmla="*/ 416315 h 416315"/>
                <a:gd name="connsiteX5" fmla="*/ 173465 w 346929"/>
                <a:gd name="connsiteY5" fmla="*/ 333052 h 416315"/>
                <a:gd name="connsiteX6" fmla="*/ 0 w 346929"/>
                <a:gd name="connsiteY6" fmla="*/ 333052 h 416315"/>
                <a:gd name="connsiteX7" fmla="*/ 0 w 346929"/>
                <a:gd name="connsiteY7" fmla="*/ 83263 h 41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929" h="416315">
                  <a:moveTo>
                    <a:pt x="277543" y="0"/>
                  </a:moveTo>
                  <a:lnTo>
                    <a:pt x="277543" y="208158"/>
                  </a:lnTo>
                  <a:lnTo>
                    <a:pt x="346929" y="208158"/>
                  </a:lnTo>
                  <a:lnTo>
                    <a:pt x="173464" y="416315"/>
                  </a:lnTo>
                  <a:lnTo>
                    <a:pt x="0" y="208158"/>
                  </a:lnTo>
                  <a:lnTo>
                    <a:pt x="69386" y="208158"/>
                  </a:lnTo>
                  <a:lnTo>
                    <a:pt x="69386" y="0"/>
                  </a:lnTo>
                  <a:lnTo>
                    <a:pt x="277543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264" tIns="1" rIns="83262" bIns="10407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kern="1200"/>
            </a:p>
          </p:txBody>
        </p:sp>
        <p:sp>
          <p:nvSpPr>
            <p:cNvPr id="24" name="Forma libre 23"/>
            <p:cNvSpPr/>
            <p:nvPr/>
          </p:nvSpPr>
          <p:spPr>
            <a:xfrm>
              <a:off x="1498451" y="5427447"/>
              <a:ext cx="5922741" cy="925145"/>
            </a:xfrm>
            <a:custGeom>
              <a:avLst/>
              <a:gdLst>
                <a:gd name="connsiteX0" fmla="*/ 0 w 5922741"/>
                <a:gd name="connsiteY0" fmla="*/ 92515 h 925145"/>
                <a:gd name="connsiteX1" fmla="*/ 92515 w 5922741"/>
                <a:gd name="connsiteY1" fmla="*/ 0 h 925145"/>
                <a:gd name="connsiteX2" fmla="*/ 5830227 w 5922741"/>
                <a:gd name="connsiteY2" fmla="*/ 0 h 925145"/>
                <a:gd name="connsiteX3" fmla="*/ 5922742 w 5922741"/>
                <a:gd name="connsiteY3" fmla="*/ 92515 h 925145"/>
                <a:gd name="connsiteX4" fmla="*/ 5922741 w 5922741"/>
                <a:gd name="connsiteY4" fmla="*/ 832631 h 925145"/>
                <a:gd name="connsiteX5" fmla="*/ 5830226 w 5922741"/>
                <a:gd name="connsiteY5" fmla="*/ 925146 h 925145"/>
                <a:gd name="connsiteX6" fmla="*/ 92515 w 5922741"/>
                <a:gd name="connsiteY6" fmla="*/ 925145 h 925145"/>
                <a:gd name="connsiteX7" fmla="*/ 0 w 5922741"/>
                <a:gd name="connsiteY7" fmla="*/ 832630 h 925145"/>
                <a:gd name="connsiteX8" fmla="*/ 0 w 5922741"/>
                <a:gd name="connsiteY8" fmla="*/ 92515 h 92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2741" h="925145">
                  <a:moveTo>
                    <a:pt x="0" y="92515"/>
                  </a:moveTo>
                  <a:cubicBezTo>
                    <a:pt x="0" y="41420"/>
                    <a:pt x="41420" y="0"/>
                    <a:pt x="92515" y="0"/>
                  </a:cubicBezTo>
                  <a:lnTo>
                    <a:pt x="5830227" y="0"/>
                  </a:lnTo>
                  <a:cubicBezTo>
                    <a:pt x="5881322" y="0"/>
                    <a:pt x="5922742" y="41420"/>
                    <a:pt x="5922742" y="92515"/>
                  </a:cubicBezTo>
                  <a:cubicBezTo>
                    <a:pt x="5922742" y="339220"/>
                    <a:pt x="5922741" y="585926"/>
                    <a:pt x="5922741" y="832631"/>
                  </a:cubicBezTo>
                  <a:cubicBezTo>
                    <a:pt x="5922741" y="883726"/>
                    <a:pt x="5881321" y="925146"/>
                    <a:pt x="5830226" y="925146"/>
                  </a:cubicBezTo>
                  <a:lnTo>
                    <a:pt x="92515" y="925145"/>
                  </a:lnTo>
                  <a:cubicBezTo>
                    <a:pt x="41420" y="925145"/>
                    <a:pt x="0" y="883725"/>
                    <a:pt x="0" y="832630"/>
                  </a:cubicBezTo>
                  <a:lnTo>
                    <a:pt x="0" y="9251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057" tIns="88057" rIns="88057" bIns="88057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1600" b="1" kern="1200" dirty="0" smtClean="0"/>
                <a:t>4) </a:t>
              </a:r>
              <a:r>
                <a:rPr lang="es-PE" sz="1600" b="1" u="sng" kern="1200" dirty="0" smtClean="0"/>
                <a:t>Piso de madera</a:t>
              </a:r>
              <a:r>
                <a:rPr lang="es-PE" sz="1600" b="1" kern="1200" dirty="0" smtClean="0"/>
                <a:t>: Sustitución de entablado, durmientes, dados y otros.  </a:t>
              </a:r>
              <a:endParaRPr lang="es-PE" sz="1600" b="1" kern="1200" dirty="0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769" y="5344280"/>
              <a:ext cx="1351661" cy="101374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6" name="Grupo 25"/>
          <p:cNvGrpSpPr/>
          <p:nvPr/>
        </p:nvGrpSpPr>
        <p:grpSpPr>
          <a:xfrm>
            <a:off x="486929" y="3634978"/>
            <a:ext cx="6934263" cy="1613678"/>
            <a:chOff x="486929" y="3634978"/>
            <a:chExt cx="6934263" cy="1613678"/>
          </a:xfrm>
        </p:grpSpPr>
        <p:sp>
          <p:nvSpPr>
            <p:cNvPr id="21" name="Forma libre 20"/>
            <p:cNvSpPr/>
            <p:nvPr/>
          </p:nvSpPr>
          <p:spPr>
            <a:xfrm>
              <a:off x="4251664" y="3634978"/>
              <a:ext cx="416315" cy="346929"/>
            </a:xfrm>
            <a:custGeom>
              <a:avLst/>
              <a:gdLst>
                <a:gd name="connsiteX0" fmla="*/ 0 w 346929"/>
                <a:gd name="connsiteY0" fmla="*/ 83263 h 416315"/>
                <a:gd name="connsiteX1" fmla="*/ 173465 w 346929"/>
                <a:gd name="connsiteY1" fmla="*/ 83263 h 416315"/>
                <a:gd name="connsiteX2" fmla="*/ 173465 w 346929"/>
                <a:gd name="connsiteY2" fmla="*/ 0 h 416315"/>
                <a:gd name="connsiteX3" fmla="*/ 346929 w 346929"/>
                <a:gd name="connsiteY3" fmla="*/ 208158 h 416315"/>
                <a:gd name="connsiteX4" fmla="*/ 173465 w 346929"/>
                <a:gd name="connsiteY4" fmla="*/ 416315 h 416315"/>
                <a:gd name="connsiteX5" fmla="*/ 173465 w 346929"/>
                <a:gd name="connsiteY5" fmla="*/ 333052 h 416315"/>
                <a:gd name="connsiteX6" fmla="*/ 0 w 346929"/>
                <a:gd name="connsiteY6" fmla="*/ 333052 h 416315"/>
                <a:gd name="connsiteX7" fmla="*/ 0 w 346929"/>
                <a:gd name="connsiteY7" fmla="*/ 83263 h 416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6929" h="416315">
                  <a:moveTo>
                    <a:pt x="277543" y="0"/>
                  </a:moveTo>
                  <a:lnTo>
                    <a:pt x="277543" y="208158"/>
                  </a:lnTo>
                  <a:lnTo>
                    <a:pt x="346929" y="208158"/>
                  </a:lnTo>
                  <a:lnTo>
                    <a:pt x="173464" y="416315"/>
                  </a:lnTo>
                  <a:lnTo>
                    <a:pt x="0" y="208158"/>
                  </a:lnTo>
                  <a:lnTo>
                    <a:pt x="69386" y="208158"/>
                  </a:lnTo>
                  <a:lnTo>
                    <a:pt x="69386" y="0"/>
                  </a:lnTo>
                  <a:lnTo>
                    <a:pt x="277543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232385"/>
                <a:satOff val="13449"/>
                <a:lumOff val="1078"/>
                <a:alphaOff val="0"/>
              </a:schemeClr>
            </a:fillRef>
            <a:effectRef idx="0">
              <a:schemeClr val="accent4">
                <a:hueOff val="-2232385"/>
                <a:satOff val="13449"/>
                <a:lumOff val="107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264" tIns="0" rIns="83262" bIns="10407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kern="1200"/>
            </a:p>
          </p:txBody>
        </p:sp>
        <p:sp>
          <p:nvSpPr>
            <p:cNvPr id="22" name="Forma libre 21"/>
            <p:cNvSpPr/>
            <p:nvPr/>
          </p:nvSpPr>
          <p:spPr>
            <a:xfrm>
              <a:off x="1498451" y="4039729"/>
              <a:ext cx="5922741" cy="925145"/>
            </a:xfrm>
            <a:custGeom>
              <a:avLst/>
              <a:gdLst>
                <a:gd name="connsiteX0" fmla="*/ 0 w 5922741"/>
                <a:gd name="connsiteY0" fmla="*/ 92515 h 925145"/>
                <a:gd name="connsiteX1" fmla="*/ 92515 w 5922741"/>
                <a:gd name="connsiteY1" fmla="*/ 0 h 925145"/>
                <a:gd name="connsiteX2" fmla="*/ 5830227 w 5922741"/>
                <a:gd name="connsiteY2" fmla="*/ 0 h 925145"/>
                <a:gd name="connsiteX3" fmla="*/ 5922742 w 5922741"/>
                <a:gd name="connsiteY3" fmla="*/ 92515 h 925145"/>
                <a:gd name="connsiteX4" fmla="*/ 5922741 w 5922741"/>
                <a:gd name="connsiteY4" fmla="*/ 832631 h 925145"/>
                <a:gd name="connsiteX5" fmla="*/ 5830226 w 5922741"/>
                <a:gd name="connsiteY5" fmla="*/ 925146 h 925145"/>
                <a:gd name="connsiteX6" fmla="*/ 92515 w 5922741"/>
                <a:gd name="connsiteY6" fmla="*/ 925145 h 925145"/>
                <a:gd name="connsiteX7" fmla="*/ 0 w 5922741"/>
                <a:gd name="connsiteY7" fmla="*/ 832630 h 925145"/>
                <a:gd name="connsiteX8" fmla="*/ 0 w 5922741"/>
                <a:gd name="connsiteY8" fmla="*/ 92515 h 92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2741" h="925145">
                  <a:moveTo>
                    <a:pt x="0" y="92515"/>
                  </a:moveTo>
                  <a:cubicBezTo>
                    <a:pt x="0" y="41420"/>
                    <a:pt x="41420" y="0"/>
                    <a:pt x="92515" y="0"/>
                  </a:cubicBezTo>
                  <a:lnTo>
                    <a:pt x="5830227" y="0"/>
                  </a:lnTo>
                  <a:cubicBezTo>
                    <a:pt x="5881322" y="0"/>
                    <a:pt x="5922742" y="41420"/>
                    <a:pt x="5922742" y="92515"/>
                  </a:cubicBezTo>
                  <a:cubicBezTo>
                    <a:pt x="5922742" y="339220"/>
                    <a:pt x="5922741" y="585926"/>
                    <a:pt x="5922741" y="832631"/>
                  </a:cubicBezTo>
                  <a:cubicBezTo>
                    <a:pt x="5922741" y="883726"/>
                    <a:pt x="5881321" y="925146"/>
                    <a:pt x="5830226" y="925146"/>
                  </a:cubicBezTo>
                  <a:lnTo>
                    <a:pt x="92515" y="925145"/>
                  </a:lnTo>
                  <a:cubicBezTo>
                    <a:pt x="41420" y="925145"/>
                    <a:pt x="0" y="883725"/>
                    <a:pt x="0" y="832630"/>
                  </a:cubicBezTo>
                  <a:lnTo>
                    <a:pt x="0" y="9251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976513"/>
                <a:satOff val="17933"/>
                <a:lumOff val="1437"/>
                <a:alphaOff val="0"/>
              </a:schemeClr>
            </a:fillRef>
            <a:effectRef idx="0">
              <a:schemeClr val="accent4">
                <a:hueOff val="-2976513"/>
                <a:satOff val="17933"/>
                <a:lumOff val="143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057" tIns="88057" rIns="88057" bIns="88057" numCol="1" spcCol="1270" anchor="ctr" anchorCtr="0">
              <a:noAutofit/>
            </a:bodyPr>
            <a:lstStyle/>
            <a:p>
              <a:pPr marL="179388" lvl="0" indent="-179388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u="none" kern="1200" smtClean="0"/>
                <a:t>3) </a:t>
              </a:r>
              <a:r>
                <a:rPr lang="es-ES" sz="1600" b="1" u="sng" kern="1200" smtClean="0"/>
                <a:t>Piso de Vinilo</a:t>
              </a:r>
              <a:r>
                <a:rPr lang="es-ES" sz="1600" b="1" u="none" kern="1200" smtClean="0"/>
                <a:t>: sustitución, fraguas </a:t>
              </a:r>
              <a:endParaRPr lang="es-PE" sz="1600" b="1" kern="1200" dirty="0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29" y="4032656"/>
              <a:ext cx="1040117" cy="12160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Grupo 4"/>
          <p:cNvGrpSpPr/>
          <p:nvPr/>
        </p:nvGrpSpPr>
        <p:grpSpPr>
          <a:xfrm>
            <a:off x="486929" y="91152"/>
            <a:ext cx="6385819" cy="730344"/>
            <a:chOff x="486929" y="91152"/>
            <a:chExt cx="6385819" cy="730344"/>
          </a:xfrm>
        </p:grpSpPr>
        <p:sp>
          <p:nvSpPr>
            <p:cNvPr id="13" name="Título 1"/>
            <p:cNvSpPr txBox="1">
              <a:spLocks/>
            </p:cNvSpPr>
            <p:nvPr/>
          </p:nvSpPr>
          <p:spPr>
            <a:xfrm>
              <a:off x="486929" y="91152"/>
              <a:ext cx="614197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pisos? </a:t>
              </a: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197" y="109907"/>
              <a:ext cx="646551" cy="646551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8502124" y="4160108"/>
            <a:ext cx="3264142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PE" dirty="0"/>
              <a:t>En el caso de pisos de diferente material, se recomienda que exista una propuesta para las áreas de intervención y el uso de material más conveniente según el área geográfica, teniendo en cuenta la aprobación del especialista y el coordinador.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10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6122546" y="1202497"/>
            <a:ext cx="5125027" cy="4521978"/>
            <a:chOff x="6122546" y="1202497"/>
            <a:chExt cx="5125027" cy="4521978"/>
          </a:xfrm>
        </p:grpSpPr>
        <p:pic>
          <p:nvPicPr>
            <p:cNvPr id="3" name="Imagen 2" descr="C:\Users\GRUBIO\Pictures\fotos varias\municipal-2-012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290" y="1202497"/>
              <a:ext cx="4217486" cy="39518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Proceso predefinido 3"/>
            <p:cNvSpPr/>
            <p:nvPr/>
          </p:nvSpPr>
          <p:spPr>
            <a:xfrm>
              <a:off x="6122546" y="5416698"/>
              <a:ext cx="5125027" cy="307777"/>
            </a:xfrm>
            <a:prstGeom prst="flowChartPredefinedProcess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s-PE" sz="14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INSTALACIÓN Y/O REPOSICIÓN DE PISO CERÁMICO</a:t>
              </a:r>
              <a:endParaRPr lang="es-PE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530755" y="686920"/>
            <a:ext cx="3610909" cy="2491477"/>
            <a:chOff x="530755" y="686920"/>
            <a:chExt cx="3610909" cy="2491477"/>
          </a:xfrm>
        </p:grpSpPr>
        <p:pic>
          <p:nvPicPr>
            <p:cNvPr id="5" name="Imagen 4" descr="C:\Users\GRUBIO\Pictures\fotos varias\untitledgh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55" y="686920"/>
              <a:ext cx="3610909" cy="20783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6" name="Proceso predefinido 5"/>
            <p:cNvSpPr/>
            <p:nvPr/>
          </p:nvSpPr>
          <p:spPr>
            <a:xfrm>
              <a:off x="952445" y="2855552"/>
              <a:ext cx="2883106" cy="322845"/>
            </a:xfrm>
            <a:prstGeom prst="flowChartPredefinedProcess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4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RESANE DE PISO PULIDO.</a:t>
              </a:r>
              <a:endParaRPr lang="es-PE" sz="1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66344" y="3497242"/>
            <a:ext cx="3855308" cy="2915410"/>
            <a:chOff x="466344" y="3268642"/>
            <a:chExt cx="3855308" cy="2915410"/>
          </a:xfrm>
        </p:grpSpPr>
        <p:pic>
          <p:nvPicPr>
            <p:cNvPr id="7" name="Imagen 6"/>
            <p:cNvPicPr/>
            <p:nvPr/>
          </p:nvPicPr>
          <p:blipFill rotWithShape="1">
            <a:blip r:embed="rId4"/>
            <a:srcRect l="34793" t="31227" r="51460" b="52480"/>
            <a:stretch/>
          </p:blipFill>
          <p:spPr bwMode="auto">
            <a:xfrm>
              <a:off x="620749" y="3268642"/>
              <a:ext cx="3546498" cy="2301945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Proceso predefinido 7"/>
            <p:cNvSpPr/>
            <p:nvPr/>
          </p:nvSpPr>
          <p:spPr>
            <a:xfrm>
              <a:off x="466344" y="5660832"/>
              <a:ext cx="3855308" cy="523220"/>
            </a:xfrm>
            <a:prstGeom prst="flowChartPredefinedProcess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s-PE" sz="14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REPOSICIÓN DE ENTABLADO EN PISO DE MADERA </a:t>
              </a:r>
              <a:r>
                <a:rPr lang="es-PE" sz="1400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s-PE" sz="14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SIERRA / ZONA RURAL)</a:t>
              </a:r>
              <a:endParaRPr lang="es-PE" sz="1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26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34" y="1903028"/>
            <a:ext cx="2427862" cy="366880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2080447" y="1211972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404" y="1884032"/>
            <a:ext cx="2354452" cy="359894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2461" y="4820491"/>
            <a:ext cx="2589426" cy="17526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49656" y="64062"/>
            <a:ext cx="4796857" cy="1113272"/>
            <a:chOff x="249656" y="64062"/>
            <a:chExt cx="4796857" cy="1113272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796962" y="108150"/>
              <a:ext cx="3750853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5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REPARACIÓN DE MUROS </a:t>
              </a:r>
              <a:endParaRPr lang="es-MX" sz="2400" u="sng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2" b="34640"/>
            <a:stretch/>
          </p:blipFill>
          <p:spPr>
            <a:xfrm>
              <a:off x="249656" y="64062"/>
              <a:ext cx="547306" cy="1071563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2" b="34640"/>
            <a:stretch/>
          </p:blipFill>
          <p:spPr>
            <a:xfrm>
              <a:off x="4499207" y="105771"/>
              <a:ext cx="547306" cy="1071563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5972340" y="1072962"/>
            <a:ext cx="5777700" cy="5500129"/>
            <a:chOff x="5972340" y="1072962"/>
            <a:chExt cx="5777700" cy="5500129"/>
          </a:xfrm>
        </p:grpSpPr>
        <p:grpSp>
          <p:nvGrpSpPr>
            <p:cNvPr id="11" name="Grupo 10"/>
            <p:cNvGrpSpPr/>
            <p:nvPr/>
          </p:nvGrpSpPr>
          <p:grpSpPr>
            <a:xfrm>
              <a:off x="6493044" y="1072962"/>
              <a:ext cx="5256996" cy="5500129"/>
              <a:chOff x="6493044" y="1072962"/>
              <a:chExt cx="5256996" cy="5500129"/>
            </a:xfrm>
          </p:grpSpPr>
          <p:pic>
            <p:nvPicPr>
              <p:cNvPr id="9" name="Imagen 8" descr="C:\Users\ATREMOLADA\Desktop\FOTOS ABANCAY\PIC_0010.JPG"/>
              <p:cNvPicPr/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390384" y="1900247"/>
                <a:ext cx="2359656" cy="3488404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Rectángulo 9"/>
              <p:cNvSpPr/>
              <p:nvPr/>
            </p:nvSpPr>
            <p:spPr>
              <a:xfrm>
                <a:off x="7588289" y="1072962"/>
                <a:ext cx="3155911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33"/>
              <a:stretch/>
            </p:blipFill>
            <p:spPr>
              <a:xfrm>
                <a:off x="6493044" y="1900247"/>
                <a:ext cx="2376636" cy="3485744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851570" y="4820491"/>
                <a:ext cx="2762250" cy="1752600"/>
              </a:xfrm>
              <a:prstGeom prst="rect">
                <a:avLst/>
              </a:prstGeom>
            </p:spPr>
          </p:pic>
        </p:grpSp>
        <p:sp>
          <p:nvSpPr>
            <p:cNvPr id="15" name="Flecha a la derecha con muesca 14"/>
            <p:cNvSpPr/>
            <p:nvPr/>
          </p:nvSpPr>
          <p:spPr>
            <a:xfrm>
              <a:off x="5972340" y="3236976"/>
              <a:ext cx="337020" cy="585216"/>
            </a:xfrm>
            <a:prstGeom prst="notched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12773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3124" y="878226"/>
            <a:ext cx="2489163" cy="381415"/>
          </a:xfrm>
        </p:spPr>
        <p:txBody>
          <a:bodyPr>
            <a:noAutofit/>
          </a:bodyPr>
          <a:lstStyle/>
          <a:p>
            <a:pPr lvl="0"/>
            <a:r>
              <a:rPr lang="es-MX" sz="1800" dirty="0"/>
              <a:t>Comprende trabajos en:</a:t>
            </a:r>
            <a:endParaRPr lang="es-PE" sz="1800" dirty="0"/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grpSp>
        <p:nvGrpSpPr>
          <p:cNvPr id="17" name="Grupo 16"/>
          <p:cNvGrpSpPr/>
          <p:nvPr/>
        </p:nvGrpSpPr>
        <p:grpSpPr>
          <a:xfrm>
            <a:off x="806116" y="1205379"/>
            <a:ext cx="8695291" cy="4517278"/>
            <a:chOff x="806116" y="1205379"/>
            <a:chExt cx="8695291" cy="4517278"/>
          </a:xfrm>
        </p:grpSpPr>
        <p:grpSp>
          <p:nvGrpSpPr>
            <p:cNvPr id="3" name="Grupo 2"/>
            <p:cNvGrpSpPr/>
            <p:nvPr/>
          </p:nvGrpSpPr>
          <p:grpSpPr>
            <a:xfrm>
              <a:off x="806116" y="1205379"/>
              <a:ext cx="8695291" cy="4517278"/>
              <a:chOff x="488859" y="1147227"/>
              <a:chExt cx="11239571" cy="4899183"/>
            </a:xfrm>
          </p:grpSpPr>
          <p:graphicFrame>
            <p:nvGraphicFramePr>
              <p:cNvPr id="5" name="Diagrama 4"/>
              <p:cNvGraphicFramePr/>
              <p:nvPr>
                <p:extLst>
                  <p:ext uri="{D42A27DB-BD31-4B8C-83A1-F6EECF244321}">
                    <p14:modId xmlns:p14="http://schemas.microsoft.com/office/powerpoint/2010/main" val="2014888083"/>
                  </p:ext>
                </p:extLst>
              </p:nvPr>
            </p:nvGraphicFramePr>
            <p:xfrm>
              <a:off x="488859" y="1147227"/>
              <a:ext cx="9393450" cy="489918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6" name="Grupo 5"/>
              <p:cNvGrpSpPr/>
              <p:nvPr/>
            </p:nvGrpSpPr>
            <p:grpSpPr>
              <a:xfrm>
                <a:off x="10732079" y="4082115"/>
                <a:ext cx="996351" cy="1950110"/>
                <a:chOff x="11101351" y="4117283"/>
                <a:chExt cx="996351" cy="1950110"/>
              </a:xfrm>
            </p:grpSpPr>
            <p:sp>
              <p:nvSpPr>
                <p:cNvPr id="7" name="Flecha abajo 4"/>
                <p:cNvSpPr/>
                <p:nvPr/>
              </p:nvSpPr>
              <p:spPr>
                <a:xfrm>
                  <a:off x="11101351" y="4117283"/>
                  <a:ext cx="312895" cy="42809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0480" tIns="30480" rIns="30480" bIns="30480" numCol="1" spcCol="1270" anchor="ctr" anchorCtr="0">
                  <a:noAutofit/>
                </a:bodyPr>
                <a:lstStyle/>
                <a:p>
                  <a:pPr algn="ctr" defTabSz="106682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PE" sz="2800" b="1"/>
                </a:p>
              </p:txBody>
            </p:sp>
            <p:sp>
              <p:nvSpPr>
                <p:cNvPr id="8" name="Flecha abajo 4"/>
                <p:cNvSpPr/>
                <p:nvPr/>
              </p:nvSpPr>
              <p:spPr>
                <a:xfrm>
                  <a:off x="11670250" y="4884130"/>
                  <a:ext cx="312895" cy="42809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0480" tIns="30480" rIns="30480" bIns="30480" numCol="1" spcCol="1270" anchor="ctr" anchorCtr="0">
                  <a:noAutofit/>
                </a:bodyPr>
                <a:lstStyle/>
                <a:p>
                  <a:pPr algn="ctr" defTabSz="106682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PE" sz="2800" b="1"/>
                </a:p>
              </p:txBody>
            </p:sp>
            <p:sp>
              <p:nvSpPr>
                <p:cNvPr id="9" name="Flecha abajo 4"/>
                <p:cNvSpPr/>
                <p:nvPr/>
              </p:nvSpPr>
              <p:spPr>
                <a:xfrm>
                  <a:off x="11784807" y="5639297"/>
                  <a:ext cx="312895" cy="42809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0480" tIns="30480" rIns="30480" bIns="30480" numCol="1" spcCol="1270" anchor="ctr" anchorCtr="0">
                  <a:noAutofit/>
                </a:bodyPr>
                <a:lstStyle/>
                <a:p>
                  <a:pPr algn="ctr" defTabSz="106682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s-PE" sz="2800" b="1"/>
                </a:p>
              </p:txBody>
            </p:sp>
          </p:grpSp>
        </p:grpSp>
        <p:grpSp>
          <p:nvGrpSpPr>
            <p:cNvPr id="16" name="Grupo 15"/>
            <p:cNvGrpSpPr/>
            <p:nvPr/>
          </p:nvGrpSpPr>
          <p:grpSpPr>
            <a:xfrm>
              <a:off x="1672549" y="1415487"/>
              <a:ext cx="5744053" cy="3827219"/>
              <a:chOff x="1672549" y="1415487"/>
              <a:chExt cx="5744053" cy="3827219"/>
            </a:xfrm>
          </p:grpSpPr>
          <p:pic>
            <p:nvPicPr>
              <p:cNvPr id="11" name="Imagen 10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4945" y="1643524"/>
                <a:ext cx="1674211" cy="115023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Imagen 11" descr="http://4.bp.blogspot.com/-dRALnnH8wlE/T2qxJ9i3OYI/AAAAAAAAAOU/Hfi8TZQwNVw/s1600/PINTURA+EVA+052.JPG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3661" y="1415487"/>
                <a:ext cx="1368145" cy="152405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14673" y="3911484"/>
                <a:ext cx="2101929" cy="133122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2549" y="3936022"/>
                <a:ext cx="1720931" cy="130668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19" name="Esquina doblada 18"/>
          <p:cNvSpPr/>
          <p:nvPr/>
        </p:nvSpPr>
        <p:spPr>
          <a:xfrm>
            <a:off x="8225192" y="1147387"/>
            <a:ext cx="3474720" cy="2316631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Si en un muro existen grietas o desprendimientos de material luego de ser resanado y a su vez ha sido afectado por la humedad o salitre, es conveniente el uso de impermeabilizante</a:t>
            </a:r>
            <a:r>
              <a:rPr lang="es-ES_tradnl" dirty="0" smtClean="0"/>
              <a:t>.</a:t>
            </a:r>
            <a:endParaRPr lang="es-ES_tradnl" dirty="0"/>
          </a:p>
        </p:txBody>
      </p:sp>
      <p:sp>
        <p:nvSpPr>
          <p:cNvPr id="23" name="Esquina doblada 22"/>
          <p:cNvSpPr/>
          <p:nvPr/>
        </p:nvSpPr>
        <p:spPr>
          <a:xfrm>
            <a:off x="8229600" y="3621024"/>
            <a:ext cx="3470312" cy="2539314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Antes de pintar un muro, hay que retirar la pintura antigua y luego resanar huecos y fisuras. El trabajo debe ser efectuado por personal calificado, con insumos de primera calidad y las medidas de seguridad y limpieza </a:t>
            </a:r>
            <a:r>
              <a:rPr lang="es-ES_tradnl" dirty="0" smtClean="0"/>
              <a:t>necesarias</a:t>
            </a:r>
            <a:endParaRPr lang="es-PE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6" b="31653"/>
          <a:stretch/>
        </p:blipFill>
        <p:spPr>
          <a:xfrm>
            <a:off x="3881906" y="4815915"/>
            <a:ext cx="556450" cy="146475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4" b="65787"/>
          <a:stretch/>
        </p:blipFill>
        <p:spPr>
          <a:xfrm>
            <a:off x="1371600" y="5385816"/>
            <a:ext cx="2322831" cy="894854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4" b="65787"/>
          <a:stretch/>
        </p:blipFill>
        <p:spPr>
          <a:xfrm flipH="1">
            <a:off x="4625831" y="5404106"/>
            <a:ext cx="2654346" cy="756232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486929" y="91152"/>
            <a:ext cx="6385819" cy="730344"/>
            <a:chOff x="486929" y="91152"/>
            <a:chExt cx="6385819" cy="730344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486929" y="91152"/>
              <a:ext cx="614197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accent5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</a:t>
              </a:r>
              <a:r>
                <a:rPr lang="es-MX" sz="2400" dirty="0" smtClean="0">
                  <a:solidFill>
                    <a:schemeClr val="accent5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muros? </a:t>
              </a:r>
              <a:endParaRPr lang="es-MX" sz="2400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197" y="109907"/>
              <a:ext cx="646551" cy="646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7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908128" y="847441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97348" y="83841"/>
            <a:ext cx="4130684" cy="612648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MX" sz="2400" u="sng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REPARACIÓN DE PUERTAS</a:t>
            </a:r>
            <a:endParaRPr lang="es-MX" sz="2400" u="sng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03" y="1943360"/>
            <a:ext cx="1783764" cy="354803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26" y="1465699"/>
            <a:ext cx="2013527" cy="356841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754883" y="1226325"/>
            <a:ext cx="4940392" cy="4298762"/>
            <a:chOff x="6754883" y="1226325"/>
            <a:chExt cx="4940392" cy="4298762"/>
          </a:xfrm>
        </p:grpSpPr>
        <p:sp>
          <p:nvSpPr>
            <p:cNvPr id="9" name="Rectángulo 8"/>
            <p:cNvSpPr/>
            <p:nvPr/>
          </p:nvSpPr>
          <p:spPr>
            <a:xfrm>
              <a:off x="7845553" y="1226325"/>
              <a:ext cx="3279462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3660" y="1909668"/>
              <a:ext cx="2361615" cy="361541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4883" y="1886026"/>
              <a:ext cx="2181340" cy="3585531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441" y="2477099"/>
            <a:ext cx="2041187" cy="35283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0" t="52158" r="26619" b="27878"/>
          <a:stretch/>
        </p:blipFill>
        <p:spPr>
          <a:xfrm>
            <a:off x="4519410" y="83840"/>
            <a:ext cx="617244" cy="53111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0" t="52158" r="26619" b="27878"/>
          <a:stretch/>
        </p:blipFill>
        <p:spPr>
          <a:xfrm>
            <a:off x="152400" y="83840"/>
            <a:ext cx="617244" cy="5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6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ceso predefinido 9"/>
          <p:cNvSpPr/>
          <p:nvPr/>
        </p:nvSpPr>
        <p:spPr>
          <a:xfrm>
            <a:off x="7580781" y="2675645"/>
            <a:ext cx="4176137" cy="2794611"/>
          </a:xfrm>
          <a:prstGeom prst="flowChartPredefined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9" algn="ctr" hangingPunct="0">
              <a:lnSpc>
                <a:spcPct val="115000"/>
              </a:lnSpc>
              <a:spcAft>
                <a:spcPts val="600"/>
              </a:spcAft>
            </a:pPr>
            <a:r>
              <a:rPr lang="es-PE" b="1" u="sng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PINTURA</a:t>
            </a:r>
            <a:endParaRPr lang="es-PE" b="1" u="sng" dirty="0">
              <a:solidFill>
                <a:schemeClr val="accent6">
                  <a:lumMod val="7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hangingPunct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Puertas de carpintería de madera: barniz, pintura al óleo y </a:t>
            </a:r>
            <a:r>
              <a:rPr lang="es-ES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esmalte.</a:t>
            </a:r>
          </a:p>
          <a:p>
            <a:pPr marL="342900" indent="-342900" algn="just" hangingPunct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Puertas </a:t>
            </a:r>
            <a:r>
              <a:rPr lang="es-E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carpintería metálica: base zincromato y acabado de pintura esmalte.</a:t>
            </a:r>
            <a:endParaRPr lang="es-PE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7580781" y="2001074"/>
            <a:ext cx="4203710" cy="660154"/>
            <a:chOff x="7580781" y="2001074"/>
            <a:chExt cx="4203710" cy="660154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9" t="2518" r="50899" b="73741"/>
            <a:stretch/>
          </p:blipFill>
          <p:spPr>
            <a:xfrm>
              <a:off x="7580781" y="2040835"/>
              <a:ext cx="592193" cy="620393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9" t="2518" r="50899" b="73741"/>
            <a:stretch/>
          </p:blipFill>
          <p:spPr>
            <a:xfrm>
              <a:off x="8159311" y="2026418"/>
              <a:ext cx="592193" cy="620393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9" t="2518" r="50899" b="73741"/>
            <a:stretch/>
          </p:blipFill>
          <p:spPr>
            <a:xfrm>
              <a:off x="8752297" y="2012001"/>
              <a:ext cx="592193" cy="620393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9" t="2518" r="50899" b="73741"/>
            <a:stretch/>
          </p:blipFill>
          <p:spPr>
            <a:xfrm>
              <a:off x="9390063" y="2023409"/>
              <a:ext cx="592193" cy="620393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9" t="2518" r="50899" b="73741"/>
            <a:stretch/>
          </p:blipFill>
          <p:spPr>
            <a:xfrm>
              <a:off x="9982256" y="2012000"/>
              <a:ext cx="592193" cy="620393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9" t="2518" r="50899" b="73741"/>
            <a:stretch/>
          </p:blipFill>
          <p:spPr>
            <a:xfrm>
              <a:off x="10605258" y="2001074"/>
              <a:ext cx="592193" cy="620393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39" t="2518" r="50899" b="73741"/>
            <a:stretch/>
          </p:blipFill>
          <p:spPr>
            <a:xfrm>
              <a:off x="11192298" y="2004945"/>
              <a:ext cx="592193" cy="620393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486929" y="91152"/>
            <a:ext cx="6385819" cy="730344"/>
            <a:chOff x="486929" y="91152"/>
            <a:chExt cx="6385819" cy="730344"/>
          </a:xfrm>
        </p:grpSpPr>
        <p:sp>
          <p:nvSpPr>
            <p:cNvPr id="24" name="Título 1"/>
            <p:cNvSpPr txBox="1">
              <a:spLocks/>
            </p:cNvSpPr>
            <p:nvPr/>
          </p:nvSpPr>
          <p:spPr>
            <a:xfrm>
              <a:off x="486929" y="91152"/>
              <a:ext cx="614197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</a:t>
              </a:r>
              <a:r>
                <a:rPr lang="es-MX" sz="2400" dirty="0" smtClean="0"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puertas? </a:t>
              </a:r>
              <a:endParaRPr lang="es-MX" sz="24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551" y="134240"/>
              <a:ext cx="743197" cy="687256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1644797" y="4612371"/>
            <a:ext cx="4355623" cy="900790"/>
            <a:chOff x="-4350547" y="1030600"/>
            <a:chExt cx="4355623" cy="900790"/>
          </a:xfrm>
        </p:grpSpPr>
        <p:sp>
          <p:nvSpPr>
            <p:cNvPr id="27" name="Rectángulo redondeado 26"/>
            <p:cNvSpPr/>
            <p:nvPr/>
          </p:nvSpPr>
          <p:spPr>
            <a:xfrm>
              <a:off x="-4350547" y="1030600"/>
              <a:ext cx="4355623" cy="9007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-4324165" y="1055489"/>
              <a:ext cx="4302857" cy="848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b="1" u="sng" kern="1200" dirty="0" smtClean="0"/>
                <a:t>2) </a:t>
              </a:r>
              <a:r>
                <a:rPr lang="es-ES" sz="1800" b="1" u="sng" kern="1200" dirty="0" smtClean="0"/>
                <a:t>Fierro:</a:t>
              </a:r>
              <a:r>
                <a:rPr lang="es-ES" sz="1800" b="1" kern="1200" dirty="0" smtClean="0"/>
                <a:t> Chapas, planchas metálicas, bisagras, cerrojos, jaladores, marcos, vidrios, accesorios de fijación.</a:t>
              </a:r>
              <a:endParaRPr lang="es-PE" sz="1800" b="1" kern="1200" dirty="0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59905" y="1039134"/>
            <a:ext cx="6549553" cy="1309830"/>
            <a:chOff x="-5313592" y="2252910"/>
            <a:chExt cx="6549553" cy="1309830"/>
          </a:xfrm>
        </p:grpSpPr>
        <p:sp>
          <p:nvSpPr>
            <p:cNvPr id="30" name="Rectángulo redondeado 29"/>
            <p:cNvSpPr/>
            <p:nvPr/>
          </p:nvSpPr>
          <p:spPr>
            <a:xfrm>
              <a:off x="-5313592" y="2252910"/>
              <a:ext cx="6549553" cy="13098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-5236864" y="2252910"/>
              <a:ext cx="6472825" cy="1233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9388" lvl="0" indent="-179388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1" kern="1200" dirty="0" smtClean="0"/>
                <a:t>1) </a:t>
              </a:r>
              <a:r>
                <a:rPr lang="es-ES_tradnl" sz="1800" b="1" u="sng" kern="1200" dirty="0" smtClean="0"/>
                <a:t>Madera:</a:t>
              </a:r>
              <a:r>
                <a:rPr lang="es-ES_tradnl" sz="1800" b="1" kern="1200" dirty="0" smtClean="0"/>
                <a:t> marcos, hoja de madera (batiente), chapas, tableros, jaladores, cerradura, bisagras, cerrojo, vidrios, accesorios de fijación.</a:t>
              </a:r>
              <a:endParaRPr lang="es-PE" sz="1800" b="1" kern="1200" dirty="0"/>
            </a:p>
          </p:txBody>
        </p:sp>
      </p:grpSp>
      <p:pic>
        <p:nvPicPr>
          <p:cNvPr id="32" name="Imagen 31" descr="https://encrypted-tbn1.gstatic.com/images?q=tbn:ANd9GcT9pQosYLh4N2ZAJhhMUfpT3KEehr-psBSpyYBIsrEn64O-3H2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480" y="2661228"/>
            <a:ext cx="1595419" cy="1666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r="23558" b="40406"/>
          <a:stretch/>
        </p:blipFill>
        <p:spPr>
          <a:xfrm>
            <a:off x="1359817" y="2673264"/>
            <a:ext cx="1822792" cy="144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lecha abajo 1"/>
          <p:cNvSpPr/>
          <p:nvPr/>
        </p:nvSpPr>
        <p:spPr>
          <a:xfrm>
            <a:off x="3557914" y="2621467"/>
            <a:ext cx="1098307" cy="1451483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90" y="2358488"/>
            <a:ext cx="963732" cy="963732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32386790"/>
              </p:ext>
            </p:extLst>
          </p:nvPr>
        </p:nvGraphicFramePr>
        <p:xfrm>
          <a:off x="494668" y="1746939"/>
          <a:ext cx="11032761" cy="4391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-151585" y="177279"/>
            <a:ext cx="7676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92938"/>
            <a:r>
              <a:rPr lang="es-PE" sz="3200" b="1" dirty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es el </a:t>
            </a:r>
            <a:r>
              <a:rPr lang="es-PE" sz="3200" b="1" dirty="0" smtClean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 de Mantenimiento</a:t>
            </a:r>
            <a:r>
              <a:rPr lang="es-PE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PE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PE" sz="3200" b="1" dirty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PE" sz="3200" b="1" dirty="0" smtClean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Infraestructura </a:t>
            </a:r>
            <a:r>
              <a:rPr lang="es-PE" sz="3200" b="1" dirty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PE" sz="3200" b="1" dirty="0" smtClean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ducativa</a:t>
            </a:r>
            <a:r>
              <a:rPr lang="es-PE" sz="3200" b="1" dirty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PE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481" y="4337935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7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672680" y="1031338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69" y="1484667"/>
            <a:ext cx="2942800" cy="2102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709" y="3856437"/>
            <a:ext cx="2821104" cy="2141381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5550408" y="1031339"/>
            <a:ext cx="6282039" cy="4912833"/>
            <a:chOff x="5550408" y="1203698"/>
            <a:chExt cx="6282039" cy="4912833"/>
          </a:xfrm>
        </p:grpSpPr>
        <p:grpSp>
          <p:nvGrpSpPr>
            <p:cNvPr id="4" name="Grupo 3"/>
            <p:cNvGrpSpPr/>
            <p:nvPr/>
          </p:nvGrpSpPr>
          <p:grpSpPr>
            <a:xfrm>
              <a:off x="6073082" y="1203698"/>
              <a:ext cx="5759365" cy="4912833"/>
              <a:chOff x="6073082" y="1203698"/>
              <a:chExt cx="5759365" cy="4912833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7394882" y="1203698"/>
                <a:ext cx="3852238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1026" name="Picture 2" descr="http://huaralenlinea.com/wp-content/uploads/2012/11/Colegio-San-Juan-Bautista.jpg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73082" y="4030217"/>
                <a:ext cx="2878413" cy="2086314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94626" y="1704859"/>
                <a:ext cx="2942801" cy="2102002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51495" y="4030217"/>
                <a:ext cx="2880952" cy="2086314"/>
              </a:xfrm>
              <a:prstGeom prst="rect">
                <a:avLst/>
              </a:prstGeom>
            </p:spPr>
          </p:pic>
        </p:grpSp>
        <p:sp>
          <p:nvSpPr>
            <p:cNvPr id="8" name="Flecha a la derecha con bandas 7"/>
            <p:cNvSpPr/>
            <p:nvPr/>
          </p:nvSpPr>
          <p:spPr>
            <a:xfrm>
              <a:off x="5550408" y="3118104"/>
              <a:ext cx="786384" cy="739754"/>
            </a:xfrm>
            <a:prstGeom prst="striped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90488" y="218311"/>
            <a:ext cx="4927293" cy="813028"/>
            <a:chOff x="107608" y="0"/>
            <a:chExt cx="4927293" cy="813028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687585" y="0"/>
              <a:ext cx="3767339" cy="813028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Reparación </a:t>
              </a:r>
              <a:r>
                <a:rPr lang="es-MX" sz="2400" u="sng" dirty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ventanas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" t="50000" r="74101" b="25719"/>
            <a:stretch/>
          </p:blipFill>
          <p:spPr>
            <a:xfrm>
              <a:off x="107608" y="39457"/>
              <a:ext cx="579977" cy="62140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7" t="50000" r="74101" b="25719"/>
            <a:stretch/>
          </p:blipFill>
          <p:spPr>
            <a:xfrm>
              <a:off x="4454924" y="39457"/>
              <a:ext cx="579977" cy="621404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7"/>
          <a:stretch/>
        </p:blipFill>
        <p:spPr>
          <a:xfrm>
            <a:off x="290488" y="3878051"/>
            <a:ext cx="2901642" cy="211976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973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3125" y="918140"/>
            <a:ext cx="2489162" cy="413704"/>
          </a:xfrm>
        </p:spPr>
        <p:txBody>
          <a:bodyPr>
            <a:noAutofit/>
          </a:bodyPr>
          <a:lstStyle/>
          <a:p>
            <a:pPr lvl="0"/>
            <a:r>
              <a:rPr lang="es-MX" sz="1800" dirty="0"/>
              <a:t>Comprende trabajos en:</a:t>
            </a:r>
            <a:endParaRPr lang="es-PE" sz="1800" dirty="0"/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46276" y="783373"/>
          <a:ext cx="8603159" cy="494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8849436" y="779757"/>
            <a:ext cx="2956957" cy="27946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hangingPunct="0">
              <a:lnSpc>
                <a:spcPct val="115000"/>
              </a:lnSpc>
              <a:spcAft>
                <a:spcPts val="600"/>
              </a:spcAft>
            </a:pPr>
            <a:r>
              <a:rPr lang="es-ES" sz="1600" b="1" u="sng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Recomendaciones:</a:t>
            </a:r>
            <a:endParaRPr lang="es-PE" sz="1600" dirty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_tradnl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Cambiar vidrios, accesorios y piezas necesarias en puertas y ventanas para recuperar su funcionalidad y mantener las aulas seguras.</a:t>
            </a:r>
            <a:endParaRPr lang="es-PE" sz="1600" dirty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_tradnl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El mantenimiento de la carpintería metálica y de madera, previene la oxidación y deterioro de las superficies.  </a:t>
            </a:r>
            <a:endParaRPr lang="es-PE" sz="1600" dirty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pic>
        <p:nvPicPr>
          <p:cNvPr id="10" name="Imagen 9" descr="Una ventana destrozada en la céntrica escuela José Quintín Mendoza, inspeccionada ayer por los concejales.  - James Daniel  Los Tiempos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25" y="4593966"/>
            <a:ext cx="3308985" cy="182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http://delfuegonoticias.com.ar/data/img_cont/img_imagenes/img_gr/4188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721" y="759017"/>
            <a:ext cx="2445457" cy="1380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403125" y="101993"/>
            <a:ext cx="6666586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actividades se incluyen en la reparación de ventanas?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849435" y="3828368"/>
            <a:ext cx="2956957" cy="26037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hangingPunct="0">
              <a:lnSpc>
                <a:spcPct val="115000"/>
              </a:lnSpc>
              <a:spcAft>
                <a:spcPts val="600"/>
              </a:spcAft>
            </a:pPr>
            <a:r>
              <a:rPr lang="es-ES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Esta partida también contempla el pintado de las ventanas según el tipo de material:</a:t>
            </a:r>
            <a:endParaRPr lang="es-PE" sz="1600" dirty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x-none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Ventanas de carpintería de madera: barniz, pintura al óleo y </a:t>
            </a:r>
            <a:r>
              <a:rPr lang="x-none" sz="1600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esmalte.</a:t>
            </a:r>
            <a:endParaRPr lang="es-PE" sz="1600" dirty="0" smtClean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x-none" sz="1600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Ventanas </a:t>
            </a:r>
            <a:r>
              <a:rPr lang="x-none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de carpintería metálica: base zincromato y acabado de pintura esmalte</a:t>
            </a:r>
            <a:r>
              <a:rPr lang="x-none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.</a:t>
            </a:r>
            <a:endParaRPr lang="es-PE" dirty="0">
              <a:solidFill>
                <a:srgbClr val="C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0" y="101993"/>
            <a:ext cx="638355" cy="6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03502" y="122550"/>
            <a:ext cx="230063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r>
              <a:rPr lang="es-ES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Recomendaciones:</a:t>
            </a:r>
            <a:endParaRPr lang="es-P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-633091" y="618574"/>
          <a:ext cx="131801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431051" y="970267"/>
            <a:ext cx="2381160" cy="4850315"/>
            <a:chOff x="431051" y="970267"/>
            <a:chExt cx="2381160" cy="4850315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051" y="4279323"/>
              <a:ext cx="2381160" cy="1541259"/>
            </a:xfrm>
            <a:prstGeom prst="rect">
              <a:avLst/>
            </a:prstGeom>
            <a:ln w="38100" cap="sq">
              <a:solidFill>
                <a:schemeClr val="accent4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ángulo 5"/>
            <p:cNvSpPr/>
            <p:nvPr/>
          </p:nvSpPr>
          <p:spPr>
            <a:xfrm>
              <a:off x="436223" y="970267"/>
              <a:ext cx="2375988" cy="329320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_tradnl" sz="16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El mantenimiento de la carpintería metálica y de madera, previene la oxidación y deterioro de las superficies. </a:t>
              </a:r>
              <a:r>
                <a:rPr lang="es-ES_tradnl" sz="16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Cambiar </a:t>
              </a:r>
              <a:r>
                <a:rPr lang="es-ES_tradnl" sz="16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vidrios, accesorios y piezas necesarias en ventanas para recuperar su funcionalidad y mantener las aulas seguras.</a:t>
              </a:r>
              <a:endParaRPr lang="es-PE" sz="1600" dirty="0"/>
            </a:p>
            <a:p>
              <a:pPr lvl="0" algn="ctr"/>
              <a:endParaRPr lang="es-PE" sz="1600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9221521" y="1055077"/>
            <a:ext cx="2515545" cy="4660285"/>
            <a:chOff x="9221521" y="1415562"/>
            <a:chExt cx="2515545" cy="429980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4940" y="1415562"/>
              <a:ext cx="2408709" cy="1991476"/>
            </a:xfrm>
            <a:prstGeom prst="rect">
              <a:avLst/>
            </a:prstGeom>
            <a:ln w="38100" cap="sq">
              <a:solidFill>
                <a:srgbClr val="00206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Rectángulo 7"/>
            <p:cNvSpPr/>
            <p:nvPr/>
          </p:nvSpPr>
          <p:spPr>
            <a:xfrm>
              <a:off x="9221521" y="3407038"/>
              <a:ext cx="2515545" cy="230832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s-ES_tradnl" sz="16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 reposición de ventanas paulatinamente debe cambiarse con vidrios templados y/o laminado como lo indica el RNE a fin de proporcionar el mayor grado de seguridad a los usuarios</a:t>
              </a:r>
              <a:endParaRPr lang="es-P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2151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81541" y="1059400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73595" y="0"/>
            <a:ext cx="4037317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MX" sz="2400" u="sng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Reparación </a:t>
            </a:r>
            <a:r>
              <a:rPr lang="es-MX" sz="2400" u="sng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Mobiliario.</a:t>
            </a:r>
          </a:p>
        </p:txBody>
      </p:sp>
      <p:pic>
        <p:nvPicPr>
          <p:cNvPr id="2052" name="Picture 4" descr="http://4.bp.blogspot.com/-Zl42xwC-pC4/TWUTtIfSqII/AAAAAAAAADs/zHW03Ba4u-Y/s1600/sillas+rotas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7299" y="1582434"/>
            <a:ext cx="3651392" cy="242628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60" y="3831021"/>
            <a:ext cx="2825973" cy="2782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0"/>
            <a:ext cx="667512" cy="6675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030" y="0"/>
            <a:ext cx="687565" cy="667512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5760551" y="1059400"/>
            <a:ext cx="5143545" cy="5274100"/>
            <a:chOff x="5760551" y="1059400"/>
            <a:chExt cx="5143545" cy="5274100"/>
          </a:xfrm>
        </p:grpSpPr>
        <p:sp>
          <p:nvSpPr>
            <p:cNvPr id="10" name="Rectángulo 9"/>
            <p:cNvSpPr/>
            <p:nvPr/>
          </p:nvSpPr>
          <p:spPr>
            <a:xfrm>
              <a:off x="7026466" y="1059400"/>
              <a:ext cx="3196526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4439" y="4110990"/>
              <a:ext cx="3129657" cy="2222510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595" y="1563466"/>
              <a:ext cx="2715296" cy="22675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Flecha a la derecha con muesca 11"/>
            <p:cNvSpPr/>
            <p:nvPr/>
          </p:nvSpPr>
          <p:spPr>
            <a:xfrm>
              <a:off x="5760551" y="3067199"/>
              <a:ext cx="1362456" cy="1221337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480422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3125" y="1474149"/>
            <a:ext cx="6469623" cy="2334882"/>
          </a:xfrm>
        </p:spPr>
        <p:txBody>
          <a:bodyPr>
            <a:noAutofit/>
          </a:bodyPr>
          <a:lstStyle/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sp>
        <p:nvSpPr>
          <p:cNvPr id="7" name="Llamada ovalada 6"/>
          <p:cNvSpPr/>
          <p:nvPr/>
        </p:nvSpPr>
        <p:spPr>
          <a:xfrm>
            <a:off x="1677109" y="1106424"/>
            <a:ext cx="9203766" cy="4416552"/>
          </a:xfrm>
          <a:prstGeom prst="wedgeEllipseCallout">
            <a:avLst>
              <a:gd name="adj1" fmla="val 42553"/>
              <a:gd name="adj2" fmla="val 3703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2117" b="1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Comprende los trabajos que deben ejecutarse para recuperar la funcionalidad del mobiliario escolar existente, realizando actividades de :</a:t>
            </a:r>
          </a:p>
          <a:p>
            <a:pPr marL="342907" indent="-342907" algn="just">
              <a:lnSpc>
                <a:spcPct val="115000"/>
              </a:lnSpc>
              <a:spcAft>
                <a:spcPts val="600"/>
              </a:spcAft>
              <a:buAutoNum type="arabicPeriod"/>
            </a:pPr>
            <a:r>
              <a:rPr lang="es-ES" sz="2117" b="1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Reemplazo de piezas de madera y/o metal según corresponda, </a:t>
            </a:r>
          </a:p>
          <a:p>
            <a:pPr marL="342907" indent="-342907" algn="just">
              <a:lnSpc>
                <a:spcPct val="115000"/>
              </a:lnSpc>
              <a:spcAft>
                <a:spcPts val="600"/>
              </a:spcAft>
              <a:buAutoNum type="arabicPeriod"/>
            </a:pPr>
            <a:r>
              <a:rPr lang="es-ES" sz="2117" b="1" dirty="0">
                <a:solidFill>
                  <a:schemeClr val="bg2">
                    <a:lumMod val="2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Trabajos de acabado consistente en: masillado, cepillado, lijado o sellado de las imperfecciones y pintado con pintura esmalte o barniz. </a:t>
            </a:r>
            <a:endParaRPr lang="es-PE" sz="2117" b="1" dirty="0">
              <a:solidFill>
                <a:schemeClr val="bg2">
                  <a:lumMod val="2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http://luisalbertomgnecco.files.wordpress.com/2013/11/a35c164f35a0cea16ffba1b782dcb6aa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0528" y="1106424"/>
            <a:ext cx="1646374" cy="166551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http://cde.peru21.pe/ima/0/0/1/9/0/190857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79" y="4670488"/>
            <a:ext cx="3027045" cy="170497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31" y="4931576"/>
            <a:ext cx="1329567" cy="1329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upo 4"/>
          <p:cNvGrpSpPr/>
          <p:nvPr/>
        </p:nvGrpSpPr>
        <p:grpSpPr>
          <a:xfrm>
            <a:off x="403125" y="4424"/>
            <a:ext cx="6477907" cy="730344"/>
            <a:chOff x="403125" y="4424"/>
            <a:chExt cx="6477907" cy="730344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403125" y="4424"/>
              <a:ext cx="6477907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dirty="0">
                  <a:solidFill>
                    <a:srgbClr val="00206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de mobiliario escolar? </a:t>
              </a: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438" y="99930"/>
              <a:ext cx="512762" cy="512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519498" y="936443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6" y="1562958"/>
            <a:ext cx="3829331" cy="286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upo 4"/>
          <p:cNvGrpSpPr/>
          <p:nvPr/>
        </p:nvGrpSpPr>
        <p:grpSpPr>
          <a:xfrm>
            <a:off x="4649105" y="1421928"/>
            <a:ext cx="6691630" cy="4320218"/>
            <a:chOff x="4640478" y="1936219"/>
            <a:chExt cx="6691630" cy="4320218"/>
          </a:xfrm>
        </p:grpSpPr>
        <p:grpSp>
          <p:nvGrpSpPr>
            <p:cNvPr id="3" name="Grupo 2"/>
            <p:cNvGrpSpPr/>
            <p:nvPr/>
          </p:nvGrpSpPr>
          <p:grpSpPr>
            <a:xfrm>
              <a:off x="6635247" y="2498720"/>
              <a:ext cx="4696861" cy="3757717"/>
              <a:chOff x="6643873" y="1843113"/>
              <a:chExt cx="4696861" cy="3757717"/>
            </a:xfrm>
          </p:grpSpPr>
          <p:sp>
            <p:nvSpPr>
              <p:cNvPr id="11" name="Rectángulo 10"/>
              <p:cNvSpPr/>
              <p:nvPr/>
            </p:nvSpPr>
            <p:spPr>
              <a:xfrm>
                <a:off x="7241793" y="1843113"/>
                <a:ext cx="3758439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3873" y="2481821"/>
                <a:ext cx="4696861" cy="311900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4" name="Flecha curvada hacia abajo 3"/>
            <p:cNvSpPr/>
            <p:nvPr/>
          </p:nvSpPr>
          <p:spPr>
            <a:xfrm rot="1767285">
              <a:off x="4640478" y="1936219"/>
              <a:ext cx="2467829" cy="503591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71232" y="109728"/>
            <a:ext cx="6280683" cy="730344"/>
            <a:chOff x="471232" y="109728"/>
            <a:chExt cx="6280683" cy="730344"/>
          </a:xfrm>
        </p:grpSpPr>
        <p:sp>
          <p:nvSpPr>
            <p:cNvPr id="8" name="Título 1"/>
            <p:cNvSpPr txBox="1">
              <a:spLocks/>
            </p:cNvSpPr>
            <p:nvPr/>
          </p:nvSpPr>
          <p:spPr>
            <a:xfrm>
              <a:off x="471232" y="109728"/>
              <a:ext cx="5932964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REPOSICIÓN DE MOBILIARIO ESCOLAR</a:t>
              </a:r>
              <a:endPara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843" y="166650"/>
              <a:ext cx="481072" cy="4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89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https://encrypted-tbn3.gstatic.com/images?q=tbn:ANd9GcScJ627LUcKeDqtLQj23W7hwjoQ768KR-RxIPlnC2YyGhoWxXn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2934" y="4246013"/>
            <a:ext cx="2208445" cy="1615608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</p:pic>
      <p:pic>
        <p:nvPicPr>
          <p:cNvPr id="9" name="Imagen 8" descr="http://www.comunicaciones.usm.cl/wp-content/uploads/pupitres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313" y="1296327"/>
            <a:ext cx="2356405" cy="1707739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</p:pic>
      <p:grpSp>
        <p:nvGrpSpPr>
          <p:cNvPr id="3" name="Grupo 2"/>
          <p:cNvGrpSpPr/>
          <p:nvPr/>
        </p:nvGrpSpPr>
        <p:grpSpPr>
          <a:xfrm>
            <a:off x="333046" y="94581"/>
            <a:ext cx="6609779" cy="816546"/>
            <a:chOff x="500871" y="241539"/>
            <a:chExt cx="6609779" cy="816546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569343" y="327741"/>
              <a:ext cx="6541307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reposición de mobiliario escolar? </a:t>
              </a: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71" y="241539"/>
              <a:ext cx="725517" cy="725517"/>
            </a:xfrm>
            <a:prstGeom prst="rect">
              <a:avLst/>
            </a:prstGeom>
          </p:spPr>
        </p:pic>
      </p:grp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2872989648"/>
              </p:ext>
            </p:extLst>
          </p:nvPr>
        </p:nvGraphicFramePr>
        <p:xfrm>
          <a:off x="6047117" y="820098"/>
          <a:ext cx="59956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Marcador de texto 12"/>
          <p:cNvSpPr>
            <a:spLocks noGrp="1"/>
          </p:cNvSpPr>
          <p:nvPr>
            <p:ph type="body" sz="half" idx="2"/>
          </p:nvPr>
        </p:nvSpPr>
        <p:spPr>
          <a:xfrm>
            <a:off x="695804" y="1473621"/>
            <a:ext cx="3853748" cy="201029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sz="21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Se podrá utilizar el monto asignado, en la reposición del mobiliario escolar de la institución educativa, compuesto por</a:t>
            </a:r>
            <a:r>
              <a:rPr lang="es-ES" sz="21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s-PE" sz="21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Estantes, reposteros, mesas y tarimas para la cocina y almacén de alimentos.</a:t>
            </a:r>
          </a:p>
          <a:p>
            <a:pPr algn="just"/>
            <a:r>
              <a:rPr lang="es-PE" sz="21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Estantes para colocar útiles y materiales en aulas de nivel inicial.</a:t>
            </a:r>
          </a:p>
          <a:p>
            <a:pPr algn="just"/>
            <a:r>
              <a:rPr lang="es-PE" sz="21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Adquisición de mesas y sillas para aulas.</a:t>
            </a:r>
            <a:endParaRPr lang="es-PE" sz="21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PE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81" y="3529431"/>
            <a:ext cx="2035467" cy="2035467"/>
          </a:xfrm>
          <a:prstGeom prst="rect">
            <a:avLst/>
          </a:prstGeom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355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03839" y="1450975"/>
            <a:ext cx="922625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320800" y="-10011"/>
            <a:ext cx="1492989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MX" sz="2800" u="sng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Pintado</a:t>
            </a:r>
            <a:endParaRPr lang="es-MX" sz="2400" u="sng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75" y="2345065"/>
            <a:ext cx="3283910" cy="310297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3552" r="49878" b="72765"/>
          <a:stretch/>
        </p:blipFill>
        <p:spPr>
          <a:xfrm>
            <a:off x="2813790" y="71615"/>
            <a:ext cx="525326" cy="5679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3552" r="49878" b="72765"/>
          <a:stretch/>
        </p:blipFill>
        <p:spPr>
          <a:xfrm>
            <a:off x="698946" y="59207"/>
            <a:ext cx="547514" cy="591907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4582160" y="980631"/>
            <a:ext cx="7027505" cy="4943370"/>
            <a:chOff x="4582160" y="980631"/>
            <a:chExt cx="7027505" cy="4943370"/>
          </a:xfrm>
        </p:grpSpPr>
        <p:sp>
          <p:nvSpPr>
            <p:cNvPr id="8" name="Rectángulo 10"/>
            <p:cNvSpPr/>
            <p:nvPr/>
          </p:nvSpPr>
          <p:spPr>
            <a:xfrm>
              <a:off x="7296974" y="980631"/>
              <a:ext cx="3025531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532" y="1872152"/>
              <a:ext cx="2584922" cy="4051849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24743" y="1869103"/>
              <a:ext cx="2584922" cy="4054897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Flecha a la derecha con muesca 3"/>
            <p:cNvSpPr/>
            <p:nvPr/>
          </p:nvSpPr>
          <p:spPr>
            <a:xfrm>
              <a:off x="4582160" y="3525520"/>
              <a:ext cx="1168400" cy="711200"/>
            </a:xfrm>
            <a:prstGeom prst="notched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164174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/>
          </p:nvPr>
        </p:nvGraphicFramePr>
        <p:xfrm>
          <a:off x="-106705" y="971697"/>
          <a:ext cx="5906440" cy="409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19" y="5225475"/>
            <a:ext cx="5219316" cy="966282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0" y="0"/>
            <a:ext cx="6156110" cy="1338431"/>
            <a:chOff x="364202" y="684926"/>
            <a:chExt cx="6156110" cy="1338431"/>
          </a:xfrm>
        </p:grpSpPr>
        <p:sp>
          <p:nvSpPr>
            <p:cNvPr id="14" name="Título 1"/>
            <p:cNvSpPr txBox="1">
              <a:spLocks/>
            </p:cNvSpPr>
            <p:nvPr/>
          </p:nvSpPr>
          <p:spPr>
            <a:xfrm>
              <a:off x="364202" y="805603"/>
              <a:ext cx="5052045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 smtClean="0">
                  <a:solidFill>
                    <a:srgbClr val="C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el pintado?</a:t>
              </a:r>
              <a:endParaRPr lang="es-MX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2" t="3653" r="53394" b="23217"/>
            <a:stretch/>
          </p:blipFill>
          <p:spPr>
            <a:xfrm>
              <a:off x="5880934" y="684926"/>
              <a:ext cx="639378" cy="1338431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5208819" y="1150129"/>
            <a:ext cx="6617339" cy="6151195"/>
            <a:chOff x="5208819" y="1150129"/>
            <a:chExt cx="6617339" cy="6151195"/>
          </a:xfrm>
        </p:grpSpPr>
        <p:pic>
          <p:nvPicPr>
            <p:cNvPr id="13" name="Imagen 12" descr="https://encrypted-tbn1.gstatic.com/images?q=tbn:ANd9GcRPXw0YNSeyafOHZq0VHPX6YVH4ymvy1v6HsMEMyeomDINBOuAn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819" y="3303302"/>
              <a:ext cx="2146853" cy="1462620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16" name="Diagrama 15"/>
            <p:cNvGraphicFramePr/>
            <p:nvPr>
              <p:extLst/>
            </p:nvPr>
          </p:nvGraphicFramePr>
          <p:xfrm>
            <a:off x="6032561" y="4312691"/>
            <a:ext cx="5793597" cy="29886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2" name="Esquina doblada 1"/>
            <p:cNvSpPr/>
            <p:nvPr/>
          </p:nvSpPr>
          <p:spPr>
            <a:xfrm rot="1073882">
              <a:off x="7925580" y="1150129"/>
              <a:ext cx="3563495" cy="2754809"/>
            </a:xfrm>
            <a:prstGeom prst="foldedCorne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s-ES" sz="2400" b="1" dirty="0">
                  <a:solidFill>
                    <a:srgbClr val="C00000"/>
                  </a:solidFill>
                </a:rPr>
                <a:t>Se recomienda ejecutar esta partida de forma integral cada dos años al cumplir con atender todas las demás acciones de mantenimiento.</a:t>
              </a:r>
              <a:endParaRPr lang="es-ES" sz="2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77" y="1730925"/>
            <a:ext cx="3243830" cy="383311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52479" y="875751"/>
            <a:ext cx="922625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03597" y="-10011"/>
            <a:ext cx="3416739" cy="730344"/>
            <a:chOff x="803597" y="-10011"/>
            <a:chExt cx="3416739" cy="730344"/>
          </a:xfrm>
        </p:grpSpPr>
        <p:sp>
          <p:nvSpPr>
            <p:cNvPr id="3" name="Título 1"/>
            <p:cNvSpPr txBox="1">
              <a:spLocks/>
            </p:cNvSpPr>
            <p:nvPr/>
          </p:nvSpPr>
          <p:spPr>
            <a:xfrm>
              <a:off x="1390195" y="-10011"/>
              <a:ext cx="2353669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dirty="0" smtClean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ÁREAS VERDES</a:t>
              </a: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7" t="25590" b="48938"/>
            <a:stretch/>
          </p:blipFill>
          <p:spPr>
            <a:xfrm>
              <a:off x="803597" y="38986"/>
              <a:ext cx="607403" cy="63689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07" t="25590" b="48938"/>
            <a:stretch/>
          </p:blipFill>
          <p:spPr>
            <a:xfrm>
              <a:off x="3612933" y="47669"/>
              <a:ext cx="607403" cy="636890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5210355" y="980631"/>
            <a:ext cx="5667554" cy="4583407"/>
            <a:chOff x="5210355" y="980631"/>
            <a:chExt cx="5667554" cy="4583407"/>
          </a:xfrm>
        </p:grpSpPr>
        <p:sp>
          <p:nvSpPr>
            <p:cNvPr id="6" name="Rectángulo 10"/>
            <p:cNvSpPr/>
            <p:nvPr/>
          </p:nvSpPr>
          <p:spPr>
            <a:xfrm>
              <a:off x="7296974" y="980631"/>
              <a:ext cx="3025531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4601" y="1802921"/>
              <a:ext cx="4153308" cy="3761117"/>
            </a:xfrm>
            <a:prstGeom prst="rect">
              <a:avLst/>
            </a:prstGeom>
          </p:spPr>
        </p:pic>
        <p:sp>
          <p:nvSpPr>
            <p:cNvPr id="10" name="Flecha a la derecha con muesca 9"/>
            <p:cNvSpPr/>
            <p:nvPr/>
          </p:nvSpPr>
          <p:spPr>
            <a:xfrm>
              <a:off x="5210355" y="3036498"/>
              <a:ext cx="1000664" cy="1009291"/>
            </a:xfrm>
            <a:prstGeom prst="notched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6247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7908" y="695224"/>
            <a:ext cx="4532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92938"/>
            <a:r>
              <a:rPr lang="es-PE" sz="3200" b="1" dirty="0" smtClean="0">
                <a:solidFill>
                  <a:srgbClr val="D0050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 USO DE LOS RECURSOS ASIGNADOS</a:t>
            </a:r>
            <a:endParaRPr lang="es-PE" sz="32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ector recto 35"/>
          <p:cNvCxnSpPr/>
          <p:nvPr/>
        </p:nvCxnSpPr>
        <p:spPr>
          <a:xfrm>
            <a:off x="5421997" y="715888"/>
            <a:ext cx="0" cy="58115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n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18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Resultado de imagen para LOCAL ESC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0" y="1730736"/>
            <a:ext cx="51530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o 37"/>
          <p:cNvGrpSpPr/>
          <p:nvPr/>
        </p:nvGrpSpPr>
        <p:grpSpPr>
          <a:xfrm>
            <a:off x="6026338" y="1075744"/>
            <a:ext cx="2996825" cy="3202806"/>
            <a:chOff x="2270629" y="2960173"/>
            <a:chExt cx="2996825" cy="3202806"/>
          </a:xfrm>
        </p:grpSpPr>
        <p:sp>
          <p:nvSpPr>
            <p:cNvPr id="37" name="Rombo 36"/>
            <p:cNvSpPr/>
            <p:nvPr/>
          </p:nvSpPr>
          <p:spPr>
            <a:xfrm>
              <a:off x="2270629" y="2960173"/>
              <a:ext cx="2996825" cy="3202806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ombo 6"/>
            <p:cNvSpPr/>
            <p:nvPr/>
          </p:nvSpPr>
          <p:spPr>
            <a:xfrm>
              <a:off x="3311843" y="4041072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ombo 21"/>
            <p:cNvSpPr/>
            <p:nvPr/>
          </p:nvSpPr>
          <p:spPr>
            <a:xfrm>
              <a:off x="4226243" y="4041072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ombo 22"/>
            <p:cNvSpPr/>
            <p:nvPr/>
          </p:nvSpPr>
          <p:spPr>
            <a:xfrm>
              <a:off x="3769042" y="4561576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ombo 23"/>
            <p:cNvSpPr/>
            <p:nvPr/>
          </p:nvSpPr>
          <p:spPr>
            <a:xfrm>
              <a:off x="3769042" y="3527601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ombo 24"/>
            <p:cNvSpPr/>
            <p:nvPr/>
          </p:nvSpPr>
          <p:spPr>
            <a:xfrm>
              <a:off x="2836216" y="4524713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ombo 25"/>
            <p:cNvSpPr/>
            <p:nvPr/>
          </p:nvSpPr>
          <p:spPr>
            <a:xfrm>
              <a:off x="3326271" y="3056334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7" name="Rombo 26"/>
            <p:cNvSpPr/>
            <p:nvPr/>
          </p:nvSpPr>
          <p:spPr>
            <a:xfrm>
              <a:off x="2860709" y="3527601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3535237" y="3349094"/>
              <a:ext cx="61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inicial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3011775" y="3866081"/>
              <a:ext cx="61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CEBE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3886591" y="3897386"/>
              <a:ext cx="778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Primar.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4365630" y="4370824"/>
              <a:ext cx="777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err="1" smtClean="0">
                  <a:solidFill>
                    <a:schemeClr val="bg1"/>
                  </a:solidFill>
                </a:rPr>
                <a:t>Secund</a:t>
              </a:r>
              <a:r>
                <a:rPr lang="es-PE" sz="1400" b="1" dirty="0" smtClean="0">
                  <a:solidFill>
                    <a:schemeClr val="bg1"/>
                  </a:solidFill>
                </a:rPr>
                <a:t>.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460103" y="4370824"/>
              <a:ext cx="61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CEBA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3886591" y="4879211"/>
              <a:ext cx="61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COAR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2956375" y="4721996"/>
              <a:ext cx="723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 smtClean="0">
                  <a:solidFill>
                    <a:schemeClr val="bg1"/>
                  </a:solidFill>
                </a:rPr>
                <a:t>Inst.</a:t>
              </a:r>
            </a:p>
            <a:p>
              <a:pPr algn="ctr"/>
              <a:r>
                <a:rPr lang="es-PE" sz="1400" b="1" dirty="0" err="1" smtClean="0">
                  <a:solidFill>
                    <a:schemeClr val="bg1"/>
                  </a:solidFill>
                </a:rPr>
                <a:t>Super</a:t>
              </a:r>
              <a:r>
                <a:rPr lang="es-PE" sz="1400" b="1" dirty="0" smtClean="0">
                  <a:solidFill>
                    <a:schemeClr val="bg1"/>
                  </a:solidFill>
                </a:rPr>
                <a:t>.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Redondear rectángulo de esquina sencilla 38"/>
          <p:cNvSpPr/>
          <p:nvPr/>
        </p:nvSpPr>
        <p:spPr>
          <a:xfrm>
            <a:off x="9244383" y="1517411"/>
            <a:ext cx="1662671" cy="2319473"/>
          </a:xfrm>
          <a:prstGeom prst="round1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SI EXISTE MAS DE UN NIVEL EDUCATIVO, EL MTTO SE EJECUTARA EN TODO EL LOCAL </a:t>
            </a:r>
            <a:r>
              <a:rPr lang="es-PE" b="1" dirty="0" smtClean="0"/>
              <a:t>ESCOLAR</a:t>
            </a:r>
            <a:endParaRPr lang="es-ES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00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69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20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02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0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68114" y="2349432"/>
            <a:ext cx="1747645" cy="15826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96605" y="4033520"/>
            <a:ext cx="1888302" cy="16580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2849" y="2905004"/>
            <a:ext cx="2904111" cy="3030378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401518" y="180783"/>
            <a:ext cx="6541307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actividades se incluyen en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 mantenimiento de áreas verdes? 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3173740681"/>
              </p:ext>
            </p:extLst>
          </p:nvPr>
        </p:nvGraphicFramePr>
        <p:xfrm>
          <a:off x="156048" y="932839"/>
          <a:ext cx="10726135" cy="506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5" name="Grupo 24"/>
          <p:cNvGrpSpPr/>
          <p:nvPr/>
        </p:nvGrpSpPr>
        <p:grpSpPr>
          <a:xfrm>
            <a:off x="381107" y="5935382"/>
            <a:ext cx="11521299" cy="657860"/>
            <a:chOff x="381107" y="5935382"/>
            <a:chExt cx="11521299" cy="657860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519"/>
            <a:stretch/>
          </p:blipFill>
          <p:spPr>
            <a:xfrm>
              <a:off x="7387102" y="5935382"/>
              <a:ext cx="2228850" cy="6477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0"/>
            <a:stretch/>
          </p:blipFill>
          <p:spPr>
            <a:xfrm>
              <a:off x="4968114" y="5955702"/>
              <a:ext cx="2228850" cy="61722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82"/>
            <a:stretch/>
          </p:blipFill>
          <p:spPr>
            <a:xfrm>
              <a:off x="2609957" y="6006502"/>
              <a:ext cx="2228850" cy="586740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025"/>
            <a:stretch/>
          </p:blipFill>
          <p:spPr>
            <a:xfrm>
              <a:off x="381107" y="5935382"/>
              <a:ext cx="2228850" cy="657860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0"/>
            <a:stretch/>
          </p:blipFill>
          <p:spPr>
            <a:xfrm>
              <a:off x="9673556" y="5955702"/>
              <a:ext cx="2228850" cy="617220"/>
            </a:xfrm>
            <a:prstGeom prst="rect">
              <a:avLst/>
            </a:prstGeom>
          </p:spPr>
        </p:pic>
      </p:grpSp>
      <p:sp>
        <p:nvSpPr>
          <p:cNvPr id="15" name="Elipse 4"/>
          <p:cNvSpPr/>
          <p:nvPr/>
        </p:nvSpPr>
        <p:spPr>
          <a:xfrm>
            <a:off x="7094819" y="1381308"/>
            <a:ext cx="2916706" cy="15210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/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81971" y="157312"/>
            <a:ext cx="6096000" cy="72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727065" algn="l"/>
              </a:tabLst>
            </a:pPr>
            <a:r>
              <a:rPr lang="es-ES" u="sng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RENDICIÓN DE CUENTAS Y CIERRE DE LA EJECUCIÓN DEL PROGRAMA DE MANTENIMIENTO</a:t>
            </a:r>
            <a:endParaRPr lang="es-ES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ágrima 6"/>
          <p:cNvSpPr/>
          <p:nvPr/>
        </p:nvSpPr>
        <p:spPr>
          <a:xfrm>
            <a:off x="559558" y="1337481"/>
            <a:ext cx="1555846" cy="955343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16 marzo  2018</a:t>
            </a:r>
            <a:endParaRPr lang="es-PE" dirty="0" smtClean="0"/>
          </a:p>
        </p:txBody>
      </p:sp>
      <p:sp>
        <p:nvSpPr>
          <p:cNvPr id="8" name="Nube 7"/>
          <p:cNvSpPr/>
          <p:nvPr/>
        </p:nvSpPr>
        <p:spPr>
          <a:xfrm>
            <a:off x="2552131" y="1160059"/>
            <a:ext cx="2879678" cy="131018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 smtClean="0">
              <a:solidFill>
                <a:schemeClr val="tx1"/>
              </a:solidFill>
            </a:endParaRPr>
          </a:p>
          <a:p>
            <a:pPr algn="ctr"/>
            <a:r>
              <a:rPr lang="es-PE" dirty="0" smtClean="0">
                <a:solidFill>
                  <a:schemeClr val="tx1"/>
                </a:solidFill>
              </a:rPr>
              <a:t>Cierre </a:t>
            </a:r>
            <a:r>
              <a:rPr lang="es-PE" dirty="0">
                <a:solidFill>
                  <a:schemeClr val="tx1"/>
                </a:solidFill>
              </a:rPr>
              <a:t>del </a:t>
            </a:r>
            <a:r>
              <a:rPr lang="es-PE" dirty="0" smtClean="0">
                <a:solidFill>
                  <a:schemeClr val="tx1"/>
                </a:solidFill>
              </a:rPr>
              <a:t>programa y cuentas de ahorro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9" name="Flecha izquierda y derecha 8"/>
          <p:cNvSpPr/>
          <p:nvPr/>
        </p:nvSpPr>
        <p:spPr>
          <a:xfrm>
            <a:off x="1958455" y="1651377"/>
            <a:ext cx="750626" cy="327548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C00000"/>
                </a:solidFill>
              </a:ln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68" y="2743560"/>
            <a:ext cx="1952625" cy="2343150"/>
          </a:xfrm>
          <a:prstGeom prst="rect">
            <a:avLst/>
          </a:prstGeom>
        </p:spPr>
      </p:pic>
      <p:sp>
        <p:nvSpPr>
          <p:cNvPr id="11" name="Hexágono 10"/>
          <p:cNvSpPr/>
          <p:nvPr/>
        </p:nvSpPr>
        <p:spPr>
          <a:xfrm>
            <a:off x="1832211" y="3023159"/>
            <a:ext cx="1893628" cy="1783952"/>
          </a:xfrm>
          <a:prstGeom prst="hexagon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Registrar declaración de gastos al sistema WASICHAY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25046" t="24611" r="49428"/>
          <a:stretch/>
        </p:blipFill>
        <p:spPr>
          <a:xfrm flipH="1">
            <a:off x="4583230" y="2791507"/>
            <a:ext cx="1323834" cy="1795476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>
            <a:off x="3784836" y="3677806"/>
            <a:ext cx="798394" cy="474657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5995276" y="3319913"/>
            <a:ext cx="1304722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EXPEDIENTE EN FISICO</a:t>
            </a:r>
          </a:p>
          <a:p>
            <a:pPr algn="ctr"/>
            <a:r>
              <a:rPr lang="es-ES" sz="1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DRE O UGEL</a:t>
            </a:r>
            <a:endParaRPr lang="es-E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7299998" y="3440477"/>
            <a:ext cx="798394" cy="474657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18546" r="17232"/>
          <a:stretch/>
        </p:blipFill>
        <p:spPr>
          <a:xfrm>
            <a:off x="8204139" y="2884303"/>
            <a:ext cx="2051713" cy="1587006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0255852" y="3104469"/>
            <a:ext cx="154258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DEVOLVER EL SALDO NO UTILIZADO ANTES DEL CIERRE DEL PROGRAMA</a:t>
            </a:r>
            <a:endParaRPr lang="es-E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Nube 17"/>
          <p:cNvSpPr/>
          <p:nvPr/>
        </p:nvSpPr>
        <p:spPr>
          <a:xfrm>
            <a:off x="8354704" y="996284"/>
            <a:ext cx="3443734" cy="131018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 smtClean="0">
              <a:solidFill>
                <a:schemeClr val="tx1"/>
              </a:solidFill>
            </a:endParaRPr>
          </a:p>
          <a:p>
            <a:pPr algn="ctr"/>
            <a:r>
              <a:rPr lang="es-PE" dirty="0" smtClean="0">
                <a:solidFill>
                  <a:schemeClr val="tx1"/>
                </a:solidFill>
              </a:rPr>
              <a:t>El responsable debe informar a la comunidad educativa de gastos realizados 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19" name="Nube 18"/>
          <p:cNvSpPr/>
          <p:nvPr/>
        </p:nvSpPr>
        <p:spPr>
          <a:xfrm>
            <a:off x="8204139" y="4897316"/>
            <a:ext cx="3696709" cy="131018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tx1"/>
                </a:solidFill>
              </a:rPr>
              <a:t>El cargo de la D.G. deberá mantenerse en el  local escolar para las visitas de monitoreo</a:t>
            </a:r>
          </a:p>
        </p:txBody>
      </p:sp>
      <p:sp>
        <p:nvSpPr>
          <p:cNvPr id="20" name="Lágrima 19"/>
          <p:cNvSpPr/>
          <p:nvPr/>
        </p:nvSpPr>
        <p:spPr>
          <a:xfrm>
            <a:off x="320474" y="5451429"/>
            <a:ext cx="1621839" cy="955343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17  Marzo 2018</a:t>
            </a:r>
            <a:endParaRPr lang="es-PE" dirty="0" smtClean="0"/>
          </a:p>
        </p:txBody>
      </p:sp>
      <p:sp>
        <p:nvSpPr>
          <p:cNvPr id="21" name="Nube 20"/>
          <p:cNvSpPr/>
          <p:nvPr/>
        </p:nvSpPr>
        <p:spPr>
          <a:xfrm>
            <a:off x="2265279" y="5193523"/>
            <a:ext cx="6161057" cy="131018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 smtClean="0">
              <a:solidFill>
                <a:schemeClr val="tx1"/>
              </a:solidFill>
            </a:endParaRPr>
          </a:p>
          <a:p>
            <a:pPr algn="ctr"/>
            <a:r>
              <a:rPr lang="es-PE" dirty="0" smtClean="0">
                <a:solidFill>
                  <a:schemeClr val="tx1"/>
                </a:solidFill>
              </a:rPr>
              <a:t>Todo saldo no ejecutado con intereses deben depositarse a la </a:t>
            </a:r>
            <a:r>
              <a:rPr lang="es-PE" dirty="0" err="1" smtClean="0">
                <a:solidFill>
                  <a:schemeClr val="tx1"/>
                </a:solidFill>
              </a:rPr>
              <a:t>cta</a:t>
            </a:r>
            <a:r>
              <a:rPr lang="es-PE" dirty="0" smtClean="0">
                <a:solidFill>
                  <a:schemeClr val="tx1"/>
                </a:solidFill>
              </a:rPr>
              <a:t> corriente Nº 0000-860867 – M. EDUCACION PRONIED.</a:t>
            </a:r>
          </a:p>
          <a:p>
            <a:pPr algn="ctr"/>
            <a:r>
              <a:rPr lang="es-PE" dirty="0" smtClean="0">
                <a:solidFill>
                  <a:schemeClr val="tx1"/>
                </a:solidFill>
              </a:rPr>
              <a:t>INGRESAR LOS DATOS AL SISTEMA WASICHAY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22" name="Flecha izquierda y derecha 21"/>
          <p:cNvSpPr/>
          <p:nvPr/>
        </p:nvSpPr>
        <p:spPr>
          <a:xfrm>
            <a:off x="1785364" y="5765325"/>
            <a:ext cx="750626" cy="327548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31568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0311"/>
              </p:ext>
            </p:extLst>
          </p:nvPr>
        </p:nvGraphicFramePr>
        <p:xfrm>
          <a:off x="2467449" y="1960470"/>
          <a:ext cx="8327930" cy="4416552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81220"/>
                <a:gridCol w="6946710"/>
              </a:tblGrid>
              <a:tr h="3175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FRECUENCIA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ACTIVIDADES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9860">
                <a:tc rowSpan="7"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Semanal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Sacudir el polvo de las ventanas, repisas, marcos de cuadros y carteles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9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Limpiar vidrios y vitrinas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38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Limpiar las paredes o divisiones de los baños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764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Desinfectar las letrinas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75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Limpiar el mobiliario y las estanterías de laboratorios, aulas y talleres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56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Lavar papeleras y tachos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890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Regar los jardines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3820">
                <a:tc rowSpan="2"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Mensual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Verificar el buen funcionamiento de los servicios sanitarios y eléctricos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588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Realizar el mantenimiento del jardín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Semestral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Lavar muros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Fumigar y desinfectar el local escolar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795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Anual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Reparar el mobiliario escolar y de oficina 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272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</a:rPr>
                        <a:t>Bianual</a:t>
                      </a:r>
                      <a:endParaRPr lang="es-ES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Pintar todos los ambientes del local escolar</a:t>
                      </a:r>
                      <a:endParaRPr lang="es-E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08140" y="1126553"/>
            <a:ext cx="81505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ANEXO N° 03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MATRIZ GENERAL DE PLAN DE CONSERVACIÓN Y MANTENIMIENTO DEL LOCAL ESCOLAR</a:t>
            </a:r>
            <a:endParaRPr kumimoji="0" lang="es-ES" alt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5657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29887" y="857847"/>
            <a:ext cx="60960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hangingPunct="0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ANEXO N°04</a:t>
            </a:r>
          </a:p>
          <a:p>
            <a:pPr algn="ctr" hangingPunct="0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FORMATO PARA PRESENTACIÓN DE VOUCHER DE DEVOLUCIONES EN LA CUENTA DE PRONIED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90668" y="1844509"/>
            <a:ext cx="6242144" cy="41243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REGISTRO DE VOUCHERS DE DEVOLUCIONES A LA CUENTA PRONIED (0000860867)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I.E.: __________________________________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Código de Local: ________________________                                                                                                                                 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Período del mantenimiento:_______________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Nombre del Docente:____________________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DNI del docente:________________________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DRE/UGEL: _____________________________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Región:________________________________ 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Motivo de la devolución: 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741998" y="1844509"/>
            <a:ext cx="5131103" cy="4191814"/>
          </a:xfrm>
          <a:prstGeom prst="round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7942144" y="2140156"/>
            <a:ext cx="2703514" cy="3533029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AQUÍ PEGAR VOUCHER</a:t>
            </a:r>
          </a:p>
        </p:txBody>
      </p:sp>
    </p:spTree>
    <p:extLst>
      <p:ext uri="{BB962C8B-B14F-4D97-AF65-F5344CB8AC3E}">
        <p14:creationId xmlns:p14="http://schemas.microsoft.com/office/powerpoint/2010/main" val="236204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146" cy="68618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85839" y="3705249"/>
            <a:ext cx="617172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C0000"/>
                </a:solidFill>
              </a:rPr>
              <a:t>GRACIAS</a:t>
            </a:r>
            <a:endParaRPr lang="es-E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75" y="2297663"/>
            <a:ext cx="7299796" cy="11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155575" y="212782"/>
            <a:ext cx="2990546" cy="6408738"/>
            <a:chOff x="82438" y="0"/>
            <a:chExt cx="2683243" cy="6051836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38" y="0"/>
              <a:ext cx="2667000" cy="17145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3"/>
            <a:srcRect l="7678"/>
            <a:stretch/>
          </p:blipFill>
          <p:spPr>
            <a:xfrm>
              <a:off x="89523" y="3252966"/>
              <a:ext cx="2676158" cy="1274063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38" y="1726496"/>
              <a:ext cx="2683243" cy="1514475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/>
            <a:srcRect l="14843" r="7410" b="15716"/>
            <a:stretch/>
          </p:blipFill>
          <p:spPr>
            <a:xfrm>
              <a:off x="82438" y="4539025"/>
              <a:ext cx="2667000" cy="151281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8873" y="743458"/>
            <a:ext cx="2173574" cy="1659162"/>
          </a:xfrm>
          <a:prstGeom prst="rect">
            <a:avLst/>
          </a:prstGeom>
        </p:spPr>
      </p:pic>
      <p:sp>
        <p:nvSpPr>
          <p:cNvPr id="4" name="Llamada de flecha a la derecha 3"/>
          <p:cNvSpPr/>
          <p:nvPr/>
        </p:nvSpPr>
        <p:spPr>
          <a:xfrm>
            <a:off x="6835515" y="996610"/>
            <a:ext cx="2323475" cy="1259174"/>
          </a:xfrm>
          <a:prstGeom prst="rightArrowCallou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Locales Educativos sin metas de atención.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Llamada de flecha a la derecha 4"/>
          <p:cNvSpPr/>
          <p:nvPr/>
        </p:nvSpPr>
        <p:spPr>
          <a:xfrm flipH="1">
            <a:off x="2765682" y="569626"/>
            <a:ext cx="3889947" cy="1364105"/>
          </a:xfrm>
          <a:prstGeom prst="rightArrowCallou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L.E.  Con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Intervenc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Parcial: obra </a:t>
            </a:r>
            <a:r>
              <a:rPr lang="es-P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nueva o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ampliac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s-P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intervenc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.: ambientes </a:t>
            </a:r>
            <a:r>
              <a:rPr lang="es-P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donde no esta incluido el proyecto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Llamada de flecha a la derecha 5"/>
          <p:cNvSpPr/>
          <p:nvPr/>
        </p:nvSpPr>
        <p:spPr>
          <a:xfrm>
            <a:off x="6835513" y="3729346"/>
            <a:ext cx="2323475" cy="1259174"/>
          </a:xfrm>
          <a:prstGeom prst="rightArrowCallou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Loc.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c/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proyect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 ejecutar en el 2018.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Llamada de flecha a la derecha 6"/>
          <p:cNvSpPr/>
          <p:nvPr/>
        </p:nvSpPr>
        <p:spPr>
          <a:xfrm>
            <a:off x="6835514" y="2362978"/>
            <a:ext cx="2323475" cy="1259174"/>
          </a:xfrm>
          <a:prstGeom prst="rightArrowCallou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Loc.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Educat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de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construc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nueva menor a 1 año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l="25293" t="9690" r="42724" b="43966"/>
          <a:stretch/>
        </p:blipFill>
        <p:spPr>
          <a:xfrm>
            <a:off x="9338870" y="3981496"/>
            <a:ext cx="2153768" cy="1640967"/>
          </a:xfrm>
          <a:prstGeom prst="rect">
            <a:avLst/>
          </a:prstGeom>
        </p:spPr>
      </p:pic>
      <p:sp>
        <p:nvSpPr>
          <p:cNvPr id="14" name="Llamada de flecha a la derecha 13"/>
          <p:cNvSpPr/>
          <p:nvPr/>
        </p:nvSpPr>
        <p:spPr>
          <a:xfrm flipH="1">
            <a:off x="2765682" y="2162021"/>
            <a:ext cx="3889947" cy="1165252"/>
          </a:xfrm>
          <a:prstGeom prst="rightArrowCallou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L.E. ocupa </a:t>
            </a:r>
            <a:r>
              <a:rPr lang="es-P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sector de otro local escolar con aulas prefabricadas por Gob. Regional o local.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Llamada de flecha a la derecha 14"/>
          <p:cNvSpPr/>
          <p:nvPr/>
        </p:nvSpPr>
        <p:spPr>
          <a:xfrm flipH="1">
            <a:off x="2765681" y="3459734"/>
            <a:ext cx="3889947" cy="1370050"/>
          </a:xfrm>
          <a:prstGeom prst="rightArrowCallou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L.E. ocupa un sector de otro local, les dieron aulas prefabricadas y mobiliario nuevo PRONIED (anexo 5)</a:t>
            </a:r>
            <a:r>
              <a:rPr lang="es-P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s-E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Llamada de flecha a la derecha 15"/>
          <p:cNvSpPr/>
          <p:nvPr/>
        </p:nvSpPr>
        <p:spPr>
          <a:xfrm flipH="1">
            <a:off x="2765681" y="4988520"/>
            <a:ext cx="3889947" cy="1633000"/>
          </a:xfrm>
          <a:prstGeom prst="rightArrowCallou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L.E.  Se encuentra en local prestado o alquilado solo puede hacer uso de los recursos para Inst. Sanitarias y mobiliario.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AutoShape 4" descr="Resultado de imagen para aulas mad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8870" y="2403348"/>
            <a:ext cx="2333650" cy="1613247"/>
          </a:xfrm>
          <a:prstGeom prst="rect">
            <a:avLst/>
          </a:prstGeom>
        </p:spPr>
      </p:pic>
      <p:sp>
        <p:nvSpPr>
          <p:cNvPr id="24" name="Terminador 23"/>
          <p:cNvSpPr/>
          <p:nvPr/>
        </p:nvSpPr>
        <p:spPr>
          <a:xfrm>
            <a:off x="693482" y="96683"/>
            <a:ext cx="5051685" cy="489305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ysClr val="windowText" lastClr="000000"/>
                </a:solidFill>
              </a:rPr>
              <a:t>UTILIZA LOS RECURSOS DE MANTENIMIENTO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Terminador 24"/>
          <p:cNvSpPr/>
          <p:nvPr/>
        </p:nvSpPr>
        <p:spPr>
          <a:xfrm>
            <a:off x="6835513" y="5805020"/>
            <a:ext cx="5051685" cy="657062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ysClr val="windowText" lastClr="000000"/>
                </a:solidFill>
              </a:rPr>
              <a:t>NO UTILIZA LOS RECURSOS DE MANTENIMIENTO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01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890" y="1411646"/>
            <a:ext cx="2714625" cy="16859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r="22009"/>
          <a:stretch/>
        </p:blipFill>
        <p:spPr>
          <a:xfrm>
            <a:off x="9469818" y="4781386"/>
            <a:ext cx="2221158" cy="1600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942" y="1273969"/>
            <a:ext cx="2847474" cy="18954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87" y="4864573"/>
            <a:ext cx="2619375" cy="174307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78844" y="755042"/>
            <a:ext cx="4773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92938"/>
            <a:r>
              <a:rPr lang="es-PE" sz="3200" b="1" dirty="0" smtClean="0">
                <a:solidFill>
                  <a:srgbClr val="D0050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Actividades NO permitidas</a:t>
            </a:r>
            <a:endParaRPr lang="es-PE" sz="32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ágono 10"/>
          <p:cNvSpPr/>
          <p:nvPr/>
        </p:nvSpPr>
        <p:spPr>
          <a:xfrm>
            <a:off x="277324" y="1273969"/>
            <a:ext cx="3173528" cy="222556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Construcción de ambientes nuevos, losas aligeradas o de concreto armado, escaleras, cercos perimétricos, losas integrales en todo el patio, y ampliación de ambientes.</a:t>
            </a:r>
            <a:endParaRPr lang="es-ES" sz="1600" b="1" dirty="0"/>
          </a:p>
        </p:txBody>
      </p:sp>
      <p:sp>
        <p:nvSpPr>
          <p:cNvPr id="13" name="Hexágono 12"/>
          <p:cNvSpPr/>
          <p:nvPr/>
        </p:nvSpPr>
        <p:spPr>
          <a:xfrm>
            <a:off x="1106247" y="3528255"/>
            <a:ext cx="3173528" cy="2135424"/>
          </a:xfrm>
          <a:prstGeom prst="hexagon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Instalación de estructura o coberturas nuevas en patio en las que no haya existido protección.</a:t>
            </a:r>
            <a:endParaRPr lang="es-ES" sz="1600" b="1" dirty="0"/>
          </a:p>
        </p:txBody>
      </p:sp>
      <p:sp>
        <p:nvSpPr>
          <p:cNvPr id="16" name="Hexágono 15"/>
          <p:cNvSpPr/>
          <p:nvPr/>
        </p:nvSpPr>
        <p:spPr>
          <a:xfrm>
            <a:off x="8924262" y="1592841"/>
            <a:ext cx="2813830" cy="2007251"/>
          </a:xfrm>
          <a:prstGeom prst="hexagon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Utilizar fondo de APAFA como adelanto para ejecutar trabajos de mantenimiento. </a:t>
            </a:r>
            <a:endParaRPr lang="es-ES" b="1" dirty="0"/>
          </a:p>
        </p:txBody>
      </p:sp>
      <p:sp>
        <p:nvSpPr>
          <p:cNvPr id="17" name="Hexágono 16"/>
          <p:cNvSpPr/>
          <p:nvPr/>
        </p:nvSpPr>
        <p:spPr>
          <a:xfrm>
            <a:off x="6942143" y="3396566"/>
            <a:ext cx="2869791" cy="2184921"/>
          </a:xfrm>
          <a:prstGeom prst="hexagon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No utilizar ni retirar los intereses generados por el dinero otorgados. Ni utilizar la cuenta para depósitos personales.</a:t>
            </a:r>
            <a:endParaRPr lang="es-ES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775" y="4509924"/>
            <a:ext cx="2143125" cy="2143125"/>
          </a:xfrm>
          <a:prstGeom prst="rect">
            <a:avLst/>
          </a:prstGeom>
        </p:spPr>
      </p:pic>
      <p:sp>
        <p:nvSpPr>
          <p:cNvPr id="9" name="AutoShape 6" descr="Resultado de imagen para so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357" y="1273969"/>
            <a:ext cx="2380815" cy="1783313"/>
          </a:xfrm>
          <a:prstGeom prst="rect">
            <a:avLst/>
          </a:prstGeom>
        </p:spPr>
      </p:pic>
      <p:sp>
        <p:nvSpPr>
          <p:cNvPr id="35" name="Hexágono 34"/>
          <p:cNvSpPr/>
          <p:nvPr/>
        </p:nvSpPr>
        <p:spPr>
          <a:xfrm>
            <a:off x="4002205" y="2766244"/>
            <a:ext cx="2698265" cy="1599421"/>
          </a:xfrm>
          <a:prstGeom prst="hexagon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No compra de herramientas, equipos, bienes e insumos distintos a la norma técnica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6650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849231"/>
              </p:ext>
            </p:extLst>
          </p:nvPr>
        </p:nvGraphicFramePr>
        <p:xfrm>
          <a:off x="368300" y="1182994"/>
          <a:ext cx="8454685" cy="4862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2365"/>
                <a:gridCol w="2307101"/>
                <a:gridCol w="4825219"/>
              </a:tblGrid>
              <a:tr h="636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Orden de Prioridad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Tipos de Espacios Educativos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Comprende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8748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1ra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Aulas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Aulas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06242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Servicios Higiénicos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Letrinas, biodigestores, núcleo </a:t>
                      </a:r>
                      <a:r>
                        <a:rPr lang="es-ES" sz="1600" dirty="0" err="1">
                          <a:effectLst/>
                        </a:rPr>
                        <a:t>basón</a:t>
                      </a:r>
                      <a:r>
                        <a:rPr lang="es-ES" sz="1600" dirty="0">
                          <a:effectLst/>
                        </a:rPr>
                        <a:t>, inodoros, tanque elevado, cisterna e instalaciones sanitarias (limpieza de cajas y tuberías de desagüe).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92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2da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Cocinas y Comedores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Cocina, comedor, almacén de alimentos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6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3ra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Servicios Auxiliares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Biblioteca, sala de cómputo o aula de </a:t>
                      </a:r>
                      <a:r>
                        <a:rPr lang="es-ES" sz="1600" dirty="0" smtClean="0">
                          <a:effectLst/>
                        </a:rPr>
                        <a:t>innovación,</a:t>
                      </a:r>
                      <a:r>
                        <a:rPr lang="es-ES" sz="1600" baseline="0" dirty="0" smtClean="0">
                          <a:effectLst/>
                        </a:rPr>
                        <a:t> </a:t>
                      </a:r>
                      <a:r>
                        <a:rPr lang="es-ES" sz="1600" dirty="0" smtClean="0">
                          <a:effectLst/>
                        </a:rPr>
                        <a:t>laboratorios y </a:t>
                      </a:r>
                      <a:r>
                        <a:rPr lang="es-E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residentado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(dormitorios de alumnos).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435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4ta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Espacios Exteriores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Patio, Losas </a:t>
                      </a:r>
                      <a:r>
                        <a:rPr lang="es-ES" sz="1600" dirty="0">
                          <a:effectLst/>
                        </a:rPr>
                        <a:t>deportivas, veredas y sardineles, rampas, </a:t>
                      </a:r>
                      <a:r>
                        <a:rPr lang="es-ES" sz="1600" dirty="0" smtClean="0">
                          <a:effectLst/>
                        </a:rPr>
                        <a:t>reparación de cercos perimétricos, 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jardines</a:t>
                      </a:r>
                      <a:r>
                        <a:rPr lang="es-ES" sz="1600" dirty="0" smtClean="0">
                          <a:effectLst/>
                        </a:rPr>
                        <a:t>.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6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5ta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Espacios Administrativos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Dirección, sala de profesores, oficinas administrativas y auditorio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68300" y="557858"/>
            <a:ext cx="741367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E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PRIORIZACION DE  ESPACIOS EDUCATIVOS A INTERVENIR</a:t>
            </a:r>
            <a:endParaRPr lang="es-E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557" y="568211"/>
            <a:ext cx="2619375" cy="1743075"/>
          </a:xfrm>
          <a:prstGeom prst="rect">
            <a:avLst/>
          </a:prstGeom>
        </p:spPr>
      </p:pic>
      <p:sp>
        <p:nvSpPr>
          <p:cNvPr id="7" name="AutoShape 2" descr="Resultado de imagen para SSHH COLEGI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96"/>
          <a:stretch/>
        </p:blipFill>
        <p:spPr>
          <a:xfrm>
            <a:off x="9464557" y="5056172"/>
            <a:ext cx="2619375" cy="150421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8"/>
          <a:stretch/>
        </p:blipFill>
        <p:spPr>
          <a:xfrm>
            <a:off x="9464557" y="4002707"/>
            <a:ext cx="2619375" cy="14192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590" y="3122047"/>
            <a:ext cx="2612341" cy="98473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57"/>
          <a:stretch/>
        </p:blipFill>
        <p:spPr>
          <a:xfrm>
            <a:off x="9471590" y="1868960"/>
            <a:ext cx="2619375" cy="139171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3500" y="6184614"/>
            <a:ext cx="9455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Es importante respetar este orden porque es la única manera de conservar y preservar el adecuado uso de la infraestructura física de las aulas para el desarrollo normal de las actividades escolares.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32962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5" y="647114"/>
            <a:ext cx="2644945" cy="116864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sp>
        <p:nvSpPr>
          <p:cNvPr id="3" name="CuadroTexto 2"/>
          <p:cNvSpPr txBox="1"/>
          <p:nvPr/>
        </p:nvSpPr>
        <p:spPr>
          <a:xfrm>
            <a:off x="372473" y="185449"/>
            <a:ext cx="634452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E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PRIORIZACION ACCIONES DE MANTENIMIENTO</a:t>
            </a:r>
            <a:endParaRPr lang="es-E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985568"/>
              </p:ext>
            </p:extLst>
          </p:nvPr>
        </p:nvGraphicFramePr>
        <p:xfrm>
          <a:off x="372473" y="704453"/>
          <a:ext cx="8263729" cy="5159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736"/>
                <a:gridCol w="2533337"/>
                <a:gridCol w="659568"/>
                <a:gridCol w="914400"/>
                <a:gridCol w="914400"/>
                <a:gridCol w="779488"/>
                <a:gridCol w="899410"/>
                <a:gridCol w="929390"/>
              </a:tblGrid>
              <a:tr h="530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Orden </a:t>
                      </a:r>
                      <a:r>
                        <a:rPr lang="es-ES" sz="1200" dirty="0" err="1" smtClean="0">
                          <a:effectLst/>
                        </a:rPr>
                        <a:t>Priorid</a:t>
                      </a:r>
                      <a:r>
                        <a:rPr lang="es-ES" sz="1200" dirty="0" smtClean="0">
                          <a:effectLst/>
                        </a:rPr>
                        <a:t>.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Acciones de mantenimiento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Aulas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Servicios Higiénicos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Cocinas y Comedores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Servicios Auxiliares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Espacios Exteriores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Espacios </a:t>
                      </a:r>
                      <a:r>
                        <a:rPr lang="es-ES" sz="1200" dirty="0" err="1" smtClean="0">
                          <a:effectLst/>
                        </a:rPr>
                        <a:t>Administrat</a:t>
                      </a:r>
                      <a:r>
                        <a:rPr lang="es-ES" sz="1200" dirty="0" smtClean="0">
                          <a:effectLst/>
                        </a:rPr>
                        <a:t>.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3729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1ro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Reparación de techos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4289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2do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Reparación de instalaciones sanitarias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4197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3ro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Reparación de instalaciones eléctricas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3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4to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Reparación de pisos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2450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5to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Reparación de muros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3018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6to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Reparación de puertas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3855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7mo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Reparación de ventanas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4048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8vo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Reparación de mobiliario escolar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393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9no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Reposición de mobiliario escolar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2521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10mo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Pintado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X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393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11era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Mantenimiento de áreas verdes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X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719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12da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Adquisición de equipamiento </a:t>
                      </a:r>
                      <a:r>
                        <a:rPr lang="es-ES" sz="1200" dirty="0">
                          <a:effectLst/>
                        </a:rPr>
                        <a:t>menor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Para todos</a:t>
                      </a:r>
                      <a:r>
                        <a:rPr lang="es-ES" sz="1200" baseline="0" dirty="0" smtClean="0">
                          <a:effectLst/>
                        </a:rPr>
                        <a:t> los</a:t>
                      </a:r>
                      <a:r>
                        <a:rPr lang="es-ES" sz="1200" dirty="0" smtClean="0">
                          <a:effectLst/>
                        </a:rPr>
                        <a:t> </a:t>
                      </a:r>
                      <a:r>
                        <a:rPr lang="es-ES" sz="1200" dirty="0">
                          <a:effectLst/>
                        </a:rPr>
                        <a:t>Locales </a:t>
                      </a:r>
                      <a:r>
                        <a:rPr lang="es-ES" sz="1200" dirty="0" smtClean="0">
                          <a:effectLst/>
                        </a:rPr>
                        <a:t>Escolares</a:t>
                      </a:r>
                      <a:r>
                        <a:rPr lang="es-ES" sz="1200" baseline="0" dirty="0" smtClean="0">
                          <a:effectLst/>
                        </a:rPr>
                        <a:t> </a:t>
                      </a:r>
                      <a:r>
                        <a:rPr lang="es-ES" sz="1200" dirty="0" smtClean="0">
                          <a:effectLst/>
                        </a:rPr>
                        <a:t>de </a:t>
                      </a:r>
                      <a:r>
                        <a:rPr lang="es-ES" sz="1200" dirty="0">
                          <a:effectLst/>
                        </a:rPr>
                        <a:t>Acuerdo al Anexo 1 de la Norma Técnica vigente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3" y="1534598"/>
            <a:ext cx="2644945" cy="96964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3" y="2504243"/>
            <a:ext cx="2644945" cy="85812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979"/>
          <a:stretch/>
        </p:blipFill>
        <p:spPr>
          <a:xfrm>
            <a:off x="9279029" y="3381556"/>
            <a:ext cx="2659749" cy="118564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36"/>
          <a:stretch/>
        </p:blipFill>
        <p:spPr>
          <a:xfrm>
            <a:off x="9300411" y="5290821"/>
            <a:ext cx="2653172" cy="135255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601" y="4390145"/>
            <a:ext cx="2648982" cy="114632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sp>
        <p:nvSpPr>
          <p:cNvPr id="2" name="Rectángulo 1"/>
          <p:cNvSpPr/>
          <p:nvPr/>
        </p:nvSpPr>
        <p:spPr>
          <a:xfrm>
            <a:off x="47096" y="5960782"/>
            <a:ext cx="9253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En zonas afectadas por las bajas temperaturas, se podrá optar por alternativas de acondicionamiento térmico con el monto asignado de mantenimiento, con el fin de prevenir y mitigar sus efectos, de acuerdo al Anexo N°04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930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1692" y="309489"/>
            <a:ext cx="634452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E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IDENTIFICAR NECESIDADES DE MANTENIMIENTO</a:t>
            </a:r>
            <a:endParaRPr lang="es-E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59" name="Grupo 58"/>
          <p:cNvGrpSpPr/>
          <p:nvPr/>
        </p:nvGrpSpPr>
        <p:grpSpPr>
          <a:xfrm>
            <a:off x="504967" y="889686"/>
            <a:ext cx="10657303" cy="5473128"/>
            <a:chOff x="504967" y="889686"/>
            <a:chExt cx="10657303" cy="5473128"/>
          </a:xfrm>
        </p:grpSpPr>
        <p:sp>
          <p:nvSpPr>
            <p:cNvPr id="2" name="Terminador 1"/>
            <p:cNvSpPr/>
            <p:nvPr/>
          </p:nvSpPr>
          <p:spPr>
            <a:xfrm>
              <a:off x="504967" y="1033848"/>
              <a:ext cx="1219200" cy="304800"/>
            </a:xfrm>
            <a:prstGeom prst="flowChartTerminator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INICIO</a:t>
              </a:r>
              <a:endParaRPr lang="es-E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2112042" y="889686"/>
              <a:ext cx="2215978" cy="2553730"/>
              <a:chOff x="1268627" y="3155092"/>
              <a:chExt cx="2215978" cy="2553730"/>
            </a:xfrm>
          </p:grpSpPr>
          <p:sp>
            <p:nvSpPr>
              <p:cNvPr id="5" name="Rectángulo 4"/>
              <p:cNvSpPr/>
              <p:nvPr/>
            </p:nvSpPr>
            <p:spPr>
              <a:xfrm>
                <a:off x="1268627" y="3155092"/>
                <a:ext cx="2215978" cy="59312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Conformación de Comisión </a:t>
                </a:r>
                <a:r>
                  <a:rPr lang="es-PE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de Gestión de Recursos y Espacios Educativos y Mantenimiento de </a:t>
                </a:r>
                <a:r>
                  <a:rPr lang="es-PE" sz="1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Infraestructura (3) </a:t>
                </a:r>
                <a:r>
                  <a:rPr lang="es-PE" sz="1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y Comité de Veeduría (CONEI</a:t>
                </a:r>
                <a:r>
                  <a:rPr lang="es-PE" sz="1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)(3).</a:t>
                </a:r>
                <a:endParaRPr lang="es-ES" sz="1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7" name="Rectángulo 6"/>
              <p:cNvSpPr/>
              <p:nvPr/>
            </p:nvSpPr>
            <p:spPr>
              <a:xfrm>
                <a:off x="1268627" y="4135395"/>
                <a:ext cx="2215978" cy="59312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Evaluación y diagnostico de las necesidades del local educativo.</a:t>
                </a:r>
                <a:endParaRPr lang="es-ES" sz="1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8" name="Rectángulo 7"/>
              <p:cNvSpPr/>
              <p:nvPr/>
            </p:nvSpPr>
            <p:spPr>
              <a:xfrm>
                <a:off x="1268627" y="5115698"/>
                <a:ext cx="2215978" cy="59312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E" sz="1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Contactar mano de obra y elaborar presupuesto (mínimo 02 proformas).</a:t>
                </a:r>
                <a:endParaRPr lang="es-ES" sz="1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cxnSp>
            <p:nvCxnSpPr>
              <p:cNvPr id="10" name="Conector recto de flecha 9"/>
              <p:cNvCxnSpPr>
                <a:stCxn id="5" idx="2"/>
                <a:endCxn id="7" idx="0"/>
              </p:cNvCxnSpPr>
              <p:nvPr/>
            </p:nvCxnSpPr>
            <p:spPr>
              <a:xfrm>
                <a:off x="2376616" y="3748216"/>
                <a:ext cx="0" cy="3871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de flecha 11"/>
              <p:cNvCxnSpPr>
                <a:stCxn id="7" idx="2"/>
                <a:endCxn id="8" idx="0"/>
              </p:cNvCxnSpPr>
              <p:nvPr/>
            </p:nvCxnSpPr>
            <p:spPr>
              <a:xfrm>
                <a:off x="2376616" y="4728519"/>
                <a:ext cx="0" cy="3871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Conector recto de flecha 15"/>
            <p:cNvCxnSpPr>
              <a:stCxn id="2" idx="3"/>
              <a:endCxn id="5" idx="1"/>
            </p:cNvCxnSpPr>
            <p:nvPr/>
          </p:nvCxnSpPr>
          <p:spPr>
            <a:xfrm>
              <a:off x="1724167" y="1186248"/>
              <a:ext cx="3878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ángulo 16"/>
            <p:cNvSpPr/>
            <p:nvPr/>
          </p:nvSpPr>
          <p:spPr>
            <a:xfrm>
              <a:off x="4481295" y="2879124"/>
              <a:ext cx="1453800" cy="5354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Responsable elabora Ficha Técnica en -</a:t>
              </a:r>
              <a:r>
                <a:rPr lang="es-PE" sz="10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wasichay</a:t>
              </a:r>
              <a:endParaRPr lang="es-E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6370553" y="1901339"/>
              <a:ext cx="1422216" cy="5354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Responsable registra a los comités con los numero de DNI.</a:t>
              </a:r>
              <a:endParaRPr lang="es-E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6370553" y="3566984"/>
              <a:ext cx="1428743" cy="5354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Registro de la Ficha Técnica y envía para verificación a la UGEL.</a:t>
              </a:r>
              <a:endParaRPr lang="es-E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7799296" y="2813222"/>
              <a:ext cx="1442912" cy="5354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Especialista DRE/UGEL observa la Ficha Técnica.</a:t>
              </a:r>
              <a:endParaRPr lang="es-E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7799297" y="4328984"/>
              <a:ext cx="1442912" cy="5354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Especialista DRE/UGEL verifica la ficha técnica.</a:t>
              </a:r>
              <a:endParaRPr lang="es-E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5736239" y="4987094"/>
              <a:ext cx="1488344" cy="5354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Responsable realiza el primer retiro del monto asignado.</a:t>
              </a:r>
              <a:endParaRPr lang="es-E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5736239" y="5827354"/>
              <a:ext cx="1488344" cy="53546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Responsable ejecuta las acciones de mantenimiento.</a:t>
              </a:r>
              <a:endParaRPr lang="es-ES" sz="1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Rombo 27"/>
            <p:cNvSpPr/>
            <p:nvPr/>
          </p:nvSpPr>
          <p:spPr>
            <a:xfrm>
              <a:off x="8277735" y="3620530"/>
              <a:ext cx="486033" cy="428368"/>
            </a:xfrm>
            <a:prstGeom prst="diamond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Documento 28"/>
            <p:cNvSpPr/>
            <p:nvPr/>
          </p:nvSpPr>
          <p:spPr>
            <a:xfrm>
              <a:off x="9737124" y="4328984"/>
              <a:ext cx="1425146" cy="535460"/>
            </a:xfrm>
            <a:prstGeom prst="flowChartDocumen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5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Responsable firma actas de compromiso</a:t>
              </a:r>
              <a:endParaRPr lang="es-E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31" name="Conector recto de flecha 30"/>
            <p:cNvCxnSpPr>
              <a:stCxn id="8" idx="3"/>
              <a:endCxn id="17" idx="1"/>
            </p:cNvCxnSpPr>
            <p:nvPr/>
          </p:nvCxnSpPr>
          <p:spPr>
            <a:xfrm>
              <a:off x="4328020" y="3146854"/>
              <a:ext cx="1532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/>
            <p:cNvCxnSpPr>
              <a:stCxn id="17" idx="3"/>
              <a:endCxn id="20" idx="1"/>
            </p:cNvCxnSpPr>
            <p:nvPr/>
          </p:nvCxnSpPr>
          <p:spPr>
            <a:xfrm flipV="1">
              <a:off x="5935095" y="2169069"/>
              <a:ext cx="435458" cy="9777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de flecha 34"/>
            <p:cNvCxnSpPr>
              <a:stCxn id="17" idx="3"/>
            </p:cNvCxnSpPr>
            <p:nvPr/>
          </p:nvCxnSpPr>
          <p:spPr>
            <a:xfrm>
              <a:off x="5935095" y="3146854"/>
              <a:ext cx="464828" cy="7908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angular 39"/>
            <p:cNvCxnSpPr>
              <a:endCxn id="21" idx="0"/>
            </p:cNvCxnSpPr>
            <p:nvPr/>
          </p:nvCxnSpPr>
          <p:spPr>
            <a:xfrm rot="10800000" flipV="1">
              <a:off x="7084925" y="3080952"/>
              <a:ext cx="707844" cy="486032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angular 42"/>
            <p:cNvCxnSpPr>
              <a:stCxn id="23" idx="1"/>
              <a:endCxn id="24" idx="0"/>
            </p:cNvCxnSpPr>
            <p:nvPr/>
          </p:nvCxnSpPr>
          <p:spPr>
            <a:xfrm rot="10800000" flipV="1">
              <a:off x="6480411" y="4596714"/>
              <a:ext cx="1318886" cy="390380"/>
            </a:xfrm>
            <a:prstGeom prst="bent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de flecha 44"/>
            <p:cNvCxnSpPr>
              <a:stCxn id="24" idx="2"/>
              <a:endCxn id="25" idx="0"/>
            </p:cNvCxnSpPr>
            <p:nvPr/>
          </p:nvCxnSpPr>
          <p:spPr>
            <a:xfrm>
              <a:off x="6480411" y="5522554"/>
              <a:ext cx="0" cy="3048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de flecha 46"/>
            <p:cNvCxnSpPr>
              <a:stCxn id="28" idx="2"/>
              <a:endCxn id="23" idx="0"/>
            </p:cNvCxnSpPr>
            <p:nvPr/>
          </p:nvCxnSpPr>
          <p:spPr>
            <a:xfrm>
              <a:off x="8520752" y="4048898"/>
              <a:ext cx="1" cy="2800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48"/>
            <p:cNvCxnSpPr>
              <a:stCxn id="23" idx="3"/>
              <a:endCxn id="29" idx="1"/>
            </p:cNvCxnSpPr>
            <p:nvPr/>
          </p:nvCxnSpPr>
          <p:spPr>
            <a:xfrm>
              <a:off x="9242209" y="4596714"/>
              <a:ext cx="4949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de flecha 50"/>
            <p:cNvCxnSpPr>
              <a:stCxn id="21" idx="3"/>
              <a:endCxn id="28" idx="1"/>
            </p:cNvCxnSpPr>
            <p:nvPr/>
          </p:nvCxnSpPr>
          <p:spPr>
            <a:xfrm>
              <a:off x="7799296" y="3834714"/>
              <a:ext cx="4784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de flecha 52"/>
            <p:cNvCxnSpPr>
              <a:stCxn id="28" idx="3"/>
            </p:cNvCxnSpPr>
            <p:nvPr/>
          </p:nvCxnSpPr>
          <p:spPr>
            <a:xfrm>
              <a:off x="8763768" y="3834714"/>
              <a:ext cx="47844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Documento 53"/>
            <p:cNvSpPr/>
            <p:nvPr/>
          </p:nvSpPr>
          <p:spPr>
            <a:xfrm>
              <a:off x="9379669" y="3558747"/>
              <a:ext cx="1518989" cy="535460"/>
            </a:xfrm>
            <a:prstGeom prst="flowChartDocument">
              <a:avLst/>
            </a:prstGeom>
            <a:no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E" sz="105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Existen Observaciones?</a:t>
              </a:r>
              <a:endParaRPr lang="es-E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56" name="Conector recto de flecha 55"/>
            <p:cNvCxnSpPr>
              <a:stCxn id="28" idx="0"/>
              <a:endCxn id="22" idx="2"/>
            </p:cNvCxnSpPr>
            <p:nvPr/>
          </p:nvCxnSpPr>
          <p:spPr>
            <a:xfrm flipV="1">
              <a:off x="8520752" y="3348682"/>
              <a:ext cx="0" cy="2718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CuadroTexto 56"/>
          <p:cNvSpPr txBox="1"/>
          <p:nvPr/>
        </p:nvSpPr>
        <p:spPr>
          <a:xfrm>
            <a:off x="8577326" y="3357648"/>
            <a:ext cx="372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 smtClean="0"/>
              <a:t>si</a:t>
            </a:r>
            <a:endParaRPr lang="es-ES" sz="1050" b="1" dirty="0"/>
          </a:p>
        </p:txBody>
      </p:sp>
      <p:sp>
        <p:nvSpPr>
          <p:cNvPr id="58" name="CuadroTexto 57"/>
          <p:cNvSpPr txBox="1"/>
          <p:nvPr/>
        </p:nvSpPr>
        <p:spPr>
          <a:xfrm>
            <a:off x="8605615" y="4042116"/>
            <a:ext cx="372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050" b="1" dirty="0" smtClean="0"/>
              <a:t>no</a:t>
            </a:r>
            <a:endParaRPr lang="es-ES" sz="1050" b="1" dirty="0"/>
          </a:p>
        </p:txBody>
      </p:sp>
    </p:spTree>
    <p:extLst>
      <p:ext uri="{BB962C8B-B14F-4D97-AF65-F5344CB8AC3E}">
        <p14:creationId xmlns:p14="http://schemas.microsoft.com/office/powerpoint/2010/main" val="401366680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5216</TotalTime>
  <Words>3522</Words>
  <Application>Microsoft Office PowerPoint</Application>
  <PresentationFormat>Panorámica</PresentationFormat>
  <Paragraphs>484</Paragraphs>
  <Slides>44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2" baseType="lpstr">
      <vt:lpstr>Aharoni</vt:lpstr>
      <vt:lpstr>Arabic Typesetting</vt:lpstr>
      <vt:lpstr>Arial</vt:lpstr>
      <vt:lpstr>Arial Narrow</vt:lpstr>
      <vt:lpstr>Calibri</vt:lpstr>
      <vt:lpstr>Times New Roman</vt:lpstr>
      <vt:lpstr>Wingdings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Vidarte</dc:creator>
  <cp:lastModifiedBy>ROSIE GRACE FONTINIER ZAFRA</cp:lastModifiedBy>
  <cp:revision>354</cp:revision>
  <cp:lastPrinted>2017-02-15T20:30:43Z</cp:lastPrinted>
  <dcterms:created xsi:type="dcterms:W3CDTF">2015-01-06T03:09:33Z</dcterms:created>
  <dcterms:modified xsi:type="dcterms:W3CDTF">2018-01-24T15:20:04Z</dcterms:modified>
</cp:coreProperties>
</file>