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310" r:id="rId2"/>
    <p:sldId id="349" r:id="rId3"/>
    <p:sldId id="350" r:id="rId4"/>
    <p:sldId id="340" r:id="rId5"/>
    <p:sldId id="262" r:id="rId6"/>
    <p:sldId id="319" r:id="rId7"/>
    <p:sldId id="302" r:id="rId8"/>
    <p:sldId id="313" r:id="rId9"/>
    <p:sldId id="274" r:id="rId10"/>
    <p:sldId id="351" r:id="rId11"/>
    <p:sldId id="275" r:id="rId12"/>
    <p:sldId id="320" r:id="rId13"/>
    <p:sldId id="352" r:id="rId14"/>
    <p:sldId id="353" r:id="rId15"/>
    <p:sldId id="329" r:id="rId16"/>
    <p:sldId id="279" r:id="rId17"/>
    <p:sldId id="330" r:id="rId18"/>
    <p:sldId id="346" r:id="rId19"/>
    <p:sldId id="331" r:id="rId20"/>
    <p:sldId id="332" r:id="rId21"/>
    <p:sldId id="333" r:id="rId22"/>
    <p:sldId id="304" r:id="rId23"/>
    <p:sldId id="306" r:id="rId24"/>
    <p:sldId id="335" r:id="rId25"/>
    <p:sldId id="334" r:id="rId26"/>
    <p:sldId id="343" r:id="rId27"/>
    <p:sldId id="336" r:id="rId28"/>
    <p:sldId id="337" r:id="rId29"/>
    <p:sldId id="339" r:id="rId30"/>
    <p:sldId id="298" r:id="rId31"/>
  </p:sldIdLst>
  <p:sldSz cx="12192000" cy="6858000"/>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 RAFAEL RODRIGUEZ VILCHEZ" initials="ARRV" lastIdx="1" clrIdx="0">
    <p:extLst/>
  </p:cmAuthor>
  <p:cmAuthor id="2" name="VICTORIA ELENA GUERRA MATICORENA" initials="VEG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D6"/>
    <a:srgbClr val="0099FF"/>
    <a:srgbClr val="793905"/>
    <a:srgbClr val="713605"/>
    <a:srgbClr val="CDEAFF"/>
    <a:srgbClr val="C1E4FF"/>
    <a:srgbClr val="E4EDF8"/>
    <a:srgbClr val="37441C"/>
    <a:srgbClr val="396497"/>
    <a:srgbClr val="417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5080" autoAdjust="0"/>
  </p:normalViewPr>
  <p:slideViewPr>
    <p:cSldViewPr snapToGrid="0">
      <p:cViewPr varScale="1">
        <p:scale>
          <a:sx n="63" d="100"/>
          <a:sy n="63" d="100"/>
        </p:scale>
        <p:origin x="1008" y="72"/>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13E320-D823-4862-84CA-80D3B4F563C2}" type="datetimeFigureOut">
              <a:rPr lang="es-PE" smtClean="0"/>
              <a:t>26/01/2018</a:t>
            </a:fld>
            <a:endParaRPr lang="es-PE"/>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02641C-C276-4009-9D6C-D62320BA3186}" type="slidenum">
              <a:rPr lang="es-PE" smtClean="0"/>
              <a:t>‹Nº›</a:t>
            </a:fld>
            <a:endParaRPr lang="es-PE"/>
          </a:p>
        </p:txBody>
      </p:sp>
    </p:spTree>
    <p:extLst>
      <p:ext uri="{BB962C8B-B14F-4D97-AF65-F5344CB8AC3E}">
        <p14:creationId xmlns:p14="http://schemas.microsoft.com/office/powerpoint/2010/main" val="1082404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8C3B04-EA71-4354-A2FB-916CDF4A31AB}" type="datetimeFigureOut">
              <a:rPr lang="es-PE" smtClean="0"/>
              <a:t>26/01/2018</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A523BF-F8B8-4D6C-8495-7C604BF62253}" type="slidenum">
              <a:rPr lang="es-PE" smtClean="0"/>
              <a:t>‹Nº›</a:t>
            </a:fld>
            <a:endParaRPr lang="es-PE"/>
          </a:p>
        </p:txBody>
      </p:sp>
    </p:spTree>
    <p:extLst>
      <p:ext uri="{BB962C8B-B14F-4D97-AF65-F5344CB8AC3E}">
        <p14:creationId xmlns:p14="http://schemas.microsoft.com/office/powerpoint/2010/main" val="312723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CA523BF-F8B8-4D6C-8495-7C604BF62253}" type="slidenum">
              <a:rPr lang="es-PE" smtClean="0"/>
              <a:t>1</a:t>
            </a:fld>
            <a:endParaRPr lang="es-PE"/>
          </a:p>
        </p:txBody>
      </p:sp>
    </p:spTree>
    <p:extLst>
      <p:ext uri="{BB962C8B-B14F-4D97-AF65-F5344CB8AC3E}">
        <p14:creationId xmlns:p14="http://schemas.microsoft.com/office/powerpoint/2010/main" val="169043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idx="10"/>
          </p:nvPr>
        </p:nvSpPr>
        <p:spPr/>
        <p:txBody>
          <a:bodyPr/>
          <a:lstStyle/>
          <a:p>
            <a:r>
              <a:rPr lang="es-PE" smtClean="0"/>
              <a:t>PROGRAMA NACIONAL DE INFRAESTRUCTURA EDUCATIVA - PRONIED</a:t>
            </a:r>
            <a:endParaRPr lang="es-PE"/>
          </a:p>
        </p:txBody>
      </p:sp>
      <p:sp>
        <p:nvSpPr>
          <p:cNvPr id="5" name="Marcador de fecha 4"/>
          <p:cNvSpPr>
            <a:spLocks noGrp="1"/>
          </p:cNvSpPr>
          <p:nvPr>
            <p:ph type="dt" idx="11"/>
          </p:nvPr>
        </p:nvSpPr>
        <p:spPr/>
        <p:txBody>
          <a:bodyPr/>
          <a:lstStyle/>
          <a:p>
            <a:endParaRPr lang="es-PE"/>
          </a:p>
        </p:txBody>
      </p:sp>
      <p:sp>
        <p:nvSpPr>
          <p:cNvPr id="6" name="Marcador de pie de página 5"/>
          <p:cNvSpPr>
            <a:spLocks noGrp="1"/>
          </p:cNvSpPr>
          <p:nvPr>
            <p:ph type="ftr" sz="quarter" idx="12"/>
          </p:nvPr>
        </p:nvSpPr>
        <p:spPr/>
        <p:txBody>
          <a:bodyPr/>
          <a:lstStyle/>
          <a:p>
            <a:r>
              <a:rPr lang="es-PE" dirty="0" smtClean="0"/>
              <a:t>PROGRAMA DE MANTENIMIENTO DE Locales educativos 2015</a:t>
            </a:r>
            <a:endParaRPr lang="es-PE" dirty="0"/>
          </a:p>
        </p:txBody>
      </p:sp>
      <p:sp>
        <p:nvSpPr>
          <p:cNvPr id="7" name="Marcador de número de diapositiva 6"/>
          <p:cNvSpPr>
            <a:spLocks noGrp="1"/>
          </p:cNvSpPr>
          <p:nvPr>
            <p:ph type="sldNum" sz="quarter" idx="13"/>
          </p:nvPr>
        </p:nvSpPr>
        <p:spPr/>
        <p:txBody>
          <a:bodyPr/>
          <a:lstStyle/>
          <a:p>
            <a:fld id="{1ABAB307-9C6F-48CA-94C3-278A2B1BD137}" type="slidenum">
              <a:rPr lang="es-PE" smtClean="0"/>
              <a:t>9</a:t>
            </a:fld>
            <a:endParaRPr lang="es-PE"/>
          </a:p>
        </p:txBody>
      </p:sp>
    </p:spTree>
    <p:extLst>
      <p:ext uri="{BB962C8B-B14F-4D97-AF65-F5344CB8AC3E}">
        <p14:creationId xmlns:p14="http://schemas.microsoft.com/office/powerpoint/2010/main" val="198884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idx="10"/>
          </p:nvPr>
        </p:nvSpPr>
        <p:spPr/>
        <p:txBody>
          <a:bodyPr/>
          <a:lstStyle/>
          <a:p>
            <a:r>
              <a:rPr lang="es-PE" smtClean="0"/>
              <a:t>PROGRAMA NACIONAL DE INFRAESTRUCTURA EDUCATIVA - PRONIED</a:t>
            </a:r>
            <a:endParaRPr lang="es-PE"/>
          </a:p>
        </p:txBody>
      </p:sp>
      <p:sp>
        <p:nvSpPr>
          <p:cNvPr id="5" name="Marcador de fecha 4"/>
          <p:cNvSpPr>
            <a:spLocks noGrp="1"/>
          </p:cNvSpPr>
          <p:nvPr>
            <p:ph type="dt" idx="11"/>
          </p:nvPr>
        </p:nvSpPr>
        <p:spPr/>
        <p:txBody>
          <a:bodyPr/>
          <a:lstStyle/>
          <a:p>
            <a:endParaRPr lang="es-PE"/>
          </a:p>
        </p:txBody>
      </p:sp>
      <p:sp>
        <p:nvSpPr>
          <p:cNvPr id="6" name="Marcador de pie de página 5"/>
          <p:cNvSpPr>
            <a:spLocks noGrp="1"/>
          </p:cNvSpPr>
          <p:nvPr>
            <p:ph type="ftr" sz="quarter" idx="12"/>
          </p:nvPr>
        </p:nvSpPr>
        <p:spPr/>
        <p:txBody>
          <a:bodyPr/>
          <a:lstStyle/>
          <a:p>
            <a:r>
              <a:rPr lang="es-PE" dirty="0" smtClean="0"/>
              <a:t>PROGRAMA DE MANTENIMIENTO DE Locales educativos 2015</a:t>
            </a:r>
            <a:endParaRPr lang="es-PE" dirty="0"/>
          </a:p>
        </p:txBody>
      </p:sp>
      <p:sp>
        <p:nvSpPr>
          <p:cNvPr id="7" name="Marcador de número de diapositiva 6"/>
          <p:cNvSpPr>
            <a:spLocks noGrp="1"/>
          </p:cNvSpPr>
          <p:nvPr>
            <p:ph type="sldNum" sz="quarter" idx="13"/>
          </p:nvPr>
        </p:nvSpPr>
        <p:spPr/>
        <p:txBody>
          <a:bodyPr/>
          <a:lstStyle/>
          <a:p>
            <a:fld id="{1ABAB307-9C6F-48CA-94C3-278A2B1BD137}" type="slidenum">
              <a:rPr lang="es-PE" smtClean="0"/>
              <a:t>10</a:t>
            </a:fld>
            <a:endParaRPr lang="es-PE"/>
          </a:p>
        </p:txBody>
      </p:sp>
    </p:spTree>
    <p:extLst>
      <p:ext uri="{BB962C8B-B14F-4D97-AF65-F5344CB8AC3E}">
        <p14:creationId xmlns:p14="http://schemas.microsoft.com/office/powerpoint/2010/main" val="265769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CA523BF-F8B8-4D6C-8495-7C604BF62253}" type="slidenum">
              <a:rPr lang="es-PE" smtClean="0"/>
              <a:t>23</a:t>
            </a:fld>
            <a:endParaRPr lang="es-PE"/>
          </a:p>
        </p:txBody>
      </p:sp>
    </p:spTree>
    <p:extLst>
      <p:ext uri="{BB962C8B-B14F-4D97-AF65-F5344CB8AC3E}">
        <p14:creationId xmlns:p14="http://schemas.microsoft.com/office/powerpoint/2010/main" val="387542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1ABAB307-9C6F-48CA-94C3-278A2B1BD137}" type="slidenum">
              <a:rPr lang="es-PE" smtClean="0"/>
              <a:t>25</a:t>
            </a:fld>
            <a:endParaRPr lang="es-PE"/>
          </a:p>
        </p:txBody>
      </p:sp>
      <p:sp>
        <p:nvSpPr>
          <p:cNvPr id="5" name="Marcador de pie de página 4"/>
          <p:cNvSpPr>
            <a:spLocks noGrp="1"/>
          </p:cNvSpPr>
          <p:nvPr>
            <p:ph type="ftr" sz="quarter" idx="11"/>
          </p:nvPr>
        </p:nvSpPr>
        <p:spPr/>
        <p:txBody>
          <a:bodyPr/>
          <a:lstStyle/>
          <a:p>
            <a:r>
              <a:rPr lang="es-PE" dirty="0" smtClean="0"/>
              <a:t>PROGRAMA DE MANTENIMIENTO DE Locales educativos 2015</a:t>
            </a:r>
            <a:endParaRPr lang="es-PE" dirty="0"/>
          </a:p>
        </p:txBody>
      </p:sp>
      <p:sp>
        <p:nvSpPr>
          <p:cNvPr id="6" name="Marcador de encabezado 5"/>
          <p:cNvSpPr>
            <a:spLocks noGrp="1"/>
          </p:cNvSpPr>
          <p:nvPr>
            <p:ph type="hdr" sz="quarter" idx="12"/>
          </p:nvPr>
        </p:nvSpPr>
        <p:spPr/>
        <p:txBody>
          <a:bodyPr/>
          <a:lstStyle/>
          <a:p>
            <a:r>
              <a:rPr lang="es-PE" smtClean="0"/>
              <a:t>PROGRAMA NACIONAL DE INFRAESTRUCTURA EDUCATIVA - PRONIED</a:t>
            </a:r>
            <a:endParaRPr lang="es-PE"/>
          </a:p>
        </p:txBody>
      </p:sp>
      <p:sp>
        <p:nvSpPr>
          <p:cNvPr id="7" name="Marcador de fecha 6"/>
          <p:cNvSpPr>
            <a:spLocks noGrp="1"/>
          </p:cNvSpPr>
          <p:nvPr>
            <p:ph type="dt" idx="13"/>
          </p:nvPr>
        </p:nvSpPr>
        <p:spPr/>
        <p:txBody>
          <a:bodyPr/>
          <a:lstStyle/>
          <a:p>
            <a:endParaRPr lang="es-PE"/>
          </a:p>
        </p:txBody>
      </p:sp>
    </p:spTree>
    <p:extLst>
      <p:ext uri="{BB962C8B-B14F-4D97-AF65-F5344CB8AC3E}">
        <p14:creationId xmlns:p14="http://schemas.microsoft.com/office/powerpoint/2010/main" val="414208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defTabSz="533400">
              <a:lnSpc>
                <a:spcPct val="90000"/>
              </a:lnSpc>
              <a:spcBef>
                <a:spcPct val="0"/>
              </a:spcBef>
              <a:spcAft>
                <a:spcPct val="35000"/>
              </a:spcAft>
            </a:pPr>
            <a:r>
              <a:rPr lang="es-PE" sz="1200" kern="1200" dirty="0" smtClean="0">
                <a:solidFill>
                  <a:schemeClr val="tx1"/>
                </a:solidFill>
              </a:rPr>
              <a:t>Sobre las dos copias y</a:t>
            </a:r>
            <a:r>
              <a:rPr lang="es-PE" sz="1200" kern="1200" baseline="0" dirty="0" smtClean="0">
                <a:solidFill>
                  <a:schemeClr val="tx1"/>
                </a:solidFill>
              </a:rPr>
              <a:t> el expediente original, presentado:</a:t>
            </a:r>
          </a:p>
          <a:p>
            <a:pPr lvl="0" algn="just" defTabSz="533400">
              <a:lnSpc>
                <a:spcPct val="90000"/>
              </a:lnSpc>
              <a:spcBef>
                <a:spcPct val="0"/>
              </a:spcBef>
              <a:spcAft>
                <a:spcPct val="35000"/>
              </a:spcAft>
            </a:pPr>
            <a:r>
              <a:rPr lang="es-PE" sz="1200" kern="1200" dirty="0" smtClean="0">
                <a:solidFill>
                  <a:schemeClr val="tx1"/>
                </a:solidFill>
              </a:rPr>
              <a:t>- (01) copia: cargo del responsable del mantenimiento</a:t>
            </a:r>
          </a:p>
          <a:p>
            <a:pPr marL="0" lvl="0" indent="0" algn="just" defTabSz="533400">
              <a:lnSpc>
                <a:spcPct val="90000"/>
              </a:lnSpc>
              <a:spcBef>
                <a:spcPct val="0"/>
              </a:spcBef>
              <a:spcAft>
                <a:spcPct val="35000"/>
              </a:spcAft>
              <a:buFontTx/>
              <a:buNone/>
            </a:pPr>
            <a:r>
              <a:rPr lang="es-PE" sz="1200" kern="1200" dirty="0" smtClean="0">
                <a:solidFill>
                  <a:schemeClr val="tx1"/>
                </a:solidFill>
              </a:rPr>
              <a:t>- El expediente original y </a:t>
            </a:r>
            <a:r>
              <a:rPr lang="es-PE" sz="1200" dirty="0" smtClean="0">
                <a:solidFill>
                  <a:schemeClr val="tx1"/>
                </a:solidFill>
              </a:rPr>
              <a:t>la otra</a:t>
            </a:r>
            <a:r>
              <a:rPr lang="es-PE" sz="1200" kern="1200" dirty="0" smtClean="0">
                <a:solidFill>
                  <a:schemeClr val="tx1"/>
                </a:solidFill>
              </a:rPr>
              <a:t> copia quedan en la DRE o UGEL por 2 meses, para revisión o posibles denuncias en los trabajos realizados. </a:t>
            </a:r>
          </a:p>
          <a:p>
            <a:pPr lvl="0" algn="just" defTabSz="533400">
              <a:lnSpc>
                <a:spcPct val="90000"/>
              </a:lnSpc>
              <a:spcBef>
                <a:spcPct val="0"/>
              </a:spcBef>
              <a:spcAft>
                <a:spcPct val="35000"/>
              </a:spcAft>
            </a:pPr>
            <a:r>
              <a:rPr lang="es-PE" sz="1200" b="1" kern="1200" dirty="0" smtClean="0">
                <a:solidFill>
                  <a:schemeClr val="tx1"/>
                </a:solidFill>
              </a:rPr>
              <a:t>Pasado el plazo el expediente original será devuelto y debe permanecer en el Local escolar para posteriores supervisiones.</a:t>
            </a:r>
          </a:p>
          <a:p>
            <a:endParaRPr lang="es-PE" dirty="0"/>
          </a:p>
        </p:txBody>
      </p:sp>
      <p:sp>
        <p:nvSpPr>
          <p:cNvPr id="4" name="3 Marcador de número de diapositiva"/>
          <p:cNvSpPr>
            <a:spLocks noGrp="1"/>
          </p:cNvSpPr>
          <p:nvPr>
            <p:ph type="sldNum" sz="quarter" idx="10"/>
          </p:nvPr>
        </p:nvSpPr>
        <p:spPr/>
        <p:txBody>
          <a:bodyPr/>
          <a:lstStyle/>
          <a:p>
            <a:fld id="{1ABAB307-9C6F-48CA-94C3-278A2B1BD137}" type="slidenum">
              <a:rPr lang="es-PE" smtClean="0"/>
              <a:t>27</a:t>
            </a:fld>
            <a:endParaRPr lang="es-PE"/>
          </a:p>
        </p:txBody>
      </p:sp>
      <p:sp>
        <p:nvSpPr>
          <p:cNvPr id="5" name="Marcador de pie de página 4"/>
          <p:cNvSpPr>
            <a:spLocks noGrp="1"/>
          </p:cNvSpPr>
          <p:nvPr>
            <p:ph type="ftr" sz="quarter" idx="11"/>
          </p:nvPr>
        </p:nvSpPr>
        <p:spPr/>
        <p:txBody>
          <a:bodyPr/>
          <a:lstStyle/>
          <a:p>
            <a:r>
              <a:rPr lang="es-PE" dirty="0" smtClean="0"/>
              <a:t>PROGRAMA DE MANTENIMIENTO DE Locales educativos 2015</a:t>
            </a:r>
            <a:endParaRPr lang="es-PE" dirty="0"/>
          </a:p>
        </p:txBody>
      </p:sp>
      <p:sp>
        <p:nvSpPr>
          <p:cNvPr id="6" name="Marcador de encabezado 5"/>
          <p:cNvSpPr>
            <a:spLocks noGrp="1"/>
          </p:cNvSpPr>
          <p:nvPr>
            <p:ph type="hdr" sz="quarter" idx="12"/>
          </p:nvPr>
        </p:nvSpPr>
        <p:spPr/>
        <p:txBody>
          <a:bodyPr/>
          <a:lstStyle/>
          <a:p>
            <a:r>
              <a:rPr lang="es-PE" smtClean="0"/>
              <a:t>PROGRAMA NACIONAL DE INFRAESTRUCTURA EDUCATIVA - PRONIED</a:t>
            </a:r>
            <a:endParaRPr lang="es-PE"/>
          </a:p>
        </p:txBody>
      </p:sp>
      <p:sp>
        <p:nvSpPr>
          <p:cNvPr id="7" name="Marcador de fecha 6"/>
          <p:cNvSpPr>
            <a:spLocks noGrp="1"/>
          </p:cNvSpPr>
          <p:nvPr>
            <p:ph type="dt" idx="13"/>
          </p:nvPr>
        </p:nvSpPr>
        <p:spPr/>
        <p:txBody>
          <a:bodyPr/>
          <a:lstStyle/>
          <a:p>
            <a:endParaRPr lang="es-PE"/>
          </a:p>
        </p:txBody>
      </p:sp>
    </p:spTree>
    <p:extLst>
      <p:ext uri="{BB962C8B-B14F-4D97-AF65-F5344CB8AC3E}">
        <p14:creationId xmlns:p14="http://schemas.microsoft.com/office/powerpoint/2010/main" val="100623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1ABAB307-9C6F-48CA-94C3-278A2B1BD137}" type="slidenum">
              <a:rPr lang="es-PE" smtClean="0"/>
              <a:t>28</a:t>
            </a:fld>
            <a:endParaRPr lang="es-PE"/>
          </a:p>
        </p:txBody>
      </p:sp>
      <p:sp>
        <p:nvSpPr>
          <p:cNvPr id="5" name="Marcador de pie de página 4"/>
          <p:cNvSpPr>
            <a:spLocks noGrp="1"/>
          </p:cNvSpPr>
          <p:nvPr>
            <p:ph type="ftr" sz="quarter" idx="11"/>
          </p:nvPr>
        </p:nvSpPr>
        <p:spPr/>
        <p:txBody>
          <a:bodyPr/>
          <a:lstStyle/>
          <a:p>
            <a:r>
              <a:rPr lang="es-PE" dirty="0" smtClean="0"/>
              <a:t>PROGRAMA DE MANTENIMIENTO DE Locales educativos 2015</a:t>
            </a:r>
            <a:endParaRPr lang="es-PE" dirty="0"/>
          </a:p>
        </p:txBody>
      </p:sp>
      <p:sp>
        <p:nvSpPr>
          <p:cNvPr id="6" name="Marcador de encabezado 5"/>
          <p:cNvSpPr>
            <a:spLocks noGrp="1"/>
          </p:cNvSpPr>
          <p:nvPr>
            <p:ph type="hdr" sz="quarter" idx="12"/>
          </p:nvPr>
        </p:nvSpPr>
        <p:spPr/>
        <p:txBody>
          <a:bodyPr/>
          <a:lstStyle/>
          <a:p>
            <a:r>
              <a:rPr lang="es-PE" smtClean="0"/>
              <a:t>PROGRAMA NACIONAL DE INFRAESTRUCTURA EDUCATIVA - PRONIED</a:t>
            </a:r>
            <a:endParaRPr lang="es-PE"/>
          </a:p>
        </p:txBody>
      </p:sp>
      <p:sp>
        <p:nvSpPr>
          <p:cNvPr id="7" name="Marcador de fecha 6"/>
          <p:cNvSpPr>
            <a:spLocks noGrp="1"/>
          </p:cNvSpPr>
          <p:nvPr>
            <p:ph type="dt" idx="13"/>
          </p:nvPr>
        </p:nvSpPr>
        <p:spPr/>
        <p:txBody>
          <a:bodyPr/>
          <a:lstStyle/>
          <a:p>
            <a:endParaRPr lang="es-PE"/>
          </a:p>
        </p:txBody>
      </p:sp>
    </p:spTree>
    <p:extLst>
      <p:ext uri="{BB962C8B-B14F-4D97-AF65-F5344CB8AC3E}">
        <p14:creationId xmlns:p14="http://schemas.microsoft.com/office/powerpoint/2010/main" val="74235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smtClean="0"/>
              <a:t>Clic para editar título</a:t>
            </a:r>
            <a:endParaRPr lang="es-PE"/>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5083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PE"/>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6932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smtClean="0"/>
              <a:t>Clic para editar título</a:t>
            </a:r>
            <a:endParaRPr lang="es-PE"/>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43681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1052736"/>
            <a:ext cx="10972800" cy="1143000"/>
          </a:xfrm>
          <a:prstGeom prst="rect">
            <a:avLst/>
          </a:prstGeom>
        </p:spPr>
        <p:txBody>
          <a:bodyPr lIns="91429" tIns="45715" rIns="91429" bIns="45715" anchor="ctr" anchorCtr="0">
            <a:noAutofit/>
          </a:bodyPr>
          <a:lstStyle>
            <a:lvl1pPr algn="l">
              <a:defRPr sz="3000" b="1">
                <a:solidFill>
                  <a:srgbClr val="DA251D"/>
                </a:solidFill>
                <a:latin typeface="Arial" pitchFamily="34" charset="0"/>
                <a:cs typeface="Arial"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609600" y="2204865"/>
            <a:ext cx="10972800" cy="3921299"/>
          </a:xfrm>
          <a:prstGeom prst="rect">
            <a:avLst/>
          </a:prstGeom>
        </p:spPr>
        <p:txBody>
          <a:bodyPr lIns="91429" tIns="45715" rIns="91429" bIns="45715">
            <a:normAutofit/>
          </a:bodyPr>
          <a:lstStyle>
            <a:lvl1pPr algn="just">
              <a:spcBef>
                <a:spcPts val="0"/>
              </a:spcBef>
              <a:spcAft>
                <a:spcPts val="600"/>
              </a:spcAft>
              <a:defRPr sz="2000">
                <a:latin typeface="Arial" pitchFamily="34" charset="0"/>
                <a:cs typeface="Arial" pitchFamily="34" charset="0"/>
              </a:defRPr>
            </a:lvl1pPr>
            <a:lvl2pPr algn="just">
              <a:spcBef>
                <a:spcPts val="0"/>
              </a:spcBef>
              <a:spcAft>
                <a:spcPts val="600"/>
              </a:spcAft>
              <a:defRPr sz="1800">
                <a:latin typeface="Arial" pitchFamily="34" charset="0"/>
                <a:cs typeface="Arial" pitchFamily="34" charset="0"/>
              </a:defRPr>
            </a:lvl2pPr>
            <a:lvl3pPr algn="just">
              <a:spcBef>
                <a:spcPts val="0"/>
              </a:spcBef>
              <a:spcAft>
                <a:spcPts val="600"/>
              </a:spcAft>
              <a:defRPr sz="1600">
                <a:latin typeface="Arial" pitchFamily="34" charset="0"/>
                <a:cs typeface="Arial" pitchFamily="34" charset="0"/>
              </a:defRPr>
            </a:lvl3pPr>
            <a:lvl4pPr algn="just">
              <a:spcBef>
                <a:spcPts val="0"/>
              </a:spcBef>
              <a:spcAft>
                <a:spcPts val="600"/>
              </a:spcAft>
              <a:defRPr sz="1400">
                <a:latin typeface="Arial" pitchFamily="34" charset="0"/>
                <a:cs typeface="Arial" pitchFamily="34" charset="0"/>
              </a:defRPr>
            </a:lvl4pPr>
            <a:lvl5pPr algn="just">
              <a:spcBef>
                <a:spcPts val="0"/>
              </a:spcBef>
              <a:spcAft>
                <a:spcPts val="600"/>
              </a:spcAft>
              <a:defRPr sz="1400">
                <a:latin typeface="Arial"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23A624A-F54C-4A8B-934B-22CE4718AF1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531171608"/>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6723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45447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smtClean="0"/>
              <a:t>Clic para editar título</a:t>
            </a:r>
            <a:endParaRPr lang="es-PE"/>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34081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PE"/>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5" name="Marcador de fecha 4"/>
          <p:cNvSpPr>
            <a:spLocks noGrp="1"/>
          </p:cNvSpPr>
          <p:nvPr>
            <p:ph type="dt" sz="half" idx="10"/>
          </p:nvPr>
        </p:nvSpPr>
        <p:spPr/>
        <p:txBody>
          <a:bodyPr/>
          <a:lstStyle/>
          <a:p>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14270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PE"/>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7" name="Marcador de fecha 6"/>
          <p:cNvSpPr>
            <a:spLocks noGrp="1"/>
          </p:cNvSpPr>
          <p:nvPr>
            <p:ph type="dt" sz="half" idx="10"/>
          </p:nvPr>
        </p:nvSpPr>
        <p:spPr/>
        <p:txBody>
          <a:bodyPr/>
          <a:lstStyle/>
          <a:p>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22568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PE"/>
          </a:p>
        </p:txBody>
      </p:sp>
      <p:sp>
        <p:nvSpPr>
          <p:cNvPr id="3" name="Marcador de fecha 2"/>
          <p:cNvSpPr>
            <a:spLocks noGrp="1"/>
          </p:cNvSpPr>
          <p:nvPr>
            <p:ph type="dt" sz="half" idx="10"/>
          </p:nvPr>
        </p:nvSpPr>
        <p:spPr/>
        <p:txBody>
          <a:bodyPr/>
          <a:lstStyle/>
          <a:p>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3546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77163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smtClean="0"/>
              <a:t>Clic para editar título</a:t>
            </a:r>
            <a:endParaRPr lang="es-PE"/>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5698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smtClean="0"/>
              <a:t>Clic para editar título</a:t>
            </a:r>
            <a:endParaRPr lang="es-PE"/>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46071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userDrawn="1"/>
        </p:nvGrpSpPr>
        <p:grpSpPr>
          <a:xfrm>
            <a:off x="1" y="-3858"/>
            <a:ext cx="12191999" cy="6861858"/>
            <a:chOff x="1" y="-3858"/>
            <a:chExt cx="12191999" cy="6861858"/>
          </a:xfrm>
        </p:grpSpPr>
        <p:pic>
          <p:nvPicPr>
            <p:cNvPr id="10" name="Imagen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3858"/>
              <a:ext cx="12191999" cy="6861858"/>
            </a:xfrm>
            <a:prstGeom prst="rect">
              <a:avLst/>
            </a:prstGeom>
          </p:spPr>
        </p:pic>
        <p:pic>
          <p:nvPicPr>
            <p:cNvPr id="11" name="Imagen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82248" y="9874"/>
              <a:ext cx="4668171" cy="650526"/>
            </a:xfrm>
            <a:prstGeom prst="rect">
              <a:avLst/>
            </a:prstGeom>
          </p:spPr>
        </p:pic>
      </p:grpSp>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 para editar título</a:t>
            </a:r>
            <a:endParaRPr lang="es-PE"/>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PE"/>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s-PE">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PE">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184943-D4AE-DB45-B61A-B5FFA1245A92}" type="slidenum">
              <a:rPr lang="es-PE" smtClean="0">
                <a:solidFill>
                  <a:prstClr val="black">
                    <a:tint val="75000"/>
                  </a:prstClr>
                </a:solidFill>
              </a:rPr>
              <a:pPr defTabSz="457200"/>
              <a:t>‹Nº›</a:t>
            </a:fld>
            <a:endParaRPr lang="es-PE">
              <a:solidFill>
                <a:prstClr val="black">
                  <a:tint val="75000"/>
                </a:prstClr>
              </a:solidFill>
            </a:endParaRPr>
          </a:p>
        </p:txBody>
      </p:sp>
    </p:spTree>
    <p:extLst>
      <p:ext uri="{BB962C8B-B14F-4D97-AF65-F5344CB8AC3E}">
        <p14:creationId xmlns:p14="http://schemas.microsoft.com/office/powerpoint/2010/main" val="11397622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5.jp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png"/><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59.jp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62.jpg"/><Relationship Id="rId4" Type="http://schemas.openxmlformats.org/officeDocument/2006/relationships/image" Target="../media/image61.jpg"/></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146" cy="6861858"/>
          </a:xfrm>
          <a:prstGeom prst="rect">
            <a:avLst/>
          </a:prstGeom>
        </p:spPr>
      </p:pic>
      <p:sp>
        <p:nvSpPr>
          <p:cNvPr id="5" name="CuadroTexto 4"/>
          <p:cNvSpPr txBox="1"/>
          <p:nvPr/>
        </p:nvSpPr>
        <p:spPr>
          <a:xfrm>
            <a:off x="511003" y="2347221"/>
            <a:ext cx="10168689" cy="954107"/>
          </a:xfrm>
          <a:prstGeom prst="rect">
            <a:avLst/>
          </a:prstGeom>
          <a:noFill/>
        </p:spPr>
        <p:txBody>
          <a:bodyPr wrap="square" rtlCol="0">
            <a:spAutoFit/>
          </a:bodyPr>
          <a:lstStyle/>
          <a:p>
            <a:r>
              <a:rPr lang="es-PE" sz="2800" b="1" dirty="0" smtClean="0">
                <a:solidFill>
                  <a:srgbClr val="CC0000"/>
                </a:solidFill>
              </a:rPr>
              <a:t>PROGRAMA DE MANTENIMIENTO</a:t>
            </a:r>
          </a:p>
          <a:p>
            <a:r>
              <a:rPr lang="es-PE" sz="2800" b="1" dirty="0" smtClean="0">
                <a:solidFill>
                  <a:srgbClr val="CC0000"/>
                </a:solidFill>
              </a:rPr>
              <a:t>DE LOCALES ESCOLARES</a:t>
            </a:r>
            <a:endParaRPr lang="es-PE" sz="2800" dirty="0">
              <a:solidFill>
                <a:srgbClr val="CC0000"/>
              </a:solidFill>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03" y="3748492"/>
            <a:ext cx="5724673" cy="888734"/>
          </a:xfrm>
          <a:prstGeom prst="rect">
            <a:avLst/>
          </a:prstGeom>
        </p:spPr>
      </p:pic>
    </p:spTree>
    <p:extLst>
      <p:ext uri="{BB962C8B-B14F-4D97-AF65-F5344CB8AC3E}">
        <p14:creationId xmlns:p14="http://schemas.microsoft.com/office/powerpoint/2010/main" val="15915042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70224" y="1911926"/>
            <a:ext cx="6815667" cy="4214237"/>
          </a:xfrm>
        </p:spPr>
        <p:txBody>
          <a:bodyPr/>
          <a:lstStyle/>
          <a:p>
            <a:endParaRPr lang="es-MX" dirty="0" smtClean="0"/>
          </a:p>
          <a:p>
            <a:endParaRPr lang="es-MX" dirty="0"/>
          </a:p>
          <a:p>
            <a:endParaRPr lang="es-MX" dirty="0" smtClean="0"/>
          </a:p>
          <a:p>
            <a:endParaRPr lang="es-PE" dirty="0"/>
          </a:p>
        </p:txBody>
      </p:sp>
      <p:sp>
        <p:nvSpPr>
          <p:cNvPr id="9" name="Título 1"/>
          <p:cNvSpPr txBox="1">
            <a:spLocks/>
          </p:cNvSpPr>
          <p:nvPr/>
        </p:nvSpPr>
        <p:spPr>
          <a:xfrm>
            <a:off x="342953" y="656311"/>
            <a:ext cx="11341047" cy="511464"/>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300" dirty="0" smtClean="0">
                <a:solidFill>
                  <a:srgbClr val="C00000"/>
                </a:solidFill>
              </a:rPr>
              <a:t>4. </a:t>
            </a:r>
            <a:r>
              <a:rPr lang="es-PE" sz="2400" dirty="0" smtClean="0">
                <a:solidFill>
                  <a:srgbClr val="C00000"/>
                </a:solidFill>
              </a:rPr>
              <a:t>Comisión </a:t>
            </a:r>
            <a:r>
              <a:rPr lang="es-PE" sz="2400" dirty="0">
                <a:solidFill>
                  <a:srgbClr val="C00000"/>
                </a:solidFill>
              </a:rPr>
              <a:t>de Gestión de Recursos y Espacios Educativos y Mantenimiento de Infraestructura</a:t>
            </a:r>
            <a:endParaRPr lang="es-PE" sz="2300" dirty="0">
              <a:solidFill>
                <a:srgbClr val="C00000"/>
              </a:solidFill>
            </a:endParaRPr>
          </a:p>
        </p:txBody>
      </p:sp>
      <p:sp>
        <p:nvSpPr>
          <p:cNvPr id="14" name="13 CuadroTexto"/>
          <p:cNvSpPr txBox="1"/>
          <p:nvPr/>
        </p:nvSpPr>
        <p:spPr>
          <a:xfrm>
            <a:off x="532723" y="1406195"/>
            <a:ext cx="6831584" cy="4385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Asistir </a:t>
            </a:r>
            <a:r>
              <a:rPr lang="es-PE" sz="1500" dirty="0"/>
              <a:t>a las </a:t>
            </a:r>
            <a:r>
              <a:rPr lang="es-PE" sz="1500" dirty="0" smtClean="0"/>
              <a:t>capacitaciones.</a:t>
            </a:r>
            <a:endParaRPr lang="es-PE" sz="1500" dirty="0"/>
          </a:p>
        </p:txBody>
      </p:sp>
      <p:sp>
        <p:nvSpPr>
          <p:cNvPr id="12" name="13 CuadroTexto"/>
          <p:cNvSpPr txBox="1"/>
          <p:nvPr/>
        </p:nvSpPr>
        <p:spPr>
          <a:xfrm>
            <a:off x="515452" y="1882644"/>
            <a:ext cx="6848855"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Firmar el Acta </a:t>
            </a:r>
            <a:r>
              <a:rPr lang="es-PE" sz="1500" dirty="0"/>
              <a:t>de </a:t>
            </a:r>
            <a:r>
              <a:rPr lang="es-PE" sz="1500" dirty="0" smtClean="0"/>
              <a:t>Compromiso (Impresa del sistema WASICHAY), una vez aprobada la Ficha Técnica de Mantenimiento.</a:t>
            </a:r>
          </a:p>
        </p:txBody>
      </p:sp>
      <p:sp>
        <p:nvSpPr>
          <p:cNvPr id="13" name="13 CuadroTexto"/>
          <p:cNvSpPr txBox="1"/>
          <p:nvPr/>
        </p:nvSpPr>
        <p:spPr>
          <a:xfrm>
            <a:off x="515453" y="4736997"/>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u="sng" dirty="0" smtClean="0"/>
              <a:t>Como Mínimo </a:t>
            </a:r>
            <a:r>
              <a:rPr lang="es-PE" sz="1500" u="sng" dirty="0"/>
              <a:t>dos (02) cotizaciones</a:t>
            </a:r>
            <a:r>
              <a:rPr lang="es-PE" sz="1500" dirty="0"/>
              <a:t> de </a:t>
            </a:r>
            <a:r>
              <a:rPr lang="es-PE" sz="1500" dirty="0" smtClean="0"/>
              <a:t>materiales </a:t>
            </a:r>
            <a:r>
              <a:rPr lang="es-PE" sz="1500" dirty="0"/>
              <a:t>y mano de </a:t>
            </a:r>
            <a:r>
              <a:rPr lang="es-PE" sz="1500" dirty="0" smtClean="0"/>
              <a:t>obra, de </a:t>
            </a:r>
            <a:r>
              <a:rPr lang="es-PE" sz="1500" dirty="0"/>
              <a:t>ser necesario </a:t>
            </a:r>
            <a:r>
              <a:rPr lang="es-PE" sz="1500" dirty="0" smtClean="0"/>
              <a:t>elaborar </a:t>
            </a:r>
            <a:r>
              <a:rPr lang="es-PE" sz="1500" dirty="0"/>
              <a:t>un contrato </a:t>
            </a:r>
            <a:r>
              <a:rPr lang="es-PE" sz="1500" dirty="0" smtClean="0"/>
              <a:t>simple.</a:t>
            </a:r>
          </a:p>
        </p:txBody>
      </p:sp>
      <p:sp>
        <p:nvSpPr>
          <p:cNvPr id="17" name="13 CuadroTexto"/>
          <p:cNvSpPr txBox="1"/>
          <p:nvPr/>
        </p:nvSpPr>
        <p:spPr>
          <a:xfrm>
            <a:off x="515452" y="2680799"/>
            <a:ext cx="6848856" cy="4385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b="1" dirty="0" smtClean="0">
                <a:solidFill>
                  <a:schemeClr val="tx2">
                    <a:lumMod val="75000"/>
                  </a:schemeClr>
                </a:solidFill>
              </a:rPr>
              <a:t>Elaborar la Ficha </a:t>
            </a:r>
            <a:r>
              <a:rPr lang="es-PE" sz="1500" b="1" dirty="0">
                <a:solidFill>
                  <a:schemeClr val="tx2">
                    <a:lumMod val="75000"/>
                  </a:schemeClr>
                </a:solidFill>
              </a:rPr>
              <a:t>Técnica de </a:t>
            </a:r>
            <a:r>
              <a:rPr lang="es-PE" sz="1500" b="1" dirty="0" smtClean="0">
                <a:solidFill>
                  <a:schemeClr val="tx2">
                    <a:lumMod val="75000"/>
                  </a:schemeClr>
                </a:solidFill>
              </a:rPr>
              <a:t>Mantenimiento e ingresarla al sistema </a:t>
            </a:r>
            <a:r>
              <a:rPr lang="es-PE" sz="1500" b="1" dirty="0" err="1" smtClean="0">
                <a:solidFill>
                  <a:schemeClr val="tx2">
                    <a:lumMod val="75000"/>
                  </a:schemeClr>
                </a:solidFill>
              </a:rPr>
              <a:t>Wasichay</a:t>
            </a:r>
            <a:r>
              <a:rPr lang="es-PE" sz="1500" b="1" dirty="0" smtClean="0">
                <a:solidFill>
                  <a:schemeClr val="tx2">
                    <a:lumMod val="75000"/>
                  </a:schemeClr>
                </a:solidFill>
              </a:rPr>
              <a:t>.</a:t>
            </a:r>
          </a:p>
        </p:txBody>
      </p:sp>
      <p:sp>
        <p:nvSpPr>
          <p:cNvPr id="18" name="13 CuadroTexto"/>
          <p:cNvSpPr txBox="1"/>
          <p:nvPr/>
        </p:nvSpPr>
        <p:spPr>
          <a:xfrm>
            <a:off x="515452" y="3161673"/>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Dirigir y ejecutar las actividades de mantenimiento según la Ficha Técnica aprobada por la DRE o UGEL.</a:t>
            </a:r>
          </a:p>
        </p:txBody>
      </p:sp>
      <p:sp>
        <p:nvSpPr>
          <p:cNvPr id="19" name="13 CuadroTexto"/>
          <p:cNvSpPr txBox="1"/>
          <p:nvPr/>
        </p:nvSpPr>
        <p:spPr>
          <a:xfrm>
            <a:off x="515452" y="3944558"/>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Brindar </a:t>
            </a:r>
            <a:r>
              <a:rPr lang="es-PE" sz="1500" dirty="0"/>
              <a:t>información sobre </a:t>
            </a:r>
            <a:r>
              <a:rPr lang="es-PE" sz="1500" dirty="0" smtClean="0"/>
              <a:t>mantenimiento según Ley </a:t>
            </a:r>
            <a:r>
              <a:rPr lang="es-PE" sz="1500" dirty="0"/>
              <a:t>de Transparencia y Acceso a la Información </a:t>
            </a:r>
            <a:r>
              <a:rPr lang="es-PE" sz="1500" dirty="0" smtClean="0"/>
              <a:t>Pública.</a:t>
            </a:r>
          </a:p>
        </p:txBody>
      </p:sp>
      <p:sp>
        <p:nvSpPr>
          <p:cNvPr id="20" name="13 CuadroTexto"/>
          <p:cNvSpPr txBox="1"/>
          <p:nvPr/>
        </p:nvSpPr>
        <p:spPr>
          <a:xfrm>
            <a:off x="515452" y="5548544"/>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Brindar </a:t>
            </a:r>
            <a:r>
              <a:rPr lang="es-PE" sz="1500" dirty="0"/>
              <a:t>información </a:t>
            </a:r>
            <a:r>
              <a:rPr lang="es-PE" sz="1500" dirty="0" smtClean="0"/>
              <a:t>a UGM </a:t>
            </a:r>
            <a:r>
              <a:rPr lang="es-PE" sz="1500" dirty="0"/>
              <a:t>o </a:t>
            </a:r>
            <a:r>
              <a:rPr lang="es-PE" sz="1500" dirty="0" smtClean="0"/>
              <a:t>personal de PRONIED y firmar documentación </a:t>
            </a:r>
            <a:r>
              <a:rPr lang="es-PE" sz="1500" dirty="0"/>
              <a:t>pertinente a la supervisión y/o monitoreo </a:t>
            </a:r>
            <a:r>
              <a:rPr lang="es-PE" sz="1500" dirty="0" smtClean="0"/>
              <a:t>realizada por PRONIED.</a:t>
            </a:r>
            <a:endParaRPr lang="es-PE" sz="1500" dirty="0"/>
          </a:p>
        </p:txBody>
      </p:sp>
      <p:sp>
        <p:nvSpPr>
          <p:cNvPr id="21" name="Título 1"/>
          <p:cNvSpPr txBox="1">
            <a:spLocks/>
          </p:cNvSpPr>
          <p:nvPr/>
        </p:nvSpPr>
        <p:spPr>
          <a:xfrm>
            <a:off x="342953" y="198600"/>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B) PROGRAMACIÓN DE ACTIVIDADES</a:t>
            </a:r>
            <a:endParaRPr lang="es-PE" sz="2400" b="1" dirty="0"/>
          </a:p>
        </p:txBody>
      </p:sp>
    </p:spTree>
    <p:extLst>
      <p:ext uri="{BB962C8B-B14F-4D97-AF65-F5344CB8AC3E}">
        <p14:creationId xmlns:p14="http://schemas.microsoft.com/office/powerpoint/2010/main" val="3467395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627550" y="5056073"/>
            <a:ext cx="2222082" cy="369332"/>
          </a:xfrm>
          <a:prstGeom prst="rect">
            <a:avLst/>
          </a:prstGeom>
        </p:spPr>
        <p:txBody>
          <a:bodyPr wrap="none">
            <a:spAutoFit/>
          </a:bodyPr>
          <a:lstStyle/>
          <a:p>
            <a:pPr algn="r"/>
            <a:r>
              <a:rPr lang="es-PE" dirty="0">
                <a:solidFill>
                  <a:schemeClr val="bg1"/>
                </a:solidFill>
              </a:rPr>
              <a:t>Elegidos en Asamblea</a:t>
            </a:r>
          </a:p>
        </p:txBody>
      </p:sp>
      <p:sp>
        <p:nvSpPr>
          <p:cNvPr id="9" name="Título 1"/>
          <p:cNvSpPr txBox="1">
            <a:spLocks/>
          </p:cNvSpPr>
          <p:nvPr/>
        </p:nvSpPr>
        <p:spPr>
          <a:xfrm>
            <a:off x="472803" y="634933"/>
            <a:ext cx="6046534" cy="511464"/>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400" dirty="0" smtClean="0">
                <a:solidFill>
                  <a:srgbClr val="C00000"/>
                </a:solidFill>
              </a:rPr>
              <a:t>5.Responsable de la Veeduría</a:t>
            </a:r>
            <a:endParaRPr lang="es-PE" sz="2400" dirty="0"/>
          </a:p>
        </p:txBody>
      </p:sp>
      <p:sp>
        <p:nvSpPr>
          <p:cNvPr id="3" name="Forma libre 2"/>
          <p:cNvSpPr/>
          <p:nvPr/>
        </p:nvSpPr>
        <p:spPr>
          <a:xfrm>
            <a:off x="627550" y="1480908"/>
            <a:ext cx="5489471" cy="2770587"/>
          </a:xfrm>
          <a:custGeom>
            <a:avLst/>
            <a:gdLst>
              <a:gd name="connsiteX0" fmla="*/ 0 w 2653815"/>
              <a:gd name="connsiteY0" fmla="*/ 265382 h 5019534"/>
              <a:gd name="connsiteX1" fmla="*/ 265382 w 2653815"/>
              <a:gd name="connsiteY1" fmla="*/ 0 h 5019534"/>
              <a:gd name="connsiteX2" fmla="*/ 2388434 w 2653815"/>
              <a:gd name="connsiteY2" fmla="*/ 0 h 5019534"/>
              <a:gd name="connsiteX3" fmla="*/ 2653816 w 2653815"/>
              <a:gd name="connsiteY3" fmla="*/ 265382 h 5019534"/>
              <a:gd name="connsiteX4" fmla="*/ 2653815 w 2653815"/>
              <a:gd name="connsiteY4" fmla="*/ 4754153 h 5019534"/>
              <a:gd name="connsiteX5" fmla="*/ 2388433 w 2653815"/>
              <a:gd name="connsiteY5" fmla="*/ 5019535 h 5019534"/>
              <a:gd name="connsiteX6" fmla="*/ 265382 w 2653815"/>
              <a:gd name="connsiteY6" fmla="*/ 5019534 h 5019534"/>
              <a:gd name="connsiteX7" fmla="*/ 0 w 2653815"/>
              <a:gd name="connsiteY7" fmla="*/ 4754152 h 5019534"/>
              <a:gd name="connsiteX8" fmla="*/ 0 w 2653815"/>
              <a:gd name="connsiteY8" fmla="*/ 265382 h 501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815" h="5019534">
                <a:moveTo>
                  <a:pt x="0" y="265382"/>
                </a:moveTo>
                <a:cubicBezTo>
                  <a:pt x="0" y="118816"/>
                  <a:pt x="118816" y="0"/>
                  <a:pt x="265382" y="0"/>
                </a:cubicBezTo>
                <a:lnTo>
                  <a:pt x="2388434" y="0"/>
                </a:lnTo>
                <a:cubicBezTo>
                  <a:pt x="2535000" y="0"/>
                  <a:pt x="2653816" y="118816"/>
                  <a:pt x="2653816" y="265382"/>
                </a:cubicBezTo>
                <a:cubicBezTo>
                  <a:pt x="2653816" y="1761639"/>
                  <a:pt x="2653815" y="3257896"/>
                  <a:pt x="2653815" y="4754153"/>
                </a:cubicBezTo>
                <a:cubicBezTo>
                  <a:pt x="2653815" y="4900719"/>
                  <a:pt x="2534999" y="5019535"/>
                  <a:pt x="2388433" y="5019535"/>
                </a:cubicBezTo>
                <a:lnTo>
                  <a:pt x="265382" y="5019534"/>
                </a:lnTo>
                <a:cubicBezTo>
                  <a:pt x="118816" y="5019534"/>
                  <a:pt x="0" y="4900718"/>
                  <a:pt x="0" y="4754152"/>
                </a:cubicBezTo>
                <a:lnTo>
                  <a:pt x="0" y="26538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120904" tIns="2128717" rIns="120904" bIns="1124812" numCol="1" spcCol="1270" anchor="t" anchorCtr="1">
            <a:noAutofit/>
          </a:bodyPr>
          <a:lstStyle/>
          <a:p>
            <a:pPr lvl="0" algn="ctr" defTabSz="755650">
              <a:lnSpc>
                <a:spcPct val="90000"/>
              </a:lnSpc>
              <a:spcBef>
                <a:spcPct val="0"/>
              </a:spcBef>
              <a:spcAft>
                <a:spcPct val="35000"/>
              </a:spcAft>
            </a:pPr>
            <a:endParaRPr lang="es-PE" sz="1600" kern="1200" dirty="0"/>
          </a:p>
        </p:txBody>
      </p:sp>
      <p:sp>
        <p:nvSpPr>
          <p:cNvPr id="14" name="13 CuadroTexto"/>
          <p:cNvSpPr txBox="1"/>
          <p:nvPr/>
        </p:nvSpPr>
        <p:spPr>
          <a:xfrm>
            <a:off x="6519337" y="1276556"/>
            <a:ext cx="5222269" cy="4370963"/>
          </a:xfrm>
          <a:prstGeom prst="foldedCorner">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smtClean="0">
                <a:solidFill>
                  <a:schemeClr val="tx1"/>
                </a:solidFill>
              </a:rPr>
              <a:t>Es integrado por los subdirectores, representantes de los docentes, de los estudiantes, de los ex alumnos y de los padres de familia, pudiendo exceptuarse la participación de estos últimos cuando las características de la institución lo justifiquen. Pueden </a:t>
            </a:r>
            <a:r>
              <a:rPr lang="es-ES" dirty="0">
                <a:solidFill>
                  <a:schemeClr val="tx1"/>
                </a:solidFill>
              </a:rPr>
              <a:t>integrarlo, otras instituciones de la comunidad por invitación a sus miembros. </a:t>
            </a:r>
            <a:endParaRPr lang="es-ES" dirty="0" smtClean="0">
              <a:solidFill>
                <a:schemeClr val="tx1"/>
              </a:solidFill>
            </a:endParaRPr>
          </a:p>
          <a:p>
            <a:r>
              <a:rPr lang="es-ES" dirty="0" smtClean="0">
                <a:solidFill>
                  <a:schemeClr val="tx1"/>
                </a:solidFill>
              </a:rPr>
              <a:t>En </a:t>
            </a:r>
            <a:r>
              <a:rPr lang="es-ES" dirty="0">
                <a:solidFill>
                  <a:schemeClr val="tx1"/>
                </a:solidFill>
              </a:rPr>
              <a:t>el caso de las instituciones públicas que funcionen como centros educativos </a:t>
            </a:r>
            <a:r>
              <a:rPr lang="es-ES" dirty="0" err="1">
                <a:solidFill>
                  <a:schemeClr val="tx1"/>
                </a:solidFill>
              </a:rPr>
              <a:t>unidocentes</a:t>
            </a:r>
            <a:r>
              <a:rPr lang="es-ES" dirty="0">
                <a:solidFill>
                  <a:schemeClr val="tx1"/>
                </a:solidFill>
              </a:rPr>
              <a:t> y multigrados, el Consejo Educativo Institucional se conforma sobre la base de los miembros de la comunidad educativa que componen la Red </a:t>
            </a:r>
            <a:r>
              <a:rPr lang="es-ES" dirty="0" smtClean="0">
                <a:solidFill>
                  <a:schemeClr val="tx1"/>
                </a:solidFill>
              </a:rPr>
              <a:t>Educativa</a:t>
            </a:r>
            <a:r>
              <a:rPr lang="es-ES" dirty="0">
                <a:solidFill>
                  <a:schemeClr val="tx1"/>
                </a:solidFill>
              </a:rPr>
              <a:t>.</a:t>
            </a:r>
            <a:endParaRPr lang="es-PE" dirty="0">
              <a:solidFill>
                <a:schemeClr val="tx1"/>
              </a:solidFill>
            </a:endParaRPr>
          </a:p>
          <a:p>
            <a:endParaRPr lang="es-PE" sz="1600" dirty="0">
              <a:solidFill>
                <a:schemeClr val="tx1"/>
              </a:solidFill>
            </a:endParaRPr>
          </a:p>
        </p:txBody>
      </p:sp>
      <p:sp>
        <p:nvSpPr>
          <p:cNvPr id="15" name="Título 1"/>
          <p:cNvSpPr txBox="1">
            <a:spLocks/>
          </p:cNvSpPr>
          <p:nvPr/>
        </p:nvSpPr>
        <p:spPr>
          <a:xfrm>
            <a:off x="6766854" y="803575"/>
            <a:ext cx="4727237" cy="5634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PE" sz="2200" b="1" dirty="0" smtClean="0">
                <a:solidFill>
                  <a:srgbClr val="C00000"/>
                </a:solidFill>
                <a:latin typeface="+mj-lt"/>
                <a:ea typeface="+mj-ea"/>
                <a:cs typeface="+mj-cs"/>
              </a:rPr>
              <a:t>Conformación del CONEI</a:t>
            </a:r>
            <a:endParaRPr lang="es-MX" sz="2200" b="1" dirty="0" smtClean="0">
              <a:solidFill>
                <a:srgbClr val="C00000"/>
              </a:solidFill>
              <a:latin typeface="+mj-lt"/>
              <a:ea typeface="+mj-ea"/>
              <a:cs typeface="+mj-cs"/>
            </a:endParaRPr>
          </a:p>
        </p:txBody>
      </p:sp>
      <p:sp>
        <p:nvSpPr>
          <p:cNvPr id="20" name="13 CuadroTexto"/>
          <p:cNvSpPr txBox="1"/>
          <p:nvPr/>
        </p:nvSpPr>
        <p:spPr>
          <a:xfrm>
            <a:off x="719670" y="4582453"/>
            <a:ext cx="5222269" cy="1579424"/>
          </a:xfrm>
          <a:prstGeom prst="foldedCorner">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PE" sz="1600" dirty="0" smtClean="0"/>
              <a:t>Indicar en el Documento descriptivo, las actividades realizadas,  la conformidad de los trabajos o las observaciones o incidentes que pudieran haberse presentado durante el proceso. Dentro del documento descriptivo se anexará el Informe de veeduría.</a:t>
            </a:r>
            <a:endParaRPr lang="es-PE" sz="1600" dirty="0"/>
          </a:p>
        </p:txBody>
      </p:sp>
      <p:sp>
        <p:nvSpPr>
          <p:cNvPr id="16"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B) PROGRAMACIÓN DE ACTIVIDADES</a:t>
            </a:r>
            <a:endParaRPr lang="es-PE" sz="2400" b="1" dirty="0"/>
          </a:p>
        </p:txBody>
      </p:sp>
      <p:sp>
        <p:nvSpPr>
          <p:cNvPr id="7" name="CuadroTexto 6"/>
          <p:cNvSpPr txBox="1"/>
          <p:nvPr/>
        </p:nvSpPr>
        <p:spPr>
          <a:xfrm>
            <a:off x="862772" y="1811866"/>
            <a:ext cx="4936067" cy="2308324"/>
          </a:xfrm>
          <a:prstGeom prst="rect">
            <a:avLst/>
          </a:prstGeom>
          <a:noFill/>
        </p:spPr>
        <p:txBody>
          <a:bodyPr wrap="square" rtlCol="0">
            <a:spAutoFit/>
          </a:bodyPr>
          <a:lstStyle/>
          <a:p>
            <a:r>
              <a:rPr lang="es-ES" dirty="0">
                <a:solidFill>
                  <a:schemeClr val="bg1"/>
                </a:solidFill>
              </a:rPr>
              <a:t>La veeduría se realizará a través del Consejo Educativo Institucional (CONEI), el mismo que en el marco de sus competencias, vela por la adecuada ejecución del mantenimiento del local educativo, vigilando el buen uso de los recursos asignados. Su conformación es de acuerdo a la Ley General De Educación, Ley Nº 28044, Artículo 69</a:t>
            </a:r>
            <a:r>
              <a:rPr lang="es-ES" dirty="0" smtClean="0">
                <a:solidFill>
                  <a:schemeClr val="bg1"/>
                </a:solidFill>
              </a:rPr>
              <a:t>°</a:t>
            </a:r>
            <a:endParaRPr lang="es-PE" dirty="0">
              <a:solidFill>
                <a:schemeClr val="bg1"/>
              </a:solidFill>
            </a:endParaRPr>
          </a:p>
          <a:p>
            <a:r>
              <a:rPr lang="es-ES" dirty="0">
                <a:solidFill>
                  <a:schemeClr val="bg1"/>
                </a:solidFill>
              </a:rPr>
              <a:t> </a:t>
            </a:r>
            <a:endParaRPr lang="es-PE" dirty="0">
              <a:solidFill>
                <a:schemeClr val="bg1"/>
              </a:solidFill>
            </a:endParaRPr>
          </a:p>
        </p:txBody>
      </p:sp>
    </p:spTree>
    <p:extLst>
      <p:ext uri="{BB962C8B-B14F-4D97-AF65-F5344CB8AC3E}">
        <p14:creationId xmlns:p14="http://schemas.microsoft.com/office/powerpoint/2010/main" val="2167562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p:nvPr/>
        </p:nvSpPr>
        <p:spPr>
          <a:xfrm>
            <a:off x="244579" y="870831"/>
            <a:ext cx="9468200" cy="830997"/>
          </a:xfrm>
          <a:prstGeom prst="rect">
            <a:avLst/>
          </a:prstGeom>
        </p:spPr>
        <p:txBody>
          <a:bodyPr wrap="square">
            <a:spAutoFit/>
          </a:bodyPr>
          <a:lstStyle/>
          <a:p>
            <a:pPr algn="ctr"/>
            <a:r>
              <a:rPr lang="es-PE" sz="2400" b="1" dirty="0" smtClean="0">
                <a:solidFill>
                  <a:srgbClr val="C00000"/>
                </a:solidFill>
                <a:latin typeface="Arial" panose="020B0604020202020204" pitchFamily="34" charset="0"/>
                <a:ea typeface="Times New Roman" panose="02020603050405020304" pitchFamily="18" charset="0"/>
              </a:rPr>
              <a:t>CRITERIOS DE ASIGNACIÓN DE RECURSOS ECONÓMICOS A LOS LOCALES EDUCATIVOS</a:t>
            </a:r>
            <a:endParaRPr lang="es-PE" sz="2400" dirty="0">
              <a:solidFill>
                <a:srgbClr val="C00000"/>
              </a:solidFill>
            </a:endParaRPr>
          </a:p>
        </p:txBody>
      </p:sp>
      <p:sp>
        <p:nvSpPr>
          <p:cNvPr id="11" name="Rectángulo 3"/>
          <p:cNvSpPr/>
          <p:nvPr/>
        </p:nvSpPr>
        <p:spPr>
          <a:xfrm>
            <a:off x="575633" y="1790015"/>
            <a:ext cx="8728366" cy="1873270"/>
          </a:xfrm>
          <a:prstGeom prst="snip2Diag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PE" sz="1600" dirty="0" smtClean="0"/>
              <a:t>Se consideraron las siguientes Bases de datos:</a:t>
            </a:r>
          </a:p>
          <a:p>
            <a:pPr marL="742950" lvl="1" indent="-285750" algn="just">
              <a:buFont typeface="Wingdings" pitchFamily="2" charset="2"/>
              <a:buChar char="ü"/>
            </a:pPr>
            <a:r>
              <a:rPr lang="es-PE" sz="1600" dirty="0">
                <a:solidFill>
                  <a:schemeClr val="accent2">
                    <a:lumMod val="75000"/>
                  </a:schemeClr>
                </a:solidFill>
              </a:rPr>
              <a:t>a)	Datos de Instituciones Educativas 2017 proporcionada por la Unidad de Estadística de MINEDU, que comprende la relación de instituciones educativas públicas (A1 y A4) a nivel nacional. </a:t>
            </a:r>
          </a:p>
          <a:p>
            <a:pPr marL="742950" lvl="1" indent="-285750" algn="just">
              <a:buFont typeface="Wingdings" pitchFamily="2" charset="2"/>
              <a:buChar char="ü"/>
            </a:pPr>
            <a:r>
              <a:rPr lang="es-PE" sz="1600" dirty="0">
                <a:solidFill>
                  <a:schemeClr val="accent2">
                    <a:lumMod val="75000"/>
                  </a:schemeClr>
                </a:solidFill>
              </a:rPr>
              <a:t>b)	Censo Educativo 2017 conducido por la Unidad de Estadística Educativa, en particular, el módulo 11 correspondiente a los datos del Local Educativo.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530" y="1037449"/>
            <a:ext cx="1608884" cy="10706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6595" y="2304809"/>
            <a:ext cx="1550219" cy="9216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4744" y="3423138"/>
            <a:ext cx="1610670" cy="1426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3941" y="4981944"/>
            <a:ext cx="1541363" cy="11560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ctángulo 3"/>
          <p:cNvSpPr/>
          <p:nvPr/>
        </p:nvSpPr>
        <p:spPr>
          <a:xfrm>
            <a:off x="721092" y="3902035"/>
            <a:ext cx="8650640" cy="870520"/>
          </a:xfrm>
          <a:prstGeom prst="snip2Diag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lnSpc>
                <a:spcPct val="115000"/>
              </a:lnSpc>
              <a:spcAft>
                <a:spcPts val="600"/>
              </a:spcAft>
              <a:buFont typeface="Wingdings" panose="05000000000000000000" pitchFamily="2" charset="2"/>
              <a:buChar char="ü"/>
              <a:tabLst>
                <a:tab pos="900430" algn="l"/>
              </a:tabLst>
            </a:pPr>
            <a:r>
              <a:rPr lang="es-PE" dirty="0" smtClean="0"/>
              <a:t>El Monto </a:t>
            </a:r>
            <a:r>
              <a:rPr lang="es-PE" dirty="0"/>
              <a:t>asignado por Local Escolar para la ejecución del Mantenimiento será menor a S/. </a:t>
            </a:r>
            <a:r>
              <a:rPr lang="es-PE" dirty="0" smtClean="0"/>
              <a:t>4 500; </a:t>
            </a:r>
            <a:r>
              <a:rPr lang="es-PE" dirty="0"/>
              <a:t>ni mayor a S/. 28 </a:t>
            </a:r>
            <a:r>
              <a:rPr lang="es-PE" dirty="0" smtClean="0"/>
              <a:t>500</a:t>
            </a:r>
            <a:r>
              <a:rPr lang="es-PE" dirty="0" smtClean="0">
                <a:latin typeface="Arial" panose="020B0604020202020204" pitchFamily="34" charset="0"/>
                <a:ea typeface="Times New Roman" panose="02020603050405020304" pitchFamily="18" charset="0"/>
                <a:cs typeface="Times New Roman" panose="02020603050405020304" pitchFamily="18" charset="0"/>
              </a:rPr>
              <a:t>.</a:t>
            </a:r>
            <a:endParaRPr lang="es-PE"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B) PROGRAMACIÓN DE ACTIVIDADES</a:t>
            </a:r>
            <a:endParaRPr lang="es-PE" sz="2400" b="1" dirty="0"/>
          </a:p>
        </p:txBody>
      </p:sp>
    </p:spTree>
    <p:extLst>
      <p:ext uri="{BB962C8B-B14F-4D97-AF65-F5344CB8AC3E}">
        <p14:creationId xmlns:p14="http://schemas.microsoft.com/office/powerpoint/2010/main" val="391769433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B) PROGRAMACIÓN DE ACTIVIDADES</a:t>
            </a:r>
            <a:endParaRPr lang="es-PE" sz="2400" b="1" dirty="0"/>
          </a:p>
        </p:txBody>
      </p:sp>
      <p:sp>
        <p:nvSpPr>
          <p:cNvPr id="10" name="Marcador de número de diapositiva 2"/>
          <p:cNvSpPr>
            <a:spLocks noGrp="1"/>
          </p:cNvSpPr>
          <p:nvPr>
            <p:ph type="sldNum" sz="quarter" idx="12"/>
          </p:nvPr>
        </p:nvSpPr>
        <p:spPr>
          <a:xfrm>
            <a:off x="8737600" y="6356351"/>
            <a:ext cx="2844800" cy="365125"/>
          </a:xfrm>
        </p:spPr>
        <p:txBody>
          <a:bodyPr/>
          <a:lstStyle/>
          <a:p>
            <a:fld id="{CCF4E4B3-D136-4BE0-8987-89A64A37D437}" type="slidenum">
              <a:rPr lang="en-US" smtClean="0">
                <a:solidFill>
                  <a:prstClr val="black">
                    <a:tint val="75000"/>
                  </a:prstClr>
                </a:solidFill>
              </a:rPr>
              <a:pPr/>
              <a:t>13</a:t>
            </a:fld>
            <a:endParaRPr lang="en-US" dirty="0">
              <a:solidFill>
                <a:prstClr val="black">
                  <a:tint val="75000"/>
                </a:prstClr>
              </a:solidFill>
            </a:endParaRPr>
          </a:p>
        </p:txBody>
      </p:sp>
      <p:graphicFrame>
        <p:nvGraphicFramePr>
          <p:cNvPr id="13" name="Tabla 12"/>
          <p:cNvGraphicFramePr>
            <a:graphicFrameLocks noGrp="1"/>
          </p:cNvGraphicFramePr>
          <p:nvPr>
            <p:extLst/>
          </p:nvPr>
        </p:nvGraphicFramePr>
        <p:xfrm>
          <a:off x="752054" y="1200124"/>
          <a:ext cx="6914838" cy="5312191"/>
        </p:xfrm>
        <a:graphic>
          <a:graphicData uri="http://schemas.openxmlformats.org/drawingml/2006/table">
            <a:tbl>
              <a:tblPr firstRow="1" bandRow="1">
                <a:tableStyleId>{5C22544A-7EE6-4342-B048-85BDC9FD1C3A}</a:tableStyleId>
              </a:tblPr>
              <a:tblGrid>
                <a:gridCol w="351658"/>
                <a:gridCol w="2233046"/>
                <a:gridCol w="4330134"/>
              </a:tblGrid>
              <a:tr h="257839">
                <a:tc>
                  <a:txBody>
                    <a:bodyPr/>
                    <a:lstStyle/>
                    <a:p>
                      <a:pPr algn="ctr"/>
                      <a:r>
                        <a:rPr lang="es-PE" sz="1200" dirty="0" smtClean="0"/>
                        <a:t>N°</a:t>
                      </a:r>
                      <a:endParaRPr lang="es-PE" sz="1200" dirty="0"/>
                    </a:p>
                  </a:txBody>
                  <a:tcPr/>
                </a:tc>
                <a:tc>
                  <a:txBody>
                    <a:bodyPr/>
                    <a:lstStyle/>
                    <a:p>
                      <a:r>
                        <a:rPr lang="es-PE" sz="1200" dirty="0" smtClean="0"/>
                        <a:t>CRITERIO</a:t>
                      </a:r>
                      <a:endParaRPr lang="es-PE" sz="1200" dirty="0"/>
                    </a:p>
                  </a:txBody>
                  <a:tcPr/>
                </a:tc>
                <a:tc>
                  <a:txBody>
                    <a:bodyPr/>
                    <a:lstStyle/>
                    <a:p>
                      <a:r>
                        <a:rPr lang="es-PE" sz="1200" dirty="0" smtClean="0"/>
                        <a:t>MONTO</a:t>
                      </a:r>
                      <a:endParaRPr lang="es-PE" sz="1200" dirty="0"/>
                    </a:p>
                  </a:txBody>
                  <a:tcPr/>
                </a:tc>
              </a:tr>
              <a:tr h="730544">
                <a:tc>
                  <a:txBody>
                    <a:bodyPr/>
                    <a:lstStyle/>
                    <a:p>
                      <a:pPr algn="ctr"/>
                      <a:r>
                        <a:rPr lang="es-PE" sz="1500" dirty="0" smtClean="0"/>
                        <a:t>1</a:t>
                      </a:r>
                      <a:endParaRPr lang="es-PE" sz="1500" dirty="0"/>
                    </a:p>
                  </a:txBody>
                  <a:tcPr anchor="ctr"/>
                </a:tc>
                <a:tc>
                  <a:txBody>
                    <a:bodyPr/>
                    <a:lstStyle/>
                    <a:p>
                      <a:r>
                        <a:rPr lang="es-PE" sz="1500" dirty="0" smtClean="0"/>
                        <a:t>Número</a:t>
                      </a:r>
                      <a:r>
                        <a:rPr lang="es-PE" sz="1500" baseline="0" dirty="0" smtClean="0"/>
                        <a:t> de aulas en el local escolar</a:t>
                      </a:r>
                      <a:endParaRPr lang="es-PE" sz="1500" dirty="0"/>
                    </a:p>
                  </a:txBody>
                  <a:tcPr anchor="ctr"/>
                </a:tc>
                <a:tc>
                  <a:txBody>
                    <a:bodyPr/>
                    <a:lstStyle/>
                    <a:p>
                      <a:pPr marL="285750" indent="-285750">
                        <a:buFont typeface="Wingdings" panose="05000000000000000000" pitchFamily="2" charset="2"/>
                        <a:buChar char="ü"/>
                      </a:pPr>
                      <a:r>
                        <a:rPr lang="es-PE" sz="1500" dirty="0" smtClean="0"/>
                        <a:t>De 1 a 2 aulas: S/ 4,500 por local educativo.</a:t>
                      </a:r>
                    </a:p>
                    <a:p>
                      <a:pPr marL="285750" indent="-285750">
                        <a:buFont typeface="Wingdings" panose="05000000000000000000" pitchFamily="2" charset="2"/>
                        <a:buChar char="ü"/>
                      </a:pPr>
                      <a:r>
                        <a:rPr lang="es-PE" sz="1500" dirty="0" smtClean="0"/>
                        <a:t>De 3 a 4 aulas: S/ 5,500 por local educativo.</a:t>
                      </a:r>
                    </a:p>
                    <a:p>
                      <a:pPr marL="285750" indent="-285750">
                        <a:buFont typeface="Wingdings" panose="05000000000000000000" pitchFamily="2" charset="2"/>
                        <a:buChar char="ü"/>
                      </a:pPr>
                      <a:r>
                        <a:rPr lang="es-PE" sz="1500" dirty="0" smtClean="0"/>
                        <a:t>De 5 a 20 aulas: S/ 1,200 por aula.</a:t>
                      </a:r>
                      <a:endParaRPr lang="es-PE" sz="1500" dirty="0"/>
                    </a:p>
                  </a:txBody>
                  <a:tcPr anchor="ctr"/>
                </a:tc>
              </a:tr>
              <a:tr h="730544">
                <a:tc>
                  <a:txBody>
                    <a:bodyPr/>
                    <a:lstStyle/>
                    <a:p>
                      <a:pPr algn="ctr"/>
                      <a:r>
                        <a:rPr lang="es-PE" sz="1500" dirty="0" smtClean="0"/>
                        <a:t>2</a:t>
                      </a:r>
                      <a:endParaRPr lang="es-PE" sz="1500" dirty="0"/>
                    </a:p>
                  </a:txBody>
                  <a:tcPr anchor="ctr"/>
                </a:tc>
                <a:tc>
                  <a:txBody>
                    <a:bodyPr/>
                    <a:lstStyle/>
                    <a:p>
                      <a:r>
                        <a:rPr lang="es-PE" sz="1500" dirty="0" smtClean="0"/>
                        <a:t>Locales educativos ubicados en zonas del VRAEM</a:t>
                      </a:r>
                      <a:endParaRPr lang="es-PE" sz="1500" dirty="0"/>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1,000 adicionales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3</a:t>
                      </a:r>
                      <a:endParaRPr lang="es-PE" sz="1500" dirty="0"/>
                    </a:p>
                  </a:txBody>
                  <a:tcPr anchor="ctr"/>
                </a:tc>
                <a:tc>
                  <a:txBody>
                    <a:bodyPr/>
                    <a:lstStyle/>
                    <a:p>
                      <a:r>
                        <a:rPr lang="es-PE" sz="1500" dirty="0" smtClean="0"/>
                        <a:t>Locales educativos ubicados en zonas afectadas por heladas.</a:t>
                      </a: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1,700 adicionales</a:t>
                      </a:r>
                    </a:p>
                  </a:txBody>
                  <a:tcPr anchor="ctr"/>
                </a:tc>
              </a:tr>
              <a:tr h="1804873">
                <a:tc>
                  <a:txBody>
                    <a:bodyPr/>
                    <a:lstStyle/>
                    <a:p>
                      <a:pPr algn="ctr"/>
                      <a:r>
                        <a:rPr lang="es-PE" sz="1500" dirty="0" smtClean="0"/>
                        <a:t>4</a:t>
                      </a:r>
                      <a:endParaRPr lang="es-PE" sz="1500" dirty="0"/>
                    </a:p>
                  </a:txBody>
                  <a:tcPr anchor="ctr"/>
                </a:tc>
                <a:tc>
                  <a:txBody>
                    <a:bodyPr/>
                    <a:lstStyle/>
                    <a:p>
                      <a:r>
                        <a:rPr lang="es-PE" sz="1500" dirty="0" smtClean="0"/>
                        <a:t>Locales Educativos ubicados en costa, sierra y selva diferenciados por el ámbito rural o urbano.</a:t>
                      </a:r>
                      <a:endParaRPr lang="es-PE" sz="1500" dirty="0"/>
                    </a:p>
                  </a:txBody>
                  <a:tcPr anchor="ctr"/>
                </a:tc>
                <a:tc>
                  <a:txBody>
                    <a:bodyPr/>
                    <a:lstStyle/>
                    <a:p>
                      <a:pPr marL="0" indent="0">
                        <a:buFont typeface="Wingdings" panose="05000000000000000000" pitchFamily="2" charset="2"/>
                        <a:buNone/>
                      </a:pPr>
                      <a:r>
                        <a:rPr lang="es-PE" sz="1500" b="1" dirty="0" smtClean="0">
                          <a:solidFill>
                            <a:schemeClr val="accent1"/>
                          </a:solidFill>
                        </a:rPr>
                        <a:t>Montos por local escolar para uso de transporte de material:</a:t>
                      </a:r>
                    </a:p>
                    <a:p>
                      <a:pPr marL="285750" indent="-285750">
                        <a:buFont typeface="Wingdings" panose="05000000000000000000" pitchFamily="2" charset="2"/>
                        <a:buChar char="ü"/>
                      </a:pPr>
                      <a:r>
                        <a:rPr lang="es-PE" sz="1500" dirty="0" smtClean="0"/>
                        <a:t>Costa urbano: S/ 130.00</a:t>
                      </a:r>
                    </a:p>
                    <a:p>
                      <a:pPr marL="285750" indent="-285750">
                        <a:buFont typeface="Wingdings" panose="05000000000000000000" pitchFamily="2" charset="2"/>
                        <a:buChar char="ü"/>
                      </a:pPr>
                      <a:r>
                        <a:rPr lang="es-PE" sz="1500" dirty="0" smtClean="0"/>
                        <a:t>Costa rural  : S/ 250.00</a:t>
                      </a:r>
                    </a:p>
                    <a:p>
                      <a:pPr marL="285750" indent="-285750">
                        <a:buFont typeface="Wingdings" panose="05000000000000000000" pitchFamily="2" charset="2"/>
                        <a:buChar char="ü"/>
                      </a:pPr>
                      <a:r>
                        <a:rPr lang="es-PE" sz="1500" dirty="0" smtClean="0"/>
                        <a:t>Sierra urbano : S/ 250.00</a:t>
                      </a:r>
                    </a:p>
                    <a:p>
                      <a:pPr marL="285750" indent="-285750">
                        <a:buFont typeface="Wingdings" panose="05000000000000000000" pitchFamily="2" charset="2"/>
                        <a:buChar char="ü"/>
                      </a:pPr>
                      <a:r>
                        <a:rPr lang="es-PE" sz="1500" dirty="0" smtClean="0"/>
                        <a:t>Sierra rural: S/ 500.00</a:t>
                      </a:r>
                    </a:p>
                    <a:p>
                      <a:pPr marL="285750" indent="-285750">
                        <a:buFont typeface="Wingdings" panose="05000000000000000000" pitchFamily="2" charset="2"/>
                        <a:buChar char="ü"/>
                      </a:pPr>
                      <a:r>
                        <a:rPr lang="es-PE" sz="1500" dirty="0" smtClean="0"/>
                        <a:t>Selva urbano: S/ 300.00</a:t>
                      </a:r>
                    </a:p>
                    <a:p>
                      <a:pPr marL="285750" indent="-285750">
                        <a:buFont typeface="Wingdings" panose="05000000000000000000" pitchFamily="2" charset="2"/>
                        <a:buChar char="ü"/>
                      </a:pPr>
                      <a:r>
                        <a:rPr lang="es-PE" sz="1500" dirty="0" smtClean="0"/>
                        <a:t>Selva rural: S/ 800.00</a:t>
                      </a:r>
                    </a:p>
                  </a:txBody>
                  <a:tcPr anchor="ctr"/>
                </a:tc>
              </a:tr>
              <a:tr h="785911">
                <a:tc>
                  <a:txBody>
                    <a:bodyPr/>
                    <a:lstStyle/>
                    <a:p>
                      <a:pPr algn="ctr"/>
                      <a:r>
                        <a:rPr lang="es-PE" sz="1500" dirty="0" smtClean="0"/>
                        <a:t>5</a:t>
                      </a:r>
                      <a:endParaRPr lang="es-PE" sz="1500" dirty="0"/>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500" kern="1200" noProof="0" dirty="0" smtClean="0">
                          <a:solidFill>
                            <a:schemeClr val="dk1"/>
                          </a:solidFill>
                          <a:latin typeface="+mn-lt"/>
                          <a:ea typeface="+mn-ea"/>
                          <a:cs typeface="+mn-cs"/>
                        </a:rPr>
                        <a:t>Monto Adicional escolar para adquisición de equipamiento menor:</a:t>
                      </a:r>
                      <a:endParaRPr lang="es-PE" sz="1500" kern="1200" dirty="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500" dirty="0" smtClean="0"/>
                        <a:t>S/ 1,000</a:t>
                      </a:r>
                      <a:r>
                        <a:rPr lang="es-PE" sz="1500" baseline="0" dirty="0" smtClean="0"/>
                        <a:t> </a:t>
                      </a:r>
                      <a:r>
                        <a:rPr lang="es-PE" sz="1500" dirty="0" smtClean="0"/>
                        <a:t>a cada</a:t>
                      </a:r>
                      <a:r>
                        <a:rPr lang="es-PE" sz="1500" baseline="0" dirty="0" smtClean="0"/>
                        <a:t> local educativo</a:t>
                      </a:r>
                      <a:endParaRPr lang="es-PE" sz="1500" dirty="0" smtClean="0"/>
                    </a:p>
                  </a:txBody>
                  <a:tcPr anchor="ctr">
                    <a:lnB w="12700" cap="flat" cmpd="sng" algn="ctr">
                      <a:solidFill>
                        <a:schemeClr val="tx1"/>
                      </a:solidFill>
                      <a:prstDash val="solid"/>
                      <a:round/>
                      <a:headEnd type="none" w="med" len="med"/>
                      <a:tailEnd type="none" w="med" len="med"/>
                    </a:lnB>
                  </a:tcPr>
                </a:tc>
              </a:tr>
            </a:tbl>
          </a:graphicData>
        </a:graphic>
      </p:graphicFrame>
      <p:sp>
        <p:nvSpPr>
          <p:cNvPr id="14" name="Título 3"/>
          <p:cNvSpPr txBox="1">
            <a:spLocks/>
          </p:cNvSpPr>
          <p:nvPr/>
        </p:nvSpPr>
        <p:spPr>
          <a:xfrm>
            <a:off x="901423" y="867566"/>
            <a:ext cx="6004689" cy="2205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627063" indent="-627063">
              <a:lnSpc>
                <a:spcPct val="100000"/>
              </a:lnSpc>
            </a:pPr>
            <a:r>
              <a:rPr lang="es-PE" sz="1800" b="1" kern="0" dirty="0" smtClean="0">
                <a:solidFill>
                  <a:srgbClr val="C00000"/>
                </a:solidFill>
                <a:ea typeface="Calibri" charset="0"/>
                <a:cs typeface="Calibri" charset="0"/>
              </a:rPr>
              <a:t>CRITERIOS Y MONTOS DE ASIGNACIÓN DE RECURSOS</a:t>
            </a:r>
            <a:endParaRPr lang="es-PE" sz="1800" b="1" kern="0" dirty="0">
              <a:solidFill>
                <a:srgbClr val="C00000"/>
              </a:solidFill>
              <a:ea typeface="Calibri" charset="0"/>
              <a:cs typeface="Calibri" charset="0"/>
            </a:endParaRPr>
          </a:p>
        </p:txBody>
      </p:sp>
      <p:sp>
        <p:nvSpPr>
          <p:cNvPr id="15" name="Triángulo rectángulo 14"/>
          <p:cNvSpPr/>
          <p:nvPr/>
        </p:nvSpPr>
        <p:spPr>
          <a:xfrm rot="13444729">
            <a:off x="734158" y="909257"/>
            <a:ext cx="142026" cy="13205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
        <p:nvSpPr>
          <p:cNvPr id="17" name="Título 3"/>
          <p:cNvSpPr txBox="1">
            <a:spLocks/>
          </p:cNvSpPr>
          <p:nvPr/>
        </p:nvSpPr>
        <p:spPr>
          <a:xfrm>
            <a:off x="8236877" y="3166596"/>
            <a:ext cx="3601455" cy="51128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627063" indent="-627063">
              <a:lnSpc>
                <a:spcPct val="100000"/>
              </a:lnSpc>
            </a:pPr>
            <a:r>
              <a:rPr lang="es-PE" sz="1800" b="1" kern="0" dirty="0" smtClean="0">
                <a:solidFill>
                  <a:srgbClr val="0070C0"/>
                </a:solidFill>
                <a:ea typeface="Calibri" charset="0"/>
                <a:cs typeface="Calibri" charset="0"/>
              </a:rPr>
              <a:t>VALOR MÍNIMO Y MÁXIMO</a:t>
            </a:r>
            <a:endParaRPr lang="es-PE" sz="1800" b="1" kern="0" dirty="0">
              <a:solidFill>
                <a:srgbClr val="0070C0"/>
              </a:solidFill>
              <a:ea typeface="Calibri" charset="0"/>
              <a:cs typeface="Calibri" charset="0"/>
            </a:endParaRPr>
          </a:p>
        </p:txBody>
      </p:sp>
      <p:sp>
        <p:nvSpPr>
          <p:cNvPr id="18" name="Triángulo rectángulo 17"/>
          <p:cNvSpPr/>
          <p:nvPr/>
        </p:nvSpPr>
        <p:spPr>
          <a:xfrm rot="13444729">
            <a:off x="8034216" y="3355741"/>
            <a:ext cx="142026" cy="13205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graphicFrame>
        <p:nvGraphicFramePr>
          <p:cNvPr id="19" name="Tabla 18"/>
          <p:cNvGraphicFramePr>
            <a:graphicFrameLocks noGrp="1"/>
          </p:cNvGraphicFramePr>
          <p:nvPr>
            <p:extLst>
              <p:ext uri="{D42A27DB-BD31-4B8C-83A1-F6EECF244321}">
                <p14:modId xmlns:p14="http://schemas.microsoft.com/office/powerpoint/2010/main" val="1855023015"/>
              </p:ext>
            </p:extLst>
          </p:nvPr>
        </p:nvGraphicFramePr>
        <p:xfrm>
          <a:off x="7948922" y="3761380"/>
          <a:ext cx="3573016" cy="741680"/>
        </p:xfrm>
        <a:graphic>
          <a:graphicData uri="http://schemas.openxmlformats.org/drawingml/2006/table">
            <a:tbl>
              <a:tblPr firstRow="1" bandRow="1">
                <a:tableStyleId>{5C22544A-7EE6-4342-B048-85BDC9FD1C3A}</a:tableStyleId>
              </a:tblPr>
              <a:tblGrid>
                <a:gridCol w="1786508"/>
                <a:gridCol w="1786508"/>
              </a:tblGrid>
              <a:tr h="370840">
                <a:tc>
                  <a:txBody>
                    <a:bodyPr/>
                    <a:lstStyle/>
                    <a:p>
                      <a:pPr algn="ctr"/>
                      <a:r>
                        <a:rPr lang="es-PE" sz="1200" dirty="0" smtClean="0"/>
                        <a:t>VALOR MÍNIMO</a:t>
                      </a:r>
                      <a:endParaRPr lang="es-PE" sz="1200" dirty="0"/>
                    </a:p>
                  </a:txBody>
                  <a:tcPr anchor="ctr"/>
                </a:tc>
                <a:tc>
                  <a:txBody>
                    <a:bodyPr/>
                    <a:lstStyle/>
                    <a:p>
                      <a:pPr algn="ctr"/>
                      <a:r>
                        <a:rPr lang="es-PE" sz="1200" dirty="0" smtClean="0"/>
                        <a:t>VALOR MÁXIMO</a:t>
                      </a:r>
                      <a:endParaRPr lang="es-PE" sz="1200" dirty="0"/>
                    </a:p>
                  </a:txBody>
                  <a:tcPr anchor="ctr"/>
                </a:tc>
              </a:tr>
              <a:tr h="370840">
                <a:tc>
                  <a:txBody>
                    <a:bodyPr/>
                    <a:lstStyle/>
                    <a:p>
                      <a:pPr algn="ctr"/>
                      <a:r>
                        <a:rPr lang="es-PE" sz="1400" b="1" dirty="0" smtClean="0"/>
                        <a:t>S/</a:t>
                      </a:r>
                      <a:r>
                        <a:rPr lang="es-PE" sz="1400" b="1" baseline="0" dirty="0" smtClean="0"/>
                        <a:t> 4,500</a:t>
                      </a:r>
                      <a:endParaRPr lang="es-PE" sz="1400" b="1" dirty="0"/>
                    </a:p>
                  </a:txBody>
                  <a:tcPr anchor="ctr"/>
                </a:tc>
                <a:tc>
                  <a:txBody>
                    <a:bodyPr/>
                    <a:lstStyle/>
                    <a:p>
                      <a:pPr algn="ctr"/>
                      <a:r>
                        <a:rPr lang="es-PE" sz="1400" b="1" dirty="0" smtClean="0"/>
                        <a:t>S/</a:t>
                      </a:r>
                      <a:r>
                        <a:rPr lang="es-PE" sz="1400" b="1" baseline="0" dirty="0" smtClean="0"/>
                        <a:t> 28,500</a:t>
                      </a:r>
                      <a:endParaRPr lang="es-PE" sz="1400" b="1" dirty="0"/>
                    </a:p>
                  </a:txBody>
                  <a:tcPr anchor="ctr"/>
                </a:tc>
              </a:tr>
            </a:tbl>
          </a:graphicData>
        </a:graphic>
      </p:graphicFrame>
    </p:spTree>
    <p:extLst>
      <p:ext uri="{BB962C8B-B14F-4D97-AF65-F5344CB8AC3E}">
        <p14:creationId xmlns:p14="http://schemas.microsoft.com/office/powerpoint/2010/main" val="159896257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B) PROGRAMACIÓN DE ACTIVIDADES</a:t>
            </a:r>
            <a:endParaRPr lang="es-PE" sz="2400" b="1" dirty="0"/>
          </a:p>
        </p:txBody>
      </p:sp>
      <p:sp>
        <p:nvSpPr>
          <p:cNvPr id="10" name="Marcador de número de diapositiva 2"/>
          <p:cNvSpPr>
            <a:spLocks noGrp="1"/>
          </p:cNvSpPr>
          <p:nvPr>
            <p:ph type="sldNum" sz="quarter" idx="12"/>
          </p:nvPr>
        </p:nvSpPr>
        <p:spPr>
          <a:xfrm>
            <a:off x="8737600" y="6356351"/>
            <a:ext cx="2844800" cy="365125"/>
          </a:xfrm>
        </p:spPr>
        <p:txBody>
          <a:bodyPr/>
          <a:lstStyle/>
          <a:p>
            <a:fld id="{CCF4E4B3-D136-4BE0-8987-89A64A37D437}" type="slidenum">
              <a:rPr lang="en-US" smtClean="0">
                <a:solidFill>
                  <a:prstClr val="black">
                    <a:tint val="75000"/>
                  </a:prstClr>
                </a:solidFill>
              </a:rPr>
              <a:pPr/>
              <a:t>14</a:t>
            </a:fld>
            <a:endParaRPr lang="en-US" dirty="0">
              <a:solidFill>
                <a:prstClr val="black">
                  <a:tint val="75000"/>
                </a:prstClr>
              </a:solidFill>
            </a:endParaRPr>
          </a:p>
        </p:txBody>
      </p:sp>
      <p:sp>
        <p:nvSpPr>
          <p:cNvPr id="14" name="Título 3"/>
          <p:cNvSpPr txBox="1">
            <a:spLocks/>
          </p:cNvSpPr>
          <p:nvPr/>
        </p:nvSpPr>
        <p:spPr>
          <a:xfrm>
            <a:off x="901423" y="867566"/>
            <a:ext cx="6004689" cy="2205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627063" indent="-627063">
              <a:lnSpc>
                <a:spcPct val="100000"/>
              </a:lnSpc>
            </a:pPr>
            <a:r>
              <a:rPr lang="es-PE" sz="1800" b="1" kern="0" dirty="0" smtClean="0">
                <a:solidFill>
                  <a:srgbClr val="C00000"/>
                </a:solidFill>
                <a:ea typeface="Calibri" charset="0"/>
                <a:cs typeface="Calibri" charset="0"/>
              </a:rPr>
              <a:t>CRITERIOS Y MONTOS DE ASIGNACIÓN DE RECURSOS</a:t>
            </a:r>
            <a:endParaRPr lang="es-PE" sz="1800" b="1" kern="0" dirty="0">
              <a:solidFill>
                <a:srgbClr val="C00000"/>
              </a:solidFill>
              <a:ea typeface="Calibri" charset="0"/>
              <a:cs typeface="Calibri" charset="0"/>
            </a:endParaRPr>
          </a:p>
        </p:txBody>
      </p:sp>
      <p:sp>
        <p:nvSpPr>
          <p:cNvPr id="15" name="Triángulo rectángulo 14"/>
          <p:cNvSpPr/>
          <p:nvPr/>
        </p:nvSpPr>
        <p:spPr>
          <a:xfrm rot="13444729">
            <a:off x="734158" y="909257"/>
            <a:ext cx="142026" cy="13205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897186882"/>
              </p:ext>
            </p:extLst>
          </p:nvPr>
        </p:nvGraphicFramePr>
        <p:xfrm>
          <a:off x="708225" y="1519311"/>
          <a:ext cx="10611710" cy="4610557"/>
        </p:xfrm>
        <a:graphic>
          <a:graphicData uri="http://schemas.openxmlformats.org/drawingml/2006/table">
            <a:tbl>
              <a:tblPr firstRow="1" firstCol="1" bandRow="1">
                <a:tableStyleId>{5C22544A-7EE6-4342-B048-85BDC9FD1C3A}</a:tableStyleId>
              </a:tblPr>
              <a:tblGrid>
                <a:gridCol w="745451"/>
                <a:gridCol w="1096251"/>
                <a:gridCol w="898926"/>
                <a:gridCol w="855076"/>
                <a:gridCol w="1359351"/>
                <a:gridCol w="1030476"/>
                <a:gridCol w="986626"/>
                <a:gridCol w="1315501"/>
                <a:gridCol w="1227801"/>
                <a:gridCol w="1096251"/>
              </a:tblGrid>
              <a:tr h="1772792">
                <a:tc>
                  <a:txBody>
                    <a:bodyPr/>
                    <a:lstStyle/>
                    <a:p>
                      <a:pPr algn="ctr">
                        <a:lnSpc>
                          <a:spcPct val="115000"/>
                        </a:lnSpc>
                        <a:spcAft>
                          <a:spcPts val="0"/>
                        </a:spcAft>
                      </a:pPr>
                      <a:r>
                        <a:rPr lang="es-PE" sz="1600">
                          <a:effectLst/>
                        </a:rPr>
                        <a:t>Nº</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Condición</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Área</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Número de aulas</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Monto asignado por mantenimiento (por aulas) </a:t>
                      </a:r>
                    </a:p>
                    <a:p>
                      <a:pPr algn="ctr">
                        <a:lnSpc>
                          <a:spcPct val="115000"/>
                        </a:lnSpc>
                        <a:spcAft>
                          <a:spcPts val="0"/>
                        </a:spcAft>
                      </a:pPr>
                      <a:r>
                        <a:rPr lang="es-PE" sz="1600">
                          <a:effectLst/>
                        </a:rPr>
                        <a:t>S/</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Asignación de S/ 1,000 VRAEM</a:t>
                      </a:r>
                    </a:p>
                    <a:p>
                      <a:pPr algn="ctr">
                        <a:lnSpc>
                          <a:spcPct val="115000"/>
                        </a:lnSpc>
                        <a:spcAft>
                          <a:spcPts val="0"/>
                        </a:spcAft>
                      </a:pPr>
                      <a:r>
                        <a:rPr lang="es-PE" sz="1600">
                          <a:effectLst/>
                        </a:rPr>
                        <a:t>S/</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Asignación de S/1,700 friaje y heladas</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Asignación de transporte de materiales (costa, sierra y selva) (rural / urbano)</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Monto adicional para equipamiento menor</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Monto total asignado  </a:t>
                      </a:r>
                    </a:p>
                    <a:p>
                      <a:pPr algn="ctr">
                        <a:lnSpc>
                          <a:spcPct val="115000"/>
                        </a:lnSpc>
                        <a:spcAft>
                          <a:spcPts val="0"/>
                        </a:spcAft>
                      </a:pPr>
                      <a:r>
                        <a:rPr lang="es-PE" sz="1600">
                          <a:effectLst/>
                        </a:rPr>
                        <a:t>S/</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05395">
                <a:tc>
                  <a:txBody>
                    <a:bodyPr/>
                    <a:lstStyle/>
                    <a:p>
                      <a:pPr algn="ctr">
                        <a:lnSpc>
                          <a:spcPct val="115000"/>
                        </a:lnSpc>
                        <a:spcAft>
                          <a:spcPts val="0"/>
                        </a:spcAft>
                      </a:pPr>
                      <a:r>
                        <a:rPr lang="es-PE" sz="1600">
                          <a:effectLst/>
                        </a:rPr>
                        <a:t>1</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Costa</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Rural</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2</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4,500.00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1,700.00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250.00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7,450.00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05395">
                <a:tc>
                  <a:txBody>
                    <a:bodyPr/>
                    <a:lstStyle/>
                    <a:p>
                      <a:pPr algn="ctr">
                        <a:lnSpc>
                          <a:spcPct val="115000"/>
                        </a:lnSpc>
                        <a:spcAft>
                          <a:spcPts val="0"/>
                        </a:spcAft>
                      </a:pPr>
                      <a:r>
                        <a:rPr lang="es-PE" sz="1600">
                          <a:effectLst/>
                        </a:rPr>
                        <a:t>2</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Costa</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Urbana</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12</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14,400.00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1,700.00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130.00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17,230.00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05395">
                <a:tc>
                  <a:txBody>
                    <a:bodyPr/>
                    <a:lstStyle/>
                    <a:p>
                      <a:pPr algn="ctr">
                        <a:lnSpc>
                          <a:spcPct val="115000"/>
                        </a:lnSpc>
                        <a:spcAft>
                          <a:spcPts val="0"/>
                        </a:spcAft>
                      </a:pPr>
                      <a:r>
                        <a:rPr lang="es-PE" sz="1600">
                          <a:effectLst/>
                        </a:rPr>
                        <a:t>3</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Sierra</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Urbana</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6</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7,200.00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PE" sz="1600">
                          <a:effectLst/>
                        </a:rPr>
                        <a:t>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600">
                          <a:effectLst/>
                        </a:rPr>
                        <a:t>250.00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9,450.00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05395">
                <a:tc>
                  <a:txBody>
                    <a:bodyPr/>
                    <a:lstStyle/>
                    <a:p>
                      <a:pPr algn="ctr">
                        <a:lnSpc>
                          <a:spcPct val="115000"/>
                        </a:lnSpc>
                        <a:spcAft>
                          <a:spcPts val="0"/>
                        </a:spcAft>
                      </a:pPr>
                      <a:r>
                        <a:rPr lang="es-PE" sz="1600">
                          <a:effectLst/>
                        </a:rPr>
                        <a:t>4</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Sierra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Rural</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4</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5,500.00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1,700.00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500.00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9,700.00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05395">
                <a:tc>
                  <a:txBody>
                    <a:bodyPr/>
                    <a:lstStyle/>
                    <a:p>
                      <a:pPr algn="ctr">
                        <a:lnSpc>
                          <a:spcPct val="115000"/>
                        </a:lnSpc>
                        <a:spcAft>
                          <a:spcPts val="0"/>
                        </a:spcAft>
                      </a:pPr>
                      <a:r>
                        <a:rPr lang="es-PE" sz="1600">
                          <a:effectLst/>
                        </a:rPr>
                        <a:t>5</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Selva</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Urbana</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12</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14,400.00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300.00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15,700.00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05395">
                <a:tc>
                  <a:txBody>
                    <a:bodyPr/>
                    <a:lstStyle/>
                    <a:p>
                      <a:pPr algn="ctr">
                        <a:lnSpc>
                          <a:spcPct val="115000"/>
                        </a:lnSpc>
                        <a:spcAft>
                          <a:spcPts val="0"/>
                        </a:spcAft>
                      </a:pPr>
                      <a:r>
                        <a:rPr lang="es-PE" sz="1600">
                          <a:effectLst/>
                        </a:rPr>
                        <a:t>6</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Selva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Rural</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18</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21,600.00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PE" sz="1600">
                          <a:effectLst/>
                        </a:rPr>
                        <a:t>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600">
                          <a:effectLst/>
                        </a:rPr>
                        <a:t>1,700.00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800.00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25,100.00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05395">
                <a:tc>
                  <a:txBody>
                    <a:bodyPr/>
                    <a:lstStyle/>
                    <a:p>
                      <a:pPr algn="ctr">
                        <a:lnSpc>
                          <a:spcPct val="115000"/>
                        </a:lnSpc>
                        <a:spcAft>
                          <a:spcPts val="0"/>
                        </a:spcAft>
                      </a:pPr>
                      <a:r>
                        <a:rPr lang="es-PE" sz="1600">
                          <a:effectLst/>
                        </a:rPr>
                        <a:t>7</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Selva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600">
                          <a:effectLst/>
                        </a:rPr>
                        <a:t>Urbana</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20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24,000.00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PE" sz="1600">
                          <a:effectLst/>
                        </a:rPr>
                        <a:t> </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600">
                          <a:effectLst/>
                        </a:rPr>
                        <a:t>1,700.00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300.00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a:effectLst/>
                        </a:rPr>
                        <a:t>1,000.00</a:t>
                      </a:r>
                      <a:endParaRPr lang="es-P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PE" sz="1600" dirty="0">
                          <a:effectLst/>
                        </a:rPr>
                        <a:t>27,000.00</a:t>
                      </a:r>
                      <a:endParaRPr lang="es-P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54456880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54689" y="2757642"/>
            <a:ext cx="2869247" cy="507831"/>
          </a:xfrm>
          <a:prstGeom prst="rect">
            <a:avLst/>
          </a:prstGeom>
        </p:spPr>
        <p:txBody>
          <a:bodyPr wrap="none">
            <a:spAutoFit/>
          </a:bodyPr>
          <a:lstStyle/>
          <a:p>
            <a:pPr algn="ctr">
              <a:lnSpc>
                <a:spcPct val="150000"/>
              </a:lnSpc>
              <a:spcAft>
                <a:spcPts val="800"/>
              </a:spcAft>
            </a:pPr>
            <a:r>
              <a:rPr lang="es-PE" b="1" u="sng" dirty="0">
                <a:latin typeface="Arial" panose="020B0604020202020204" pitchFamily="34" charset="0"/>
                <a:ea typeface="Times New Roman" panose="02020603050405020304" pitchFamily="18" charset="0"/>
                <a:cs typeface="Times New Roman" panose="02020603050405020304" pitchFamily="18" charset="0"/>
              </a:rPr>
              <a:t>EQUIPAMIENTO MENOR</a:t>
            </a:r>
            <a:endParaRPr lang="es-PE"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duotone>
              <a:schemeClr val="accent2">
                <a:shade val="45000"/>
                <a:satMod val="135000"/>
              </a:schemeClr>
              <a:prstClr val="white"/>
            </a:duotone>
          </a:blip>
          <a:stretch>
            <a:fillRect/>
          </a:stretch>
        </p:blipFill>
        <p:spPr>
          <a:xfrm>
            <a:off x="2757604" y="3376586"/>
            <a:ext cx="877130" cy="1206569"/>
          </a:xfrm>
          <a:prstGeom prst="rect">
            <a:avLst/>
          </a:prstGeom>
        </p:spPr>
      </p:pic>
      <p:pic>
        <p:nvPicPr>
          <p:cNvPr id="6" name="Imagen 5"/>
          <p:cNvPicPr>
            <a:picLocks noChangeAspect="1"/>
          </p:cNvPicPr>
          <p:nvPr/>
        </p:nvPicPr>
        <p:blipFill>
          <a:blip r:embed="rId3">
            <a:duotone>
              <a:schemeClr val="accent2">
                <a:shade val="45000"/>
                <a:satMod val="135000"/>
              </a:schemeClr>
              <a:prstClr val="white"/>
            </a:duotone>
          </a:blip>
          <a:stretch>
            <a:fillRect/>
          </a:stretch>
        </p:blipFill>
        <p:spPr>
          <a:xfrm>
            <a:off x="1423572" y="4158643"/>
            <a:ext cx="894405" cy="577298"/>
          </a:xfrm>
          <a:prstGeom prst="rect">
            <a:avLst/>
          </a:prstGeom>
        </p:spPr>
      </p:pic>
      <p:pic>
        <p:nvPicPr>
          <p:cNvPr id="7" name="Imagen 6"/>
          <p:cNvPicPr>
            <a:picLocks noChangeAspect="1"/>
          </p:cNvPicPr>
          <p:nvPr/>
        </p:nvPicPr>
        <p:blipFill>
          <a:blip r:embed="rId4">
            <a:duotone>
              <a:schemeClr val="accent2">
                <a:shade val="45000"/>
                <a:satMod val="135000"/>
              </a:schemeClr>
              <a:prstClr val="white"/>
            </a:duotone>
          </a:blip>
          <a:stretch>
            <a:fillRect/>
          </a:stretch>
        </p:blipFill>
        <p:spPr>
          <a:xfrm>
            <a:off x="854689" y="1009141"/>
            <a:ext cx="1727619" cy="1689650"/>
          </a:xfrm>
          <a:prstGeom prst="rect">
            <a:avLst/>
          </a:prstGeom>
        </p:spPr>
      </p:pic>
      <p:pic>
        <p:nvPicPr>
          <p:cNvPr id="8" name="Imagen 7"/>
          <p:cNvPicPr>
            <a:picLocks noChangeAspect="1"/>
          </p:cNvPicPr>
          <p:nvPr/>
        </p:nvPicPr>
        <p:blipFill rotWithShape="1">
          <a:blip r:embed="rId5">
            <a:duotone>
              <a:schemeClr val="accent2">
                <a:shade val="45000"/>
                <a:satMod val="135000"/>
              </a:schemeClr>
              <a:prstClr val="white"/>
            </a:duotone>
          </a:blip>
          <a:srcRect l="1993" t="2674"/>
          <a:stretch/>
        </p:blipFill>
        <p:spPr>
          <a:xfrm>
            <a:off x="2717294" y="5053608"/>
            <a:ext cx="675862" cy="612981"/>
          </a:xfrm>
          <a:prstGeom prst="rect">
            <a:avLst/>
          </a:prstGeom>
        </p:spPr>
      </p:pic>
      <p:pic>
        <p:nvPicPr>
          <p:cNvPr id="9" name="Imagen 8"/>
          <p:cNvPicPr>
            <a:picLocks noChangeAspect="1"/>
          </p:cNvPicPr>
          <p:nvPr/>
        </p:nvPicPr>
        <p:blipFill>
          <a:blip r:embed="rId6">
            <a:duotone>
              <a:schemeClr val="accent2">
                <a:shade val="45000"/>
                <a:satMod val="135000"/>
              </a:schemeClr>
              <a:prstClr val="white"/>
            </a:duotone>
          </a:blip>
          <a:stretch>
            <a:fillRect/>
          </a:stretch>
        </p:blipFill>
        <p:spPr>
          <a:xfrm>
            <a:off x="2886862" y="1867692"/>
            <a:ext cx="800218" cy="654724"/>
          </a:xfrm>
          <a:prstGeom prst="rect">
            <a:avLst/>
          </a:prstGeom>
        </p:spPr>
      </p:pic>
      <p:pic>
        <p:nvPicPr>
          <p:cNvPr id="10" name="Imagen 9"/>
          <p:cNvPicPr>
            <a:picLocks noChangeAspect="1"/>
          </p:cNvPicPr>
          <p:nvPr/>
        </p:nvPicPr>
        <p:blipFill>
          <a:blip r:embed="rId7">
            <a:duotone>
              <a:schemeClr val="accent2">
                <a:shade val="45000"/>
                <a:satMod val="135000"/>
              </a:schemeClr>
              <a:prstClr val="white"/>
            </a:duotone>
          </a:blip>
          <a:stretch>
            <a:fillRect/>
          </a:stretch>
        </p:blipFill>
        <p:spPr>
          <a:xfrm>
            <a:off x="3198601" y="5784165"/>
            <a:ext cx="903730" cy="664679"/>
          </a:xfrm>
          <a:prstGeom prst="rect">
            <a:avLst/>
          </a:prstGeom>
        </p:spPr>
      </p:pic>
      <p:pic>
        <p:nvPicPr>
          <p:cNvPr id="11" name="Imagen 10"/>
          <p:cNvPicPr>
            <a:picLocks noChangeAspect="1"/>
          </p:cNvPicPr>
          <p:nvPr/>
        </p:nvPicPr>
        <p:blipFill>
          <a:blip r:embed="rId8">
            <a:duotone>
              <a:schemeClr val="accent2">
                <a:shade val="45000"/>
                <a:satMod val="135000"/>
              </a:schemeClr>
              <a:prstClr val="white"/>
            </a:duotone>
          </a:blip>
          <a:stretch>
            <a:fillRect/>
          </a:stretch>
        </p:blipFill>
        <p:spPr>
          <a:xfrm>
            <a:off x="508404" y="3265473"/>
            <a:ext cx="951082" cy="1083791"/>
          </a:xfrm>
          <a:prstGeom prst="rect">
            <a:avLst/>
          </a:prstGeom>
        </p:spPr>
      </p:pic>
      <p:pic>
        <p:nvPicPr>
          <p:cNvPr id="12" name="Imagen 11"/>
          <p:cNvPicPr>
            <a:picLocks noChangeAspect="1"/>
          </p:cNvPicPr>
          <p:nvPr/>
        </p:nvPicPr>
        <p:blipFill>
          <a:blip r:embed="rId9">
            <a:duotone>
              <a:schemeClr val="accent2">
                <a:shade val="45000"/>
                <a:satMod val="135000"/>
              </a:schemeClr>
              <a:prstClr val="white"/>
            </a:duotone>
          </a:blip>
          <a:stretch>
            <a:fillRect/>
          </a:stretch>
        </p:blipFill>
        <p:spPr>
          <a:xfrm>
            <a:off x="1172334" y="5869305"/>
            <a:ext cx="871351" cy="623887"/>
          </a:xfrm>
          <a:prstGeom prst="rect">
            <a:avLst/>
          </a:prstGeom>
        </p:spPr>
      </p:pic>
      <p:pic>
        <p:nvPicPr>
          <p:cNvPr id="13" name="Imagen 12"/>
          <p:cNvPicPr>
            <a:picLocks noChangeAspect="1"/>
          </p:cNvPicPr>
          <p:nvPr/>
        </p:nvPicPr>
        <p:blipFill>
          <a:blip r:embed="rId10">
            <a:duotone>
              <a:schemeClr val="accent2">
                <a:shade val="45000"/>
                <a:satMod val="135000"/>
              </a:schemeClr>
              <a:prstClr val="white"/>
            </a:duotone>
          </a:blip>
          <a:stretch>
            <a:fillRect/>
          </a:stretch>
        </p:blipFill>
        <p:spPr>
          <a:xfrm>
            <a:off x="405893" y="4750068"/>
            <a:ext cx="947420" cy="83536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54243587"/>
              </p:ext>
            </p:extLst>
          </p:nvPr>
        </p:nvGraphicFramePr>
        <p:xfrm>
          <a:off x="4548072" y="1138579"/>
          <a:ext cx="6911283" cy="5505323"/>
        </p:xfrm>
        <a:graphic>
          <a:graphicData uri="http://schemas.openxmlformats.org/drawingml/2006/table">
            <a:tbl>
              <a:tblPr>
                <a:tableStyleId>{93296810-A885-4BE3-A3E7-6D5BEEA58F35}</a:tableStyleId>
              </a:tblPr>
              <a:tblGrid>
                <a:gridCol w="1694866"/>
                <a:gridCol w="5216417"/>
              </a:tblGrid>
              <a:tr h="377825">
                <a:tc>
                  <a:txBody>
                    <a:bodyPr/>
                    <a:lstStyle/>
                    <a:p>
                      <a:pPr algn="ctr">
                        <a:lnSpc>
                          <a:spcPct val="115000"/>
                        </a:lnSpc>
                        <a:spcAft>
                          <a:spcPts val="0"/>
                        </a:spcAft>
                      </a:pPr>
                      <a:r>
                        <a:rPr lang="es-PE" sz="1800" dirty="0">
                          <a:effectLst/>
                        </a:rPr>
                        <a:t>NIVEL</a:t>
                      </a:r>
                      <a:endParaRPr lang="es-P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ctr"/>
                </a:tc>
                <a:tc>
                  <a:txBody>
                    <a:bodyPr/>
                    <a:lstStyle/>
                    <a:p>
                      <a:pPr algn="ctr">
                        <a:lnSpc>
                          <a:spcPct val="115000"/>
                        </a:lnSpc>
                        <a:spcAft>
                          <a:spcPts val="0"/>
                        </a:spcAft>
                      </a:pPr>
                      <a:r>
                        <a:rPr lang="es-PE" sz="1800">
                          <a:effectLst/>
                        </a:rPr>
                        <a:t>DETALLE</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ctr"/>
                </a:tc>
              </a:tr>
              <a:tr h="76835">
                <a:tc rowSpan="14">
                  <a:txBody>
                    <a:bodyPr/>
                    <a:lstStyle/>
                    <a:p>
                      <a:pPr algn="ctr">
                        <a:lnSpc>
                          <a:spcPct val="115000"/>
                        </a:lnSpc>
                        <a:spcAft>
                          <a:spcPts val="0"/>
                        </a:spcAft>
                      </a:pPr>
                      <a:r>
                        <a:rPr lang="es-PE" sz="1800" dirty="0">
                          <a:effectLst/>
                        </a:rPr>
                        <a:t>TODOS LOS NIVELES EDUCATIVOS </a:t>
                      </a:r>
                      <a:endParaRPr lang="es-P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vert="vert270" anchor="ctr"/>
                </a:tc>
                <a:tc>
                  <a:txBody>
                    <a:bodyPr/>
                    <a:lstStyle/>
                    <a:p>
                      <a:pPr algn="just">
                        <a:lnSpc>
                          <a:spcPct val="115000"/>
                        </a:lnSpc>
                        <a:spcAft>
                          <a:spcPts val="0"/>
                        </a:spcAft>
                      </a:pPr>
                      <a:r>
                        <a:rPr lang="es-PE" sz="1800">
                          <a:effectLst/>
                        </a:rPr>
                        <a:t>Adquisición de proyector multimedia</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ctr"/>
                </a:tc>
              </a:tr>
              <a:tr h="79375">
                <a:tc vMerge="1">
                  <a:txBody>
                    <a:bodyPr/>
                    <a:lstStyle/>
                    <a:p>
                      <a:endParaRPr lang="es-PE"/>
                    </a:p>
                  </a:txBody>
                  <a:tcPr/>
                </a:tc>
                <a:tc>
                  <a:txBody>
                    <a:bodyPr/>
                    <a:lstStyle/>
                    <a:p>
                      <a:pPr algn="just">
                        <a:lnSpc>
                          <a:spcPct val="115000"/>
                        </a:lnSpc>
                        <a:spcAft>
                          <a:spcPts val="0"/>
                        </a:spcAft>
                      </a:pPr>
                      <a:r>
                        <a:rPr lang="es-PE" sz="1800">
                          <a:effectLst/>
                        </a:rPr>
                        <a:t>Adquisición de ecran</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117475">
                <a:tc vMerge="1">
                  <a:txBody>
                    <a:bodyPr/>
                    <a:lstStyle/>
                    <a:p>
                      <a:endParaRPr lang="es-PE"/>
                    </a:p>
                  </a:txBody>
                  <a:tcPr/>
                </a:tc>
                <a:tc>
                  <a:txBody>
                    <a:bodyPr/>
                    <a:lstStyle/>
                    <a:p>
                      <a:pPr algn="just">
                        <a:lnSpc>
                          <a:spcPct val="115000"/>
                        </a:lnSpc>
                        <a:spcAft>
                          <a:spcPts val="0"/>
                        </a:spcAft>
                      </a:pPr>
                      <a:r>
                        <a:rPr lang="es-PE" sz="1800">
                          <a:effectLst/>
                        </a:rPr>
                        <a:t>Adquisición de televisor</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120015">
                <a:tc vMerge="1">
                  <a:txBody>
                    <a:bodyPr/>
                    <a:lstStyle/>
                    <a:p>
                      <a:endParaRPr lang="es-PE"/>
                    </a:p>
                  </a:txBody>
                  <a:tcPr/>
                </a:tc>
                <a:tc>
                  <a:txBody>
                    <a:bodyPr/>
                    <a:lstStyle/>
                    <a:p>
                      <a:pPr algn="just">
                        <a:lnSpc>
                          <a:spcPct val="115000"/>
                        </a:lnSpc>
                        <a:spcAft>
                          <a:spcPts val="0"/>
                        </a:spcAft>
                      </a:pPr>
                      <a:r>
                        <a:rPr lang="es-PE" sz="1800">
                          <a:effectLst/>
                        </a:rPr>
                        <a:t>Adquisición de DVD / Blu-ray</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131445">
                <a:tc vMerge="1">
                  <a:txBody>
                    <a:bodyPr/>
                    <a:lstStyle/>
                    <a:p>
                      <a:endParaRPr lang="es-PE"/>
                    </a:p>
                  </a:txBody>
                  <a:tcPr/>
                </a:tc>
                <a:tc>
                  <a:txBody>
                    <a:bodyPr/>
                    <a:lstStyle/>
                    <a:p>
                      <a:pPr algn="just">
                        <a:lnSpc>
                          <a:spcPct val="115000"/>
                        </a:lnSpc>
                        <a:spcAft>
                          <a:spcPts val="0"/>
                        </a:spcAft>
                      </a:pPr>
                      <a:r>
                        <a:rPr lang="es-PE" sz="1800">
                          <a:effectLst/>
                        </a:rPr>
                        <a:t>Adquisición de Equipo de sonido</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233045">
                <a:tc vMerge="1">
                  <a:txBody>
                    <a:bodyPr/>
                    <a:lstStyle/>
                    <a:p>
                      <a:endParaRPr lang="es-PE"/>
                    </a:p>
                  </a:txBody>
                  <a:tcPr/>
                </a:tc>
                <a:tc>
                  <a:txBody>
                    <a:bodyPr/>
                    <a:lstStyle/>
                    <a:p>
                      <a:pPr algn="just">
                        <a:lnSpc>
                          <a:spcPct val="115000"/>
                        </a:lnSpc>
                        <a:spcAft>
                          <a:spcPts val="0"/>
                        </a:spcAft>
                      </a:pPr>
                      <a:r>
                        <a:rPr lang="es-PE" sz="1800">
                          <a:effectLst/>
                        </a:rPr>
                        <a:t>Adquisición de cocina y su equipamiento (cubiertos, platos,  vasos y ollas) </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191770">
                <a:tc vMerge="1">
                  <a:txBody>
                    <a:bodyPr/>
                    <a:lstStyle/>
                    <a:p>
                      <a:endParaRPr lang="es-PE"/>
                    </a:p>
                  </a:txBody>
                  <a:tcPr/>
                </a:tc>
                <a:tc>
                  <a:txBody>
                    <a:bodyPr/>
                    <a:lstStyle/>
                    <a:p>
                      <a:pPr algn="just">
                        <a:lnSpc>
                          <a:spcPct val="115000"/>
                        </a:lnSpc>
                        <a:spcAft>
                          <a:spcPts val="0"/>
                        </a:spcAft>
                      </a:pPr>
                      <a:r>
                        <a:rPr lang="es-PE" sz="1800">
                          <a:effectLst/>
                        </a:rPr>
                        <a:t>Adquisición de plancha de fierro fundido para vicharra y/o cocina mejorada existente</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143510">
                <a:tc vMerge="1">
                  <a:txBody>
                    <a:bodyPr/>
                    <a:lstStyle/>
                    <a:p>
                      <a:endParaRPr lang="es-PE"/>
                    </a:p>
                  </a:txBody>
                  <a:tcPr/>
                </a:tc>
                <a:tc>
                  <a:txBody>
                    <a:bodyPr/>
                    <a:lstStyle/>
                    <a:p>
                      <a:pPr algn="just">
                        <a:lnSpc>
                          <a:spcPct val="115000"/>
                        </a:lnSpc>
                        <a:spcAft>
                          <a:spcPts val="0"/>
                        </a:spcAft>
                      </a:pPr>
                      <a:r>
                        <a:rPr lang="es-PE" sz="1800">
                          <a:effectLst/>
                        </a:rPr>
                        <a:t>Adquisición de impresoras y tintas</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64135">
                <a:tc vMerge="1">
                  <a:txBody>
                    <a:bodyPr/>
                    <a:lstStyle/>
                    <a:p>
                      <a:endParaRPr lang="es-PE"/>
                    </a:p>
                  </a:txBody>
                  <a:tcPr/>
                </a:tc>
                <a:tc>
                  <a:txBody>
                    <a:bodyPr/>
                    <a:lstStyle/>
                    <a:p>
                      <a:pPr algn="just">
                        <a:lnSpc>
                          <a:spcPct val="115000"/>
                        </a:lnSpc>
                        <a:spcAft>
                          <a:spcPts val="0"/>
                        </a:spcAft>
                      </a:pPr>
                      <a:r>
                        <a:rPr lang="es-PE" sz="1800" dirty="0">
                          <a:effectLst/>
                        </a:rPr>
                        <a:t>Adquisición de fotocopiadora y tóner</a:t>
                      </a:r>
                      <a:endParaRPr lang="es-P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165735">
                <a:tc vMerge="1">
                  <a:txBody>
                    <a:bodyPr/>
                    <a:lstStyle/>
                    <a:p>
                      <a:endParaRPr lang="es-PE"/>
                    </a:p>
                  </a:txBody>
                  <a:tcPr/>
                </a:tc>
                <a:tc>
                  <a:txBody>
                    <a:bodyPr/>
                    <a:lstStyle/>
                    <a:p>
                      <a:pPr algn="just">
                        <a:lnSpc>
                          <a:spcPct val="115000"/>
                        </a:lnSpc>
                        <a:spcAft>
                          <a:spcPts val="0"/>
                        </a:spcAft>
                      </a:pPr>
                      <a:r>
                        <a:rPr lang="es-PE" sz="1800">
                          <a:effectLst/>
                        </a:rPr>
                        <a:t>Adquisición de consola de sonido</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69215">
                <a:tc vMerge="1">
                  <a:txBody>
                    <a:bodyPr/>
                    <a:lstStyle/>
                    <a:p>
                      <a:endParaRPr lang="es-PE"/>
                    </a:p>
                  </a:txBody>
                  <a:tcPr/>
                </a:tc>
                <a:tc>
                  <a:txBody>
                    <a:bodyPr/>
                    <a:lstStyle/>
                    <a:p>
                      <a:pPr algn="just">
                        <a:lnSpc>
                          <a:spcPct val="115000"/>
                        </a:lnSpc>
                        <a:spcAft>
                          <a:spcPts val="0"/>
                        </a:spcAft>
                      </a:pPr>
                      <a:r>
                        <a:rPr lang="es-PE" sz="1800">
                          <a:effectLst/>
                        </a:rPr>
                        <a:t>Adquisición de parlante y micrófono</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69215">
                <a:tc vMerge="1">
                  <a:txBody>
                    <a:bodyPr/>
                    <a:lstStyle/>
                    <a:p>
                      <a:endParaRPr lang="es-PE"/>
                    </a:p>
                  </a:txBody>
                  <a:tcPr/>
                </a:tc>
                <a:tc>
                  <a:txBody>
                    <a:bodyPr/>
                    <a:lstStyle/>
                    <a:p>
                      <a:pPr algn="just">
                        <a:lnSpc>
                          <a:spcPct val="115000"/>
                        </a:lnSpc>
                        <a:spcAft>
                          <a:spcPts val="0"/>
                        </a:spcAft>
                      </a:pPr>
                      <a:r>
                        <a:rPr lang="es-PE" sz="1800">
                          <a:effectLst/>
                        </a:rPr>
                        <a:t>Adquisición de batería para panel solar</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69215">
                <a:tc vMerge="1">
                  <a:txBody>
                    <a:bodyPr/>
                    <a:lstStyle/>
                    <a:p>
                      <a:endParaRPr lang="es-PE"/>
                    </a:p>
                  </a:txBody>
                  <a:tcPr/>
                </a:tc>
                <a:tc>
                  <a:txBody>
                    <a:bodyPr/>
                    <a:lstStyle/>
                    <a:p>
                      <a:pPr algn="just">
                        <a:lnSpc>
                          <a:spcPct val="115000"/>
                        </a:lnSpc>
                        <a:spcAft>
                          <a:spcPts val="0"/>
                        </a:spcAft>
                      </a:pPr>
                      <a:r>
                        <a:rPr lang="es-PE" sz="1800">
                          <a:effectLst/>
                        </a:rPr>
                        <a:t>Adquisición de ventilador de techo</a:t>
                      </a:r>
                      <a:endParaRPr lang="es-PE"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r h="69215">
                <a:tc vMerge="1">
                  <a:txBody>
                    <a:bodyPr/>
                    <a:lstStyle/>
                    <a:p>
                      <a:endParaRPr lang="es-PE"/>
                    </a:p>
                  </a:txBody>
                  <a:tcPr/>
                </a:tc>
                <a:tc>
                  <a:txBody>
                    <a:bodyPr/>
                    <a:lstStyle/>
                    <a:p>
                      <a:pPr algn="just">
                        <a:lnSpc>
                          <a:spcPct val="115000"/>
                        </a:lnSpc>
                        <a:spcAft>
                          <a:spcPts val="0"/>
                        </a:spcAft>
                      </a:pPr>
                      <a:r>
                        <a:rPr lang="es-PE" sz="1800" dirty="0">
                          <a:effectLst/>
                        </a:rPr>
                        <a:t>Adquisición de Panel Solar</a:t>
                      </a:r>
                      <a:endParaRPr lang="es-P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 marR="5715" marT="5715" marB="0" anchor="b"/>
                </a:tc>
              </a:tr>
            </a:tbl>
          </a:graphicData>
        </a:graphic>
      </p:graphicFrame>
    </p:spTree>
    <p:extLst>
      <p:ext uri="{BB962C8B-B14F-4D97-AF65-F5344CB8AC3E}">
        <p14:creationId xmlns:p14="http://schemas.microsoft.com/office/powerpoint/2010/main" val="37584120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24232" y="981805"/>
            <a:ext cx="4359590" cy="511464"/>
          </a:xfrm>
        </p:spPr>
        <p:txBody>
          <a:bodyPr>
            <a:noAutofit/>
          </a:bodyPr>
          <a:lstStyle/>
          <a:p>
            <a:r>
              <a:rPr lang="es-PE" sz="2800" dirty="0" smtClean="0">
                <a:solidFill>
                  <a:srgbClr val="C00000"/>
                </a:solidFill>
              </a:rPr>
              <a:t>II.- ETAPA DE EJECUCIÓN</a:t>
            </a:r>
            <a:endParaRPr lang="es-PE" sz="2800" dirty="0"/>
          </a:p>
        </p:txBody>
      </p:sp>
      <p:sp>
        <p:nvSpPr>
          <p:cNvPr id="5" name="Rectángulo 4"/>
          <p:cNvSpPr/>
          <p:nvPr/>
        </p:nvSpPr>
        <p:spPr>
          <a:xfrm>
            <a:off x="1018558" y="1946531"/>
            <a:ext cx="6811347" cy="3477875"/>
          </a:xfrm>
          <a:prstGeom prst="rect">
            <a:avLst/>
          </a:prstGeom>
        </p:spPr>
        <p:txBody>
          <a:bodyPr wrap="square">
            <a:spAutoFit/>
          </a:bodyPr>
          <a:lstStyle/>
          <a:p>
            <a:pPr algn="ctr"/>
            <a:r>
              <a:rPr lang="es-PE" sz="2000" dirty="0">
                <a:solidFill>
                  <a:schemeClr val="accent1">
                    <a:lumMod val="50000"/>
                  </a:schemeClr>
                </a:solidFill>
                <a:latin typeface="+mj-lt"/>
                <a:ea typeface="Times New Roman" panose="02020603050405020304" pitchFamily="18" charset="0"/>
              </a:rPr>
              <a:t>Esta etapa tiene por finalidad establecer los criterios y procedimientos para el manejo de las cuentas de ahorro que son abiertas a favor de los responsables del mantenimiento, así como para la ejecución de las acciones de mantenimiento en el </a:t>
            </a:r>
            <a:r>
              <a:rPr lang="es-PE" sz="2000" dirty="0" smtClean="0">
                <a:solidFill>
                  <a:schemeClr val="accent1">
                    <a:lumMod val="50000"/>
                  </a:schemeClr>
                </a:solidFill>
                <a:latin typeface="+mj-lt"/>
                <a:ea typeface="Times New Roman" panose="02020603050405020304" pitchFamily="18" charset="0"/>
              </a:rPr>
              <a:t>Local Educativo Comprende </a:t>
            </a:r>
            <a:r>
              <a:rPr lang="es-PE" sz="2000" dirty="0">
                <a:solidFill>
                  <a:schemeClr val="accent1">
                    <a:lumMod val="50000"/>
                  </a:schemeClr>
                </a:solidFill>
                <a:latin typeface="+mj-lt"/>
                <a:ea typeface="Times New Roman" panose="02020603050405020304" pitchFamily="18" charset="0"/>
              </a:rPr>
              <a:t>el manejo de las cuentas de ahorro, la definición de actividades necesarias para la autorización de la apertura y cierre, bloqueo y desbloqueo; así como, lo concerniente a la devolución de los saldos de las cuentas que no han sido ejecutados en el mantenimiento de los </a:t>
            </a:r>
            <a:r>
              <a:rPr lang="es-PE" sz="2000" dirty="0" smtClean="0">
                <a:solidFill>
                  <a:schemeClr val="accent1">
                    <a:lumMod val="50000"/>
                  </a:schemeClr>
                </a:solidFill>
                <a:latin typeface="+mj-lt"/>
                <a:ea typeface="Times New Roman" panose="02020603050405020304" pitchFamily="18" charset="0"/>
              </a:rPr>
              <a:t>Locales educativos, </a:t>
            </a:r>
            <a:r>
              <a:rPr lang="es-PE" sz="2000" dirty="0">
                <a:solidFill>
                  <a:schemeClr val="accent1">
                    <a:lumMod val="50000"/>
                  </a:schemeClr>
                </a:solidFill>
                <a:latin typeface="+mj-lt"/>
                <a:ea typeface="Times New Roman" panose="02020603050405020304" pitchFamily="18" charset="0"/>
              </a:rPr>
              <a:t>dentro de los plazos que se otorguen para dicho </a:t>
            </a:r>
            <a:r>
              <a:rPr lang="es-PE" sz="2000" dirty="0" smtClean="0">
                <a:solidFill>
                  <a:schemeClr val="accent1">
                    <a:lumMod val="50000"/>
                  </a:schemeClr>
                </a:solidFill>
                <a:latin typeface="+mj-lt"/>
                <a:ea typeface="Times New Roman" panose="02020603050405020304" pitchFamily="18" charset="0"/>
              </a:rPr>
              <a:t>efecto</a:t>
            </a:r>
          </a:p>
        </p:txBody>
      </p:sp>
      <p:pic>
        <p:nvPicPr>
          <p:cNvPr id="4" name="Imagen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85121" y="1946531"/>
            <a:ext cx="2894267" cy="2894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19182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3190" y="1469897"/>
            <a:ext cx="10180767" cy="2322174"/>
          </a:xfrm>
          <a:prstGeom prst="rect">
            <a:avLst/>
          </a:prstGeom>
        </p:spPr>
        <p:txBody>
          <a:bodyPr wrap="square">
            <a:spAutoFit/>
          </a:bodyPr>
          <a:lstStyle/>
          <a:p>
            <a:pPr marL="270510" algn="just">
              <a:lnSpc>
                <a:spcPct val="115000"/>
              </a:lnSpc>
              <a:spcAft>
                <a:spcPts val="0"/>
              </a:spcAft>
            </a:pPr>
            <a:r>
              <a:rPr lang="es-PE" dirty="0" smtClean="0">
                <a:latin typeface="Arial" panose="020B0604020202020204" pitchFamily="34" charset="0"/>
                <a:ea typeface="Times New Roman" panose="02020603050405020304" pitchFamily="18" charset="0"/>
                <a:cs typeface="Arial" panose="020B0604020202020204" pitchFamily="34" charset="0"/>
              </a:rPr>
              <a:t>Es </a:t>
            </a:r>
            <a:r>
              <a:rPr lang="es-PE"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el </a:t>
            </a:r>
            <a:r>
              <a:rPr lang="es-PE" dirty="0">
                <a:solidFill>
                  <a:srgbClr val="000000"/>
                </a:solidFill>
                <a:latin typeface="Arial" panose="020B0604020202020204" pitchFamily="34" charset="0"/>
                <a:ea typeface="Times New Roman" panose="02020603050405020304" pitchFamily="18" charset="0"/>
                <a:cs typeface="Arial" panose="020B0604020202020204" pitchFamily="34" charset="0"/>
              </a:rPr>
              <a:t>procedimiento para la apertura de las cuentas de ahorro en el Banco de la Nación, así como, el bloqueo y desbloqueo de las mismas. También la actualización de los saldos y cierre de </a:t>
            </a:r>
            <a:r>
              <a:rPr lang="es-PE"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cuentas. </a:t>
            </a:r>
          </a:p>
          <a:p>
            <a:pPr marL="270510" algn="just">
              <a:lnSpc>
                <a:spcPct val="115000"/>
              </a:lnSpc>
            </a:pPr>
            <a:r>
              <a:rPr lang="es-PE" dirty="0">
                <a:latin typeface="Arial" panose="020B0604020202020204" pitchFamily="34" charset="0"/>
                <a:ea typeface="Times New Roman" panose="02020603050405020304" pitchFamily="18" charset="0"/>
                <a:cs typeface="Arial" panose="020B0604020202020204" pitchFamily="34" charset="0"/>
              </a:rPr>
              <a:t>A los responsables de mantenimiento que ejecutaron los recursos del Programa de Mantenimiento de Infraestructura y Mobiliario 2017 y que cuenten con una cuenta </a:t>
            </a:r>
            <a:r>
              <a:rPr lang="es-PE" dirty="0" err="1">
                <a:latin typeface="Arial" panose="020B0604020202020204" pitchFamily="34" charset="0"/>
                <a:ea typeface="Times New Roman" panose="02020603050405020304" pitchFamily="18" charset="0"/>
                <a:cs typeface="Arial" panose="020B0604020202020204" pitchFamily="34" charset="0"/>
              </a:rPr>
              <a:t>aperturada</a:t>
            </a:r>
            <a:r>
              <a:rPr lang="es-PE" dirty="0">
                <a:latin typeface="Arial" panose="020B0604020202020204" pitchFamily="34" charset="0"/>
                <a:ea typeface="Times New Roman" panose="02020603050405020304" pitchFamily="18" charset="0"/>
                <a:cs typeface="Arial" panose="020B0604020202020204" pitchFamily="34" charset="0"/>
              </a:rPr>
              <a:t> en el Banco de la Nación, se les abonará los recursos en la mencionada cuenta</a:t>
            </a:r>
            <a:r>
              <a:rPr lang="es-PE" dirty="0"/>
              <a:t>.</a:t>
            </a:r>
          </a:p>
          <a:p>
            <a:pPr marL="270510" algn="just">
              <a:lnSpc>
                <a:spcPct val="115000"/>
              </a:lnSpc>
              <a:spcAft>
                <a:spcPts val="0"/>
              </a:spcAft>
            </a:pPr>
            <a:endParaRPr lang="es-PE" dirty="0">
              <a:latin typeface="Arial" panose="020B0604020202020204" pitchFamily="34" charset="0"/>
              <a:ea typeface="Times New Roman" panose="02020603050405020304" pitchFamily="18" charset="0"/>
              <a:cs typeface="Arial" panose="020B0604020202020204" pitchFamily="34" charset="0"/>
            </a:endParaRPr>
          </a:p>
        </p:txBody>
      </p:sp>
      <p:sp>
        <p:nvSpPr>
          <p:cNvPr id="5" name="Título 1"/>
          <p:cNvSpPr txBox="1">
            <a:spLocks/>
          </p:cNvSpPr>
          <p:nvPr/>
        </p:nvSpPr>
        <p:spPr>
          <a:xfrm>
            <a:off x="429997" y="1067286"/>
            <a:ext cx="5688045" cy="481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800" b="1" dirty="0">
                <a:solidFill>
                  <a:srgbClr val="C00000"/>
                </a:solidFill>
                <a:cs typeface="Aharoni" panose="02010803020104030203" pitchFamily="2" charset="-79"/>
              </a:rPr>
              <a:t>A</a:t>
            </a:r>
            <a:r>
              <a:rPr lang="es-MX" sz="2800" b="1" dirty="0" smtClean="0">
                <a:solidFill>
                  <a:srgbClr val="C00000"/>
                </a:solidFill>
                <a:cs typeface="Aharoni" panose="02010803020104030203" pitchFamily="2" charset="-79"/>
              </a:rPr>
              <a:t>. Gestión de Cuentas de Ahorro</a:t>
            </a:r>
            <a:endParaRPr lang="es-PE" sz="2000" b="1" dirty="0">
              <a:solidFill>
                <a:srgbClr val="C00000"/>
              </a:solidFill>
            </a:endParaRPr>
          </a:p>
        </p:txBody>
      </p:sp>
      <p:grpSp>
        <p:nvGrpSpPr>
          <p:cNvPr id="39" name="Grupo 38"/>
          <p:cNvGrpSpPr/>
          <p:nvPr/>
        </p:nvGrpSpPr>
        <p:grpSpPr>
          <a:xfrm>
            <a:off x="867837" y="3492615"/>
            <a:ext cx="10066120" cy="2814503"/>
            <a:chOff x="972550" y="3013100"/>
            <a:chExt cx="10066120" cy="2814503"/>
          </a:xfrm>
        </p:grpSpPr>
        <p:pic>
          <p:nvPicPr>
            <p:cNvPr id="22" name="Imagen 21"/>
            <p:cNvPicPr>
              <a:picLocks noChangeAspect="1"/>
            </p:cNvPicPr>
            <p:nvPr/>
          </p:nvPicPr>
          <p:blipFill rotWithShape="1">
            <a:blip r:embed="rId2" cstate="print">
              <a:extLst>
                <a:ext uri="{28A0092B-C50C-407E-A947-70E740481C1C}">
                  <a14:useLocalDpi xmlns:a14="http://schemas.microsoft.com/office/drawing/2010/main" val="0"/>
                </a:ext>
              </a:extLst>
            </a:blip>
            <a:srcRect t="-2135" r="69924" b="52744"/>
            <a:stretch/>
          </p:blipFill>
          <p:spPr>
            <a:xfrm>
              <a:off x="10523542" y="3773752"/>
              <a:ext cx="515128" cy="505871"/>
            </a:xfrm>
            <a:prstGeom prst="rect">
              <a:avLst/>
            </a:prstGeom>
          </p:spPr>
        </p:pic>
        <p:grpSp>
          <p:nvGrpSpPr>
            <p:cNvPr id="38" name="Grupo 37"/>
            <p:cNvGrpSpPr/>
            <p:nvPr/>
          </p:nvGrpSpPr>
          <p:grpSpPr>
            <a:xfrm>
              <a:off x="972550" y="3013100"/>
              <a:ext cx="9961407" cy="2814503"/>
              <a:chOff x="972550" y="3049676"/>
              <a:chExt cx="9961407" cy="2814503"/>
            </a:xfrm>
          </p:grpSpPr>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24" y="4681876"/>
                <a:ext cx="852817" cy="876575"/>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202" y="3330829"/>
                <a:ext cx="899699" cy="924762"/>
              </a:xfrm>
              <a:prstGeom prst="rect">
                <a:avLst/>
              </a:prstGeom>
            </p:spPr>
          </p:pic>
          <p:pic>
            <p:nvPicPr>
              <p:cNvPr id="17" name="Imagen 16"/>
              <p:cNvPicPr>
                <a:picLocks noChangeAspect="1"/>
              </p:cNvPicPr>
              <p:nvPr/>
            </p:nvPicPr>
            <p:blipFill rotWithShape="1">
              <a:blip r:embed="rId4" cstate="print">
                <a:extLst>
                  <a:ext uri="{28A0092B-C50C-407E-A947-70E740481C1C}">
                    <a14:useLocalDpi xmlns:a14="http://schemas.microsoft.com/office/drawing/2010/main" val="0"/>
                  </a:ext>
                </a:extLst>
              </a:blip>
              <a:srcRect t="-2135" r="69924" b="52744"/>
              <a:stretch/>
            </p:blipFill>
            <p:spPr>
              <a:xfrm>
                <a:off x="9175417" y="5214704"/>
                <a:ext cx="515128" cy="546340"/>
              </a:xfrm>
              <a:prstGeom prst="rect">
                <a:avLst/>
              </a:prstGeom>
            </p:spPr>
          </p:pic>
          <p:pic>
            <p:nvPicPr>
              <p:cNvPr id="18" name="Imagen 17"/>
              <p:cNvPicPr>
                <a:picLocks noChangeAspect="1"/>
              </p:cNvPicPr>
              <p:nvPr/>
            </p:nvPicPr>
            <p:blipFill rotWithShape="1">
              <a:blip r:embed="rId4" cstate="print">
                <a:extLst>
                  <a:ext uri="{28A0092B-C50C-407E-A947-70E740481C1C}">
                    <a14:useLocalDpi xmlns:a14="http://schemas.microsoft.com/office/drawing/2010/main" val="0"/>
                  </a:ext>
                </a:extLst>
              </a:blip>
              <a:srcRect t="-2135" r="69924" b="52744"/>
              <a:stretch/>
            </p:blipFill>
            <p:spPr>
              <a:xfrm>
                <a:off x="7693752" y="3753518"/>
                <a:ext cx="515128" cy="546340"/>
              </a:xfrm>
              <a:prstGeom prst="rect">
                <a:avLst/>
              </a:prstGeom>
            </p:spPr>
          </p:pic>
          <p:pic>
            <p:nvPicPr>
              <p:cNvPr id="19" name="Imagen 18"/>
              <p:cNvPicPr>
                <a:picLocks noChangeAspect="1"/>
              </p:cNvPicPr>
              <p:nvPr/>
            </p:nvPicPr>
            <p:blipFill rotWithShape="1">
              <a:blip r:embed="rId4" cstate="print">
                <a:extLst>
                  <a:ext uri="{28A0092B-C50C-407E-A947-70E740481C1C}">
                    <a14:useLocalDpi xmlns:a14="http://schemas.microsoft.com/office/drawing/2010/main" val="0"/>
                  </a:ext>
                </a:extLst>
              </a:blip>
              <a:srcRect t="-2135" r="69924" b="52744"/>
              <a:stretch/>
            </p:blipFill>
            <p:spPr>
              <a:xfrm>
                <a:off x="4637727" y="3841512"/>
                <a:ext cx="515128" cy="546340"/>
              </a:xfrm>
              <a:prstGeom prst="rect">
                <a:avLst/>
              </a:prstGeom>
            </p:spPr>
          </p:pic>
          <p:pic>
            <p:nvPicPr>
              <p:cNvPr id="20" name="Imagen 19"/>
              <p:cNvPicPr>
                <a:picLocks noChangeAspect="1"/>
              </p:cNvPicPr>
              <p:nvPr/>
            </p:nvPicPr>
            <p:blipFill rotWithShape="1">
              <a:blip r:embed="rId4" cstate="print">
                <a:extLst>
                  <a:ext uri="{28A0092B-C50C-407E-A947-70E740481C1C}">
                    <a14:useLocalDpi xmlns:a14="http://schemas.microsoft.com/office/drawing/2010/main" val="0"/>
                  </a:ext>
                </a:extLst>
              </a:blip>
              <a:srcRect t="-2135" r="69924" b="52744"/>
              <a:stretch/>
            </p:blipFill>
            <p:spPr>
              <a:xfrm>
                <a:off x="3919558" y="5317839"/>
                <a:ext cx="515128" cy="546340"/>
              </a:xfrm>
              <a:prstGeom prst="rect">
                <a:avLst/>
              </a:prstGeom>
            </p:spPr>
          </p:pic>
          <p:pic>
            <p:nvPicPr>
              <p:cNvPr id="21" name="Imagen 20"/>
              <p:cNvPicPr>
                <a:picLocks noChangeAspect="1"/>
              </p:cNvPicPr>
              <p:nvPr/>
            </p:nvPicPr>
            <p:blipFill rotWithShape="1">
              <a:blip r:embed="rId4" cstate="print">
                <a:extLst>
                  <a:ext uri="{28A0092B-C50C-407E-A947-70E740481C1C}">
                    <a14:useLocalDpi xmlns:a14="http://schemas.microsoft.com/office/drawing/2010/main" val="0"/>
                  </a:ext>
                </a:extLst>
              </a:blip>
              <a:srcRect t="-2135" r="69924" b="52744"/>
              <a:stretch/>
            </p:blipFill>
            <p:spPr>
              <a:xfrm>
                <a:off x="6574886" y="5160491"/>
                <a:ext cx="515128" cy="546340"/>
              </a:xfrm>
              <a:prstGeom prst="rect">
                <a:avLst/>
              </a:prstGeom>
            </p:spPr>
          </p:pic>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703" y="3382431"/>
                <a:ext cx="865180" cy="889281"/>
              </a:xfrm>
              <a:prstGeom prst="rect">
                <a:avLst/>
              </a:prstGeom>
            </p:spPr>
          </p:pic>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6879" y="4675276"/>
                <a:ext cx="865664" cy="889779"/>
              </a:xfrm>
              <a:prstGeom prst="rect">
                <a:avLst/>
              </a:prstGeom>
            </p:spPr>
          </p:pic>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311" y="4697248"/>
                <a:ext cx="865663" cy="889778"/>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5093" y="3393267"/>
                <a:ext cx="854637" cy="878445"/>
              </a:xfrm>
              <a:prstGeom prst="rect">
                <a:avLst/>
              </a:prstGeom>
            </p:spPr>
          </p:pic>
          <p:pic>
            <p:nvPicPr>
              <p:cNvPr id="2" name="Imagen 1"/>
              <p:cNvPicPr>
                <a:picLocks noChangeAspect="1"/>
              </p:cNvPicPr>
              <p:nvPr/>
            </p:nvPicPr>
            <p:blipFill>
              <a:blip r:embed="rId5"/>
              <a:stretch>
                <a:fillRect/>
              </a:stretch>
            </p:blipFill>
            <p:spPr>
              <a:xfrm>
                <a:off x="2428826" y="3290906"/>
                <a:ext cx="772715" cy="1056934"/>
              </a:xfrm>
              <a:prstGeom prst="rect">
                <a:avLst/>
              </a:prstGeom>
            </p:spPr>
          </p:pic>
          <p:pic>
            <p:nvPicPr>
              <p:cNvPr id="7" name="Imagen 6"/>
              <p:cNvPicPr>
                <a:picLocks noChangeAspect="1"/>
              </p:cNvPicPr>
              <p:nvPr/>
            </p:nvPicPr>
            <p:blipFill>
              <a:blip r:embed="rId6"/>
              <a:stretch>
                <a:fillRect/>
              </a:stretch>
            </p:blipFill>
            <p:spPr>
              <a:xfrm>
                <a:off x="4469936" y="4611498"/>
                <a:ext cx="632515" cy="876376"/>
              </a:xfrm>
              <a:prstGeom prst="rect">
                <a:avLst/>
              </a:prstGeom>
            </p:spPr>
          </p:pic>
          <p:pic>
            <p:nvPicPr>
              <p:cNvPr id="8" name="Imagen 7"/>
              <p:cNvPicPr>
                <a:picLocks noChangeAspect="1"/>
              </p:cNvPicPr>
              <p:nvPr/>
            </p:nvPicPr>
            <p:blipFill>
              <a:blip r:embed="rId7"/>
              <a:stretch>
                <a:fillRect/>
              </a:stretch>
            </p:blipFill>
            <p:spPr>
              <a:xfrm>
                <a:off x="5396879" y="3353400"/>
                <a:ext cx="804199" cy="994440"/>
              </a:xfrm>
              <a:prstGeom prst="rect">
                <a:avLst/>
              </a:prstGeom>
            </p:spPr>
          </p:pic>
          <p:pic>
            <p:nvPicPr>
              <p:cNvPr id="9" name="Imagen 8"/>
              <p:cNvPicPr>
                <a:picLocks noChangeAspect="1"/>
              </p:cNvPicPr>
              <p:nvPr/>
            </p:nvPicPr>
            <p:blipFill>
              <a:blip r:embed="rId8"/>
              <a:stretch>
                <a:fillRect/>
              </a:stretch>
            </p:blipFill>
            <p:spPr>
              <a:xfrm>
                <a:off x="7219240" y="4701028"/>
                <a:ext cx="647756" cy="838273"/>
              </a:xfrm>
              <a:prstGeom prst="rect">
                <a:avLst/>
              </a:prstGeom>
            </p:spPr>
          </p:pic>
          <p:pic>
            <p:nvPicPr>
              <p:cNvPr id="11" name="Imagen 10"/>
              <p:cNvPicPr>
                <a:picLocks noChangeAspect="1"/>
              </p:cNvPicPr>
              <p:nvPr/>
            </p:nvPicPr>
            <p:blipFill>
              <a:blip r:embed="rId9"/>
              <a:stretch>
                <a:fillRect/>
              </a:stretch>
            </p:blipFill>
            <p:spPr>
              <a:xfrm>
                <a:off x="8576870" y="3286759"/>
                <a:ext cx="609653" cy="929721"/>
              </a:xfrm>
              <a:prstGeom prst="rect">
                <a:avLst/>
              </a:prstGeom>
            </p:spPr>
          </p:pic>
          <p:pic>
            <p:nvPicPr>
              <p:cNvPr id="12" name="Imagen 11"/>
              <p:cNvPicPr>
                <a:picLocks noChangeAspect="1"/>
              </p:cNvPicPr>
              <p:nvPr/>
            </p:nvPicPr>
            <p:blipFill>
              <a:blip r:embed="rId10"/>
              <a:stretch>
                <a:fillRect/>
              </a:stretch>
            </p:blipFill>
            <p:spPr>
              <a:xfrm>
                <a:off x="9740377" y="4605563"/>
                <a:ext cx="670618" cy="914479"/>
              </a:xfrm>
              <a:prstGeom prst="rect">
                <a:avLst/>
              </a:prstGeom>
            </p:spPr>
          </p:pic>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550" y="3366192"/>
                <a:ext cx="865180" cy="889281"/>
              </a:xfrm>
              <a:prstGeom prst="rect">
                <a:avLst/>
              </a:prstGeom>
            </p:spPr>
          </p:pic>
          <p:pic>
            <p:nvPicPr>
              <p:cNvPr id="29" name="Imagen 28"/>
              <p:cNvPicPr>
                <a:picLocks noChangeAspect="1"/>
              </p:cNvPicPr>
              <p:nvPr/>
            </p:nvPicPr>
            <p:blipFill rotWithShape="1">
              <a:blip r:embed="rId4" cstate="print">
                <a:extLst>
                  <a:ext uri="{28A0092B-C50C-407E-A947-70E740481C1C}">
                    <a14:useLocalDpi xmlns:a14="http://schemas.microsoft.com/office/drawing/2010/main" val="0"/>
                  </a:ext>
                </a:extLst>
              </a:blip>
              <a:srcRect t="-2135" r="69924" b="52744"/>
              <a:stretch/>
            </p:blipFill>
            <p:spPr>
              <a:xfrm>
                <a:off x="1927238" y="3943310"/>
                <a:ext cx="515128" cy="546340"/>
              </a:xfrm>
              <a:prstGeom prst="rect">
                <a:avLst/>
              </a:prstGeom>
            </p:spPr>
          </p:pic>
          <p:pic>
            <p:nvPicPr>
              <p:cNvPr id="13" name="Imagen 12"/>
              <p:cNvPicPr>
                <a:picLocks noChangeAspect="1"/>
              </p:cNvPicPr>
              <p:nvPr/>
            </p:nvPicPr>
            <p:blipFill>
              <a:blip r:embed="rId11"/>
              <a:stretch>
                <a:fillRect/>
              </a:stretch>
            </p:blipFill>
            <p:spPr>
              <a:xfrm>
                <a:off x="1378696" y="4686001"/>
                <a:ext cx="731035" cy="948980"/>
              </a:xfrm>
              <a:prstGeom prst="rect">
                <a:avLst/>
              </a:prstGeom>
            </p:spPr>
          </p:pic>
          <p:pic>
            <p:nvPicPr>
              <p:cNvPr id="30" name="Imagen 29"/>
              <p:cNvPicPr>
                <a:picLocks noChangeAspect="1"/>
              </p:cNvPicPr>
              <p:nvPr/>
            </p:nvPicPr>
            <p:blipFill rotWithShape="1">
              <a:blip r:embed="rId4" cstate="print">
                <a:extLst>
                  <a:ext uri="{28A0092B-C50C-407E-A947-70E740481C1C}">
                    <a14:useLocalDpi xmlns:a14="http://schemas.microsoft.com/office/drawing/2010/main" val="0"/>
                  </a:ext>
                </a:extLst>
              </a:blip>
              <a:srcRect t="-2135" r="69924" b="52744"/>
              <a:stretch/>
            </p:blipFill>
            <p:spPr>
              <a:xfrm>
                <a:off x="2155062" y="5317839"/>
                <a:ext cx="515128" cy="546340"/>
              </a:xfrm>
              <a:prstGeom prst="rect">
                <a:avLst/>
              </a:prstGeom>
            </p:spPr>
          </p:pic>
          <p:pic>
            <p:nvPicPr>
              <p:cNvPr id="14" name="Imagen 13"/>
              <p:cNvPicPr>
                <a:picLocks noChangeAspect="1"/>
              </p:cNvPicPr>
              <p:nvPr/>
            </p:nvPicPr>
            <p:blipFill rotWithShape="1">
              <a:blip r:embed="rId12">
                <a:extLst>
                  <a:ext uri="{28A0092B-C50C-407E-A947-70E740481C1C}">
                    <a14:useLocalDpi xmlns:a14="http://schemas.microsoft.com/office/drawing/2010/main" val="0"/>
                  </a:ext>
                </a:extLst>
              </a:blip>
              <a:srcRect l="51104" b="52322"/>
              <a:stretch/>
            </p:blipFill>
            <p:spPr>
              <a:xfrm>
                <a:off x="3889229" y="4634271"/>
                <a:ext cx="441750" cy="526220"/>
              </a:xfrm>
              <a:prstGeom prst="rect">
                <a:avLst/>
              </a:prstGeom>
            </p:spPr>
          </p:pic>
          <p:pic>
            <p:nvPicPr>
              <p:cNvPr id="31" name="Imagen 30"/>
              <p:cNvPicPr>
                <a:picLocks noChangeAspect="1"/>
              </p:cNvPicPr>
              <p:nvPr/>
            </p:nvPicPr>
            <p:blipFill rotWithShape="1">
              <a:blip r:embed="rId12">
                <a:extLst>
                  <a:ext uri="{28A0092B-C50C-407E-A947-70E740481C1C}">
                    <a14:useLocalDpi xmlns:a14="http://schemas.microsoft.com/office/drawing/2010/main" val="0"/>
                  </a:ext>
                </a:extLst>
              </a:blip>
              <a:srcRect t="-194" r="51576" b="49872"/>
              <a:stretch/>
            </p:blipFill>
            <p:spPr>
              <a:xfrm>
                <a:off x="4624453" y="3187186"/>
                <a:ext cx="462015" cy="586566"/>
              </a:xfrm>
              <a:prstGeom prst="rect">
                <a:avLst/>
              </a:prstGeom>
            </p:spPr>
          </p:pic>
          <p:pic>
            <p:nvPicPr>
              <p:cNvPr id="32" name="Imagen 31"/>
              <p:cNvPicPr>
                <a:picLocks noChangeAspect="1"/>
              </p:cNvPicPr>
              <p:nvPr/>
            </p:nvPicPr>
            <p:blipFill rotWithShape="1">
              <a:blip r:embed="rId12">
                <a:extLst>
                  <a:ext uri="{28A0092B-C50C-407E-A947-70E740481C1C}">
                    <a14:useLocalDpi xmlns:a14="http://schemas.microsoft.com/office/drawing/2010/main" val="0"/>
                  </a:ext>
                </a:extLst>
              </a:blip>
              <a:srcRect l="51892" t="50258"/>
              <a:stretch/>
            </p:blipFill>
            <p:spPr>
              <a:xfrm>
                <a:off x="2174714" y="4666349"/>
                <a:ext cx="427047" cy="539428"/>
              </a:xfrm>
              <a:prstGeom prst="rect">
                <a:avLst/>
              </a:prstGeom>
            </p:spPr>
          </p:pic>
          <p:pic>
            <p:nvPicPr>
              <p:cNvPr id="33" name="Imagen 32"/>
              <p:cNvPicPr>
                <a:picLocks noChangeAspect="1"/>
              </p:cNvPicPr>
              <p:nvPr/>
            </p:nvPicPr>
            <p:blipFill rotWithShape="1">
              <a:blip r:embed="rId12">
                <a:extLst>
                  <a:ext uri="{28A0092B-C50C-407E-A947-70E740481C1C}">
                    <a14:useLocalDpi xmlns:a14="http://schemas.microsoft.com/office/drawing/2010/main" val="0"/>
                  </a:ext>
                </a:extLst>
              </a:blip>
              <a:srcRect t="50000" r="49843"/>
              <a:stretch/>
            </p:blipFill>
            <p:spPr>
              <a:xfrm>
                <a:off x="1934829" y="3219344"/>
                <a:ext cx="448616" cy="546340"/>
              </a:xfrm>
              <a:prstGeom prst="rect">
                <a:avLst/>
              </a:prstGeom>
            </p:spPr>
          </p:pic>
          <p:pic>
            <p:nvPicPr>
              <p:cNvPr id="34" name="Imagen 33"/>
              <p:cNvPicPr>
                <a:picLocks noChangeAspect="1"/>
              </p:cNvPicPr>
              <p:nvPr/>
            </p:nvPicPr>
            <p:blipFill rotWithShape="1">
              <a:blip r:embed="rId12" cstate="print">
                <a:extLst>
                  <a:ext uri="{28A0092B-C50C-407E-A947-70E740481C1C}">
                    <a14:useLocalDpi xmlns:a14="http://schemas.microsoft.com/office/drawing/2010/main" val="0"/>
                  </a:ext>
                </a:extLst>
              </a:blip>
              <a:srcRect l="51104" b="52322"/>
              <a:stretch/>
            </p:blipFill>
            <p:spPr>
              <a:xfrm>
                <a:off x="10628254" y="3286759"/>
                <a:ext cx="305703" cy="364159"/>
              </a:xfrm>
              <a:prstGeom prst="rect">
                <a:avLst/>
              </a:prstGeom>
            </p:spPr>
          </p:pic>
          <p:pic>
            <p:nvPicPr>
              <p:cNvPr id="35" name="Imagen 34"/>
              <p:cNvPicPr>
                <a:picLocks noChangeAspect="1"/>
              </p:cNvPicPr>
              <p:nvPr/>
            </p:nvPicPr>
            <p:blipFill rotWithShape="1">
              <a:blip r:embed="rId12">
                <a:extLst>
                  <a:ext uri="{28A0092B-C50C-407E-A947-70E740481C1C}">
                    <a14:useLocalDpi xmlns:a14="http://schemas.microsoft.com/office/drawing/2010/main" val="0"/>
                  </a:ext>
                </a:extLst>
              </a:blip>
              <a:srcRect t="-194" r="51576" b="49872"/>
              <a:stretch/>
            </p:blipFill>
            <p:spPr>
              <a:xfrm>
                <a:off x="6545821" y="4463120"/>
                <a:ext cx="462015" cy="586566"/>
              </a:xfrm>
              <a:prstGeom prst="rect">
                <a:avLst/>
              </a:prstGeom>
            </p:spPr>
          </p:pic>
          <p:pic>
            <p:nvPicPr>
              <p:cNvPr id="36" name="Imagen 35"/>
              <p:cNvPicPr>
                <a:picLocks noChangeAspect="1"/>
              </p:cNvPicPr>
              <p:nvPr/>
            </p:nvPicPr>
            <p:blipFill rotWithShape="1">
              <a:blip r:embed="rId12">
                <a:extLst>
                  <a:ext uri="{28A0092B-C50C-407E-A947-70E740481C1C}">
                    <a14:useLocalDpi xmlns:a14="http://schemas.microsoft.com/office/drawing/2010/main" val="0"/>
                  </a:ext>
                </a:extLst>
              </a:blip>
              <a:srcRect l="51892" t="50258"/>
              <a:stretch/>
            </p:blipFill>
            <p:spPr>
              <a:xfrm>
                <a:off x="7772425" y="3049676"/>
                <a:ext cx="436455" cy="551312"/>
              </a:xfrm>
              <a:prstGeom prst="rect">
                <a:avLst/>
              </a:prstGeom>
            </p:spPr>
          </p:pic>
          <p:pic>
            <p:nvPicPr>
              <p:cNvPr id="37" name="Imagen 36"/>
              <p:cNvPicPr>
                <a:picLocks noChangeAspect="1"/>
              </p:cNvPicPr>
              <p:nvPr/>
            </p:nvPicPr>
            <p:blipFill rotWithShape="1">
              <a:blip r:embed="rId12">
                <a:extLst>
                  <a:ext uri="{28A0092B-C50C-407E-A947-70E740481C1C}">
                    <a14:useLocalDpi xmlns:a14="http://schemas.microsoft.com/office/drawing/2010/main" val="0"/>
                  </a:ext>
                </a:extLst>
              </a:blip>
              <a:srcRect t="50000" r="49843"/>
              <a:stretch/>
            </p:blipFill>
            <p:spPr>
              <a:xfrm>
                <a:off x="9249693" y="4489650"/>
                <a:ext cx="459863" cy="560036"/>
              </a:xfrm>
              <a:prstGeom prst="rect">
                <a:avLst/>
              </a:prstGeom>
            </p:spPr>
          </p:pic>
        </p:grpSp>
      </p:grpSp>
    </p:spTree>
    <p:extLst>
      <p:ext uri="{BB962C8B-B14F-4D97-AF65-F5344CB8AC3E}">
        <p14:creationId xmlns:p14="http://schemas.microsoft.com/office/powerpoint/2010/main" val="4090387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815008" y="976277"/>
            <a:ext cx="6500191" cy="4501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800" b="1" dirty="0">
                <a:solidFill>
                  <a:schemeClr val="accent1">
                    <a:lumMod val="50000"/>
                  </a:schemeClr>
                </a:solidFill>
                <a:cs typeface="Aharoni" panose="02010803020104030203" pitchFamily="2" charset="-79"/>
              </a:rPr>
              <a:t>a.1 Apertura de las Cuentas de Ahorro. </a:t>
            </a:r>
            <a:endParaRPr lang="es-PE" sz="2000" b="1" dirty="0">
              <a:solidFill>
                <a:schemeClr val="accent1">
                  <a:lumMod val="50000"/>
                </a:schemeClr>
              </a:solidFill>
            </a:endParaRPr>
          </a:p>
        </p:txBody>
      </p:sp>
      <p:sp>
        <p:nvSpPr>
          <p:cNvPr id="8" name="Forma libre 7"/>
          <p:cNvSpPr/>
          <p:nvPr/>
        </p:nvSpPr>
        <p:spPr>
          <a:xfrm>
            <a:off x="672154" y="2507961"/>
            <a:ext cx="1784964" cy="2534116"/>
          </a:xfrm>
          <a:custGeom>
            <a:avLst/>
            <a:gdLst>
              <a:gd name="connsiteX0" fmla="*/ 0 w 2029237"/>
              <a:gd name="connsiteY0" fmla="*/ 202924 h 2872640"/>
              <a:gd name="connsiteX1" fmla="*/ 202924 w 2029237"/>
              <a:gd name="connsiteY1" fmla="*/ 0 h 2872640"/>
              <a:gd name="connsiteX2" fmla="*/ 1826313 w 2029237"/>
              <a:gd name="connsiteY2" fmla="*/ 0 h 2872640"/>
              <a:gd name="connsiteX3" fmla="*/ 2029237 w 2029237"/>
              <a:gd name="connsiteY3" fmla="*/ 202924 h 2872640"/>
              <a:gd name="connsiteX4" fmla="*/ 2029237 w 2029237"/>
              <a:gd name="connsiteY4" fmla="*/ 2669716 h 2872640"/>
              <a:gd name="connsiteX5" fmla="*/ 1826313 w 2029237"/>
              <a:gd name="connsiteY5" fmla="*/ 2872640 h 2872640"/>
              <a:gd name="connsiteX6" fmla="*/ 202924 w 2029237"/>
              <a:gd name="connsiteY6" fmla="*/ 2872640 h 2872640"/>
              <a:gd name="connsiteX7" fmla="*/ 0 w 2029237"/>
              <a:gd name="connsiteY7" fmla="*/ 2669716 h 2872640"/>
              <a:gd name="connsiteX8" fmla="*/ 0 w 2029237"/>
              <a:gd name="connsiteY8" fmla="*/ 202924 h 28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237" h="2872640">
                <a:moveTo>
                  <a:pt x="0" y="202924"/>
                </a:moveTo>
                <a:cubicBezTo>
                  <a:pt x="0" y="90852"/>
                  <a:pt x="90852" y="0"/>
                  <a:pt x="202924" y="0"/>
                </a:cubicBezTo>
                <a:lnTo>
                  <a:pt x="1826313" y="0"/>
                </a:lnTo>
                <a:cubicBezTo>
                  <a:pt x="1938385" y="0"/>
                  <a:pt x="2029237" y="90852"/>
                  <a:pt x="2029237" y="202924"/>
                </a:cubicBezTo>
                <a:lnTo>
                  <a:pt x="2029237" y="2669716"/>
                </a:lnTo>
                <a:cubicBezTo>
                  <a:pt x="2029237" y="2781788"/>
                  <a:pt x="1938385" y="2872640"/>
                  <a:pt x="1826313" y="2872640"/>
                </a:cubicBezTo>
                <a:lnTo>
                  <a:pt x="202924" y="2872640"/>
                </a:lnTo>
                <a:cubicBezTo>
                  <a:pt x="90852" y="2872640"/>
                  <a:pt x="0" y="2781788"/>
                  <a:pt x="0" y="2669716"/>
                </a:cubicBezTo>
                <a:lnTo>
                  <a:pt x="0" y="202924"/>
                </a:ln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8014" tIns="128014" rIns="128014" bIns="128014" numCol="1" spcCol="1270" anchor="ctr" anchorCtr="0">
            <a:noAutofit/>
          </a:bodyPr>
          <a:lstStyle/>
          <a:p>
            <a:pPr lvl="0" algn="ctr" defTabSz="800100">
              <a:lnSpc>
                <a:spcPct val="90000"/>
              </a:lnSpc>
              <a:spcBef>
                <a:spcPct val="0"/>
              </a:spcBef>
              <a:spcAft>
                <a:spcPct val="35000"/>
              </a:spcAft>
            </a:pPr>
            <a:r>
              <a:rPr lang="es-PE" sz="1800" kern="1200" dirty="0" smtClean="0"/>
              <a:t>DRE o UGEL </a:t>
            </a:r>
          </a:p>
          <a:p>
            <a:pPr lvl="0" algn="ctr" defTabSz="800100">
              <a:lnSpc>
                <a:spcPct val="90000"/>
              </a:lnSpc>
              <a:spcBef>
                <a:spcPct val="0"/>
              </a:spcBef>
              <a:spcAft>
                <a:spcPct val="35000"/>
              </a:spcAft>
            </a:pPr>
            <a:r>
              <a:rPr lang="es-PE" sz="1800" kern="1200" dirty="0" smtClean="0"/>
              <a:t>Remite listado de Responsables de Mantenimiento</a:t>
            </a:r>
            <a:endParaRPr lang="es-PE" sz="1800" kern="1200" dirty="0"/>
          </a:p>
        </p:txBody>
      </p:sp>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004" y="5175757"/>
            <a:ext cx="693480" cy="647756"/>
          </a:xfrm>
          <a:prstGeom prst="rect">
            <a:avLst/>
          </a:prstGeom>
        </p:spPr>
      </p:pic>
      <p:grpSp>
        <p:nvGrpSpPr>
          <p:cNvPr id="29" name="Grupo 28"/>
          <p:cNvGrpSpPr/>
          <p:nvPr/>
        </p:nvGrpSpPr>
        <p:grpSpPr>
          <a:xfrm>
            <a:off x="6673169" y="2507961"/>
            <a:ext cx="2316398" cy="3389919"/>
            <a:chOff x="8586181" y="2507961"/>
            <a:chExt cx="2500893" cy="3896677"/>
          </a:xfrm>
        </p:grpSpPr>
        <p:grpSp>
          <p:nvGrpSpPr>
            <p:cNvPr id="17" name="Grupo 16"/>
            <p:cNvGrpSpPr/>
            <p:nvPr/>
          </p:nvGrpSpPr>
          <p:grpSpPr>
            <a:xfrm>
              <a:off x="8586181" y="2507961"/>
              <a:ext cx="2500893" cy="2872640"/>
              <a:chOff x="8586181" y="2507961"/>
              <a:chExt cx="2500893" cy="2872640"/>
            </a:xfrm>
          </p:grpSpPr>
          <p:sp>
            <p:nvSpPr>
              <p:cNvPr id="13" name="Forma libre 12"/>
              <p:cNvSpPr/>
              <p:nvPr/>
            </p:nvSpPr>
            <p:spPr>
              <a:xfrm>
                <a:off x="8586181" y="3692655"/>
                <a:ext cx="430198" cy="503251"/>
              </a:xfrm>
              <a:custGeom>
                <a:avLst/>
                <a:gdLst>
                  <a:gd name="connsiteX0" fmla="*/ 0 w 430198"/>
                  <a:gd name="connsiteY0" fmla="*/ 100650 h 503251"/>
                  <a:gd name="connsiteX1" fmla="*/ 215099 w 430198"/>
                  <a:gd name="connsiteY1" fmla="*/ 100650 h 503251"/>
                  <a:gd name="connsiteX2" fmla="*/ 215099 w 430198"/>
                  <a:gd name="connsiteY2" fmla="*/ 0 h 503251"/>
                  <a:gd name="connsiteX3" fmla="*/ 430198 w 430198"/>
                  <a:gd name="connsiteY3" fmla="*/ 251626 h 503251"/>
                  <a:gd name="connsiteX4" fmla="*/ 215099 w 430198"/>
                  <a:gd name="connsiteY4" fmla="*/ 503251 h 503251"/>
                  <a:gd name="connsiteX5" fmla="*/ 215099 w 430198"/>
                  <a:gd name="connsiteY5" fmla="*/ 402601 h 503251"/>
                  <a:gd name="connsiteX6" fmla="*/ 0 w 430198"/>
                  <a:gd name="connsiteY6" fmla="*/ 402601 h 503251"/>
                  <a:gd name="connsiteX7" fmla="*/ 0 w 430198"/>
                  <a:gd name="connsiteY7" fmla="*/ 100650 h 5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198" h="503251">
                    <a:moveTo>
                      <a:pt x="0" y="100650"/>
                    </a:moveTo>
                    <a:lnTo>
                      <a:pt x="215099" y="100650"/>
                    </a:lnTo>
                    <a:lnTo>
                      <a:pt x="215099" y="0"/>
                    </a:lnTo>
                    <a:lnTo>
                      <a:pt x="430198" y="251626"/>
                    </a:lnTo>
                    <a:lnTo>
                      <a:pt x="215099" y="503251"/>
                    </a:lnTo>
                    <a:lnTo>
                      <a:pt x="215099" y="402601"/>
                    </a:lnTo>
                    <a:lnTo>
                      <a:pt x="0" y="402601"/>
                    </a:lnTo>
                    <a:lnTo>
                      <a:pt x="0" y="100650"/>
                    </a:lnTo>
                    <a:close/>
                  </a:path>
                </a:pathLst>
              </a:cu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0" tIns="100650" rIns="129059" bIns="100650" numCol="1" spcCol="1270" anchor="ctr" anchorCtr="0">
                <a:noAutofit/>
              </a:bodyPr>
              <a:lstStyle/>
              <a:p>
                <a:pPr lvl="0" algn="ctr" defTabSz="622300">
                  <a:lnSpc>
                    <a:spcPct val="90000"/>
                  </a:lnSpc>
                  <a:spcBef>
                    <a:spcPct val="0"/>
                  </a:spcBef>
                  <a:spcAft>
                    <a:spcPct val="35000"/>
                  </a:spcAft>
                </a:pPr>
                <a:endParaRPr lang="es-PE" sz="1400" kern="1200"/>
              </a:p>
            </p:txBody>
          </p:sp>
          <p:sp>
            <p:nvSpPr>
              <p:cNvPr id="14" name="Forma libre 13"/>
              <p:cNvSpPr/>
              <p:nvPr/>
            </p:nvSpPr>
            <p:spPr>
              <a:xfrm>
                <a:off x="9057837" y="2507961"/>
                <a:ext cx="2029237" cy="2872640"/>
              </a:xfrm>
              <a:custGeom>
                <a:avLst/>
                <a:gdLst>
                  <a:gd name="connsiteX0" fmla="*/ 0 w 2029237"/>
                  <a:gd name="connsiteY0" fmla="*/ 202924 h 2872640"/>
                  <a:gd name="connsiteX1" fmla="*/ 202924 w 2029237"/>
                  <a:gd name="connsiteY1" fmla="*/ 0 h 2872640"/>
                  <a:gd name="connsiteX2" fmla="*/ 1826313 w 2029237"/>
                  <a:gd name="connsiteY2" fmla="*/ 0 h 2872640"/>
                  <a:gd name="connsiteX3" fmla="*/ 2029237 w 2029237"/>
                  <a:gd name="connsiteY3" fmla="*/ 202924 h 2872640"/>
                  <a:gd name="connsiteX4" fmla="*/ 2029237 w 2029237"/>
                  <a:gd name="connsiteY4" fmla="*/ 2669716 h 2872640"/>
                  <a:gd name="connsiteX5" fmla="*/ 1826313 w 2029237"/>
                  <a:gd name="connsiteY5" fmla="*/ 2872640 h 2872640"/>
                  <a:gd name="connsiteX6" fmla="*/ 202924 w 2029237"/>
                  <a:gd name="connsiteY6" fmla="*/ 2872640 h 2872640"/>
                  <a:gd name="connsiteX7" fmla="*/ 0 w 2029237"/>
                  <a:gd name="connsiteY7" fmla="*/ 2669716 h 2872640"/>
                  <a:gd name="connsiteX8" fmla="*/ 0 w 2029237"/>
                  <a:gd name="connsiteY8" fmla="*/ 202924 h 28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237" h="2872640">
                    <a:moveTo>
                      <a:pt x="0" y="202924"/>
                    </a:moveTo>
                    <a:cubicBezTo>
                      <a:pt x="0" y="90852"/>
                      <a:pt x="90852" y="0"/>
                      <a:pt x="202924" y="0"/>
                    </a:cubicBezTo>
                    <a:lnTo>
                      <a:pt x="1826313" y="0"/>
                    </a:lnTo>
                    <a:cubicBezTo>
                      <a:pt x="1938385" y="0"/>
                      <a:pt x="2029237" y="90852"/>
                      <a:pt x="2029237" y="202924"/>
                    </a:cubicBezTo>
                    <a:lnTo>
                      <a:pt x="2029237" y="2669716"/>
                    </a:lnTo>
                    <a:cubicBezTo>
                      <a:pt x="2029237" y="2781788"/>
                      <a:pt x="1938385" y="2872640"/>
                      <a:pt x="1826313" y="2872640"/>
                    </a:cubicBezTo>
                    <a:lnTo>
                      <a:pt x="202924" y="2872640"/>
                    </a:lnTo>
                    <a:cubicBezTo>
                      <a:pt x="90852" y="2872640"/>
                      <a:pt x="0" y="2781788"/>
                      <a:pt x="0" y="2669716"/>
                    </a:cubicBezTo>
                    <a:lnTo>
                      <a:pt x="0" y="202924"/>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28014" tIns="128014" rIns="128014" bIns="128014" numCol="1" spcCol="1270" anchor="ctr" anchorCtr="0">
                <a:noAutofit/>
              </a:bodyPr>
              <a:lstStyle/>
              <a:p>
                <a:pPr lvl="0" algn="ctr" defTabSz="800100">
                  <a:lnSpc>
                    <a:spcPct val="90000"/>
                  </a:lnSpc>
                  <a:spcBef>
                    <a:spcPct val="0"/>
                  </a:spcBef>
                  <a:spcAft>
                    <a:spcPct val="35000"/>
                  </a:spcAft>
                </a:pPr>
                <a:r>
                  <a:rPr lang="es-PE" sz="1800" kern="1200" dirty="0" smtClean="0"/>
                  <a:t>BANCO DE LA NACION</a:t>
                </a:r>
              </a:p>
              <a:p>
                <a:pPr lvl="0" algn="ctr" defTabSz="800100">
                  <a:lnSpc>
                    <a:spcPct val="90000"/>
                  </a:lnSpc>
                  <a:spcBef>
                    <a:spcPct val="0"/>
                  </a:spcBef>
                  <a:spcAft>
                    <a:spcPct val="35000"/>
                  </a:spcAft>
                </a:pPr>
                <a:r>
                  <a:rPr lang="es-PE" dirty="0" smtClean="0">
                    <a:latin typeface="Arial" panose="020B0604020202020204" pitchFamily="34" charset="0"/>
                    <a:cs typeface="Arial" panose="020B0604020202020204" pitchFamily="34" charset="0"/>
                  </a:rPr>
                  <a:t>Remite </a:t>
                </a:r>
                <a:r>
                  <a:rPr lang="es-PE" dirty="0">
                    <a:latin typeface="Arial" panose="020B0604020202020204" pitchFamily="34" charset="0"/>
                    <a:cs typeface="Arial" panose="020B0604020202020204" pitchFamily="34" charset="0"/>
                  </a:rPr>
                  <a:t>las cuentas </a:t>
                </a:r>
                <a:r>
                  <a:rPr lang="es-PE" dirty="0" err="1" smtClean="0">
                    <a:latin typeface="Arial" panose="020B0604020202020204" pitchFamily="34" charset="0"/>
                    <a:cs typeface="Arial" panose="020B0604020202020204" pitchFamily="34" charset="0"/>
                  </a:rPr>
                  <a:t>aperturadas</a:t>
                </a:r>
                <a:r>
                  <a:rPr lang="es-PE" dirty="0" smtClean="0">
                    <a:latin typeface="Arial" panose="020B0604020202020204" pitchFamily="34" charset="0"/>
                    <a:cs typeface="Arial" panose="020B0604020202020204" pitchFamily="34" charset="0"/>
                  </a:rPr>
                  <a:t> </a:t>
                </a:r>
                <a:r>
                  <a:rPr lang="es-PE" dirty="0">
                    <a:latin typeface="Arial" panose="020B0604020202020204" pitchFamily="34" charset="0"/>
                    <a:cs typeface="Arial" panose="020B0604020202020204" pitchFamily="34" charset="0"/>
                  </a:rPr>
                  <a:t>mediante la OGA-PRONIED</a:t>
                </a:r>
                <a:endParaRPr lang="es-PE" sz="1800" kern="1200" dirty="0"/>
              </a:p>
            </p:txBody>
          </p:sp>
        </p:grpSp>
        <p:pic>
          <p:nvPicPr>
            <p:cNvPr id="23" name="Imagen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077" y="5380601"/>
              <a:ext cx="861135" cy="1024037"/>
            </a:xfrm>
            <a:prstGeom prst="rect">
              <a:avLst/>
            </a:prstGeom>
          </p:spPr>
        </p:pic>
      </p:grpSp>
      <p:grpSp>
        <p:nvGrpSpPr>
          <p:cNvPr id="28" name="Grupo 27"/>
          <p:cNvGrpSpPr/>
          <p:nvPr/>
        </p:nvGrpSpPr>
        <p:grpSpPr>
          <a:xfrm>
            <a:off x="4513011" y="2507961"/>
            <a:ext cx="2100152" cy="3243614"/>
            <a:chOff x="5745248" y="2507961"/>
            <a:chExt cx="2622252" cy="3718379"/>
          </a:xfrm>
        </p:grpSpPr>
        <p:grpSp>
          <p:nvGrpSpPr>
            <p:cNvPr id="16" name="Grupo 15"/>
            <p:cNvGrpSpPr/>
            <p:nvPr/>
          </p:nvGrpSpPr>
          <p:grpSpPr>
            <a:xfrm>
              <a:off x="5745248" y="2507961"/>
              <a:ext cx="2622252" cy="2872640"/>
              <a:chOff x="5745248" y="2507961"/>
              <a:chExt cx="2622252" cy="2872640"/>
            </a:xfrm>
          </p:grpSpPr>
          <p:sp>
            <p:nvSpPr>
              <p:cNvPr id="11" name="Forma libre 10"/>
              <p:cNvSpPr/>
              <p:nvPr/>
            </p:nvSpPr>
            <p:spPr>
              <a:xfrm>
                <a:off x="5745248" y="3692655"/>
                <a:ext cx="430198" cy="503251"/>
              </a:xfrm>
              <a:custGeom>
                <a:avLst/>
                <a:gdLst>
                  <a:gd name="connsiteX0" fmla="*/ 0 w 430198"/>
                  <a:gd name="connsiteY0" fmla="*/ 100650 h 503251"/>
                  <a:gd name="connsiteX1" fmla="*/ 215099 w 430198"/>
                  <a:gd name="connsiteY1" fmla="*/ 100650 h 503251"/>
                  <a:gd name="connsiteX2" fmla="*/ 215099 w 430198"/>
                  <a:gd name="connsiteY2" fmla="*/ 0 h 503251"/>
                  <a:gd name="connsiteX3" fmla="*/ 430198 w 430198"/>
                  <a:gd name="connsiteY3" fmla="*/ 251626 h 503251"/>
                  <a:gd name="connsiteX4" fmla="*/ 215099 w 430198"/>
                  <a:gd name="connsiteY4" fmla="*/ 503251 h 503251"/>
                  <a:gd name="connsiteX5" fmla="*/ 215099 w 430198"/>
                  <a:gd name="connsiteY5" fmla="*/ 402601 h 503251"/>
                  <a:gd name="connsiteX6" fmla="*/ 0 w 430198"/>
                  <a:gd name="connsiteY6" fmla="*/ 402601 h 503251"/>
                  <a:gd name="connsiteX7" fmla="*/ 0 w 430198"/>
                  <a:gd name="connsiteY7" fmla="*/ 100650 h 5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198" h="503251">
                    <a:moveTo>
                      <a:pt x="0" y="100650"/>
                    </a:moveTo>
                    <a:lnTo>
                      <a:pt x="215099" y="100650"/>
                    </a:lnTo>
                    <a:lnTo>
                      <a:pt x="215099" y="0"/>
                    </a:lnTo>
                    <a:lnTo>
                      <a:pt x="430198" y="251626"/>
                    </a:lnTo>
                    <a:lnTo>
                      <a:pt x="215099" y="503251"/>
                    </a:lnTo>
                    <a:lnTo>
                      <a:pt x="215099" y="402601"/>
                    </a:lnTo>
                    <a:lnTo>
                      <a:pt x="0" y="402601"/>
                    </a:lnTo>
                    <a:lnTo>
                      <a:pt x="0" y="100650"/>
                    </a:lnTo>
                    <a:close/>
                  </a:path>
                </a:pathLst>
              </a:custGeom>
            </p:spPr>
            <p:style>
              <a:lnRef idx="0">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0" tIns="100650" rIns="129059" bIns="100650" numCol="1" spcCol="1270" anchor="ctr" anchorCtr="0">
                <a:noAutofit/>
              </a:bodyPr>
              <a:lstStyle/>
              <a:p>
                <a:pPr lvl="0" algn="ctr" defTabSz="622300">
                  <a:lnSpc>
                    <a:spcPct val="90000"/>
                  </a:lnSpc>
                  <a:spcBef>
                    <a:spcPct val="0"/>
                  </a:spcBef>
                  <a:spcAft>
                    <a:spcPct val="35000"/>
                  </a:spcAft>
                </a:pPr>
                <a:endParaRPr lang="es-PE" sz="1400" kern="1200"/>
              </a:p>
            </p:txBody>
          </p:sp>
          <p:sp>
            <p:nvSpPr>
              <p:cNvPr id="12" name="Forma libre 11"/>
              <p:cNvSpPr/>
              <p:nvPr/>
            </p:nvSpPr>
            <p:spPr>
              <a:xfrm>
                <a:off x="6195446" y="2507961"/>
                <a:ext cx="2172054" cy="2872640"/>
              </a:xfrm>
              <a:custGeom>
                <a:avLst/>
                <a:gdLst>
                  <a:gd name="connsiteX0" fmla="*/ 0 w 2029237"/>
                  <a:gd name="connsiteY0" fmla="*/ 202924 h 2872640"/>
                  <a:gd name="connsiteX1" fmla="*/ 202924 w 2029237"/>
                  <a:gd name="connsiteY1" fmla="*/ 0 h 2872640"/>
                  <a:gd name="connsiteX2" fmla="*/ 1826313 w 2029237"/>
                  <a:gd name="connsiteY2" fmla="*/ 0 h 2872640"/>
                  <a:gd name="connsiteX3" fmla="*/ 2029237 w 2029237"/>
                  <a:gd name="connsiteY3" fmla="*/ 202924 h 2872640"/>
                  <a:gd name="connsiteX4" fmla="*/ 2029237 w 2029237"/>
                  <a:gd name="connsiteY4" fmla="*/ 2669716 h 2872640"/>
                  <a:gd name="connsiteX5" fmla="*/ 1826313 w 2029237"/>
                  <a:gd name="connsiteY5" fmla="*/ 2872640 h 2872640"/>
                  <a:gd name="connsiteX6" fmla="*/ 202924 w 2029237"/>
                  <a:gd name="connsiteY6" fmla="*/ 2872640 h 2872640"/>
                  <a:gd name="connsiteX7" fmla="*/ 0 w 2029237"/>
                  <a:gd name="connsiteY7" fmla="*/ 2669716 h 2872640"/>
                  <a:gd name="connsiteX8" fmla="*/ 0 w 2029237"/>
                  <a:gd name="connsiteY8" fmla="*/ 202924 h 28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237" h="2872640">
                    <a:moveTo>
                      <a:pt x="0" y="202924"/>
                    </a:moveTo>
                    <a:cubicBezTo>
                      <a:pt x="0" y="90852"/>
                      <a:pt x="90852" y="0"/>
                      <a:pt x="202924" y="0"/>
                    </a:cubicBezTo>
                    <a:lnTo>
                      <a:pt x="1826313" y="0"/>
                    </a:lnTo>
                    <a:cubicBezTo>
                      <a:pt x="1938385" y="0"/>
                      <a:pt x="2029237" y="90852"/>
                      <a:pt x="2029237" y="202924"/>
                    </a:cubicBezTo>
                    <a:lnTo>
                      <a:pt x="2029237" y="2669716"/>
                    </a:lnTo>
                    <a:cubicBezTo>
                      <a:pt x="2029237" y="2781788"/>
                      <a:pt x="1938385" y="2872640"/>
                      <a:pt x="1826313" y="2872640"/>
                    </a:cubicBezTo>
                    <a:lnTo>
                      <a:pt x="202924" y="2872640"/>
                    </a:lnTo>
                    <a:cubicBezTo>
                      <a:pt x="90852" y="2872640"/>
                      <a:pt x="0" y="2781788"/>
                      <a:pt x="0" y="2669716"/>
                    </a:cubicBezTo>
                    <a:lnTo>
                      <a:pt x="0" y="202924"/>
                    </a:ln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28014" tIns="128014" rIns="128014" bIns="128014" numCol="1" spcCol="1270" anchor="ctr" anchorCtr="0">
                <a:noAutofit/>
              </a:bodyPr>
              <a:lstStyle/>
              <a:p>
                <a:pPr lvl="0" algn="ctr" defTabSz="800100">
                  <a:lnSpc>
                    <a:spcPct val="90000"/>
                  </a:lnSpc>
                  <a:spcBef>
                    <a:spcPct val="0"/>
                  </a:spcBef>
                  <a:spcAft>
                    <a:spcPct val="35000"/>
                  </a:spcAft>
                </a:pPr>
                <a:r>
                  <a:rPr lang="es-PE" dirty="0">
                    <a:latin typeface="Arial" panose="020B0604020202020204" pitchFamily="34" charset="0"/>
                    <a:cs typeface="Arial" panose="020B0604020202020204" pitchFamily="34" charset="0"/>
                  </a:rPr>
                  <a:t>OGA-PRONIED</a:t>
                </a:r>
                <a:endParaRPr lang="es-PE" dirty="0"/>
              </a:p>
              <a:p>
                <a:pPr lvl="0" algn="ctr" defTabSz="800100">
                  <a:lnSpc>
                    <a:spcPct val="90000"/>
                  </a:lnSpc>
                  <a:spcBef>
                    <a:spcPct val="0"/>
                  </a:spcBef>
                  <a:spcAft>
                    <a:spcPct val="35000"/>
                  </a:spcAft>
                </a:pPr>
                <a:r>
                  <a:rPr lang="es-PE" dirty="0" smtClean="0">
                    <a:latin typeface="Arial" panose="020B0604020202020204" pitchFamily="34" charset="0"/>
                    <a:cs typeface="Arial" panose="020B0604020202020204" pitchFamily="34" charset="0"/>
                  </a:rPr>
                  <a:t>Remitirá </a:t>
                </a:r>
                <a:r>
                  <a:rPr lang="es-PE" dirty="0">
                    <a:latin typeface="Arial" panose="020B0604020202020204" pitchFamily="34" charset="0"/>
                    <a:cs typeface="Arial" panose="020B0604020202020204" pitchFamily="34" charset="0"/>
                  </a:rPr>
                  <a:t>la solicitud al Banco de la Nación (BN)</a:t>
                </a:r>
                <a:endParaRPr lang="es-PE" sz="1800" kern="1200" dirty="0"/>
              </a:p>
            </p:txBody>
          </p:sp>
        </p:gr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900" y="5464274"/>
              <a:ext cx="845893" cy="762066"/>
            </a:xfrm>
            <a:prstGeom prst="rect">
              <a:avLst/>
            </a:prstGeom>
          </p:spPr>
        </p:pic>
      </p:grpSp>
      <p:grpSp>
        <p:nvGrpSpPr>
          <p:cNvPr id="27" name="Grupo 26"/>
          <p:cNvGrpSpPr/>
          <p:nvPr/>
        </p:nvGrpSpPr>
        <p:grpSpPr>
          <a:xfrm>
            <a:off x="2501531" y="2507961"/>
            <a:ext cx="1980682" cy="3315552"/>
            <a:chOff x="2904315" y="2507961"/>
            <a:chExt cx="2638009" cy="3758465"/>
          </a:xfrm>
        </p:grpSpPr>
        <p:grpSp>
          <p:nvGrpSpPr>
            <p:cNvPr id="15" name="Grupo 14"/>
            <p:cNvGrpSpPr/>
            <p:nvPr/>
          </p:nvGrpSpPr>
          <p:grpSpPr>
            <a:xfrm>
              <a:off x="2904315" y="2507961"/>
              <a:ext cx="2638009" cy="2872640"/>
              <a:chOff x="2904315" y="2507961"/>
              <a:chExt cx="2638009" cy="2872640"/>
            </a:xfrm>
          </p:grpSpPr>
          <p:sp>
            <p:nvSpPr>
              <p:cNvPr id="9" name="Forma libre 8"/>
              <p:cNvSpPr/>
              <p:nvPr/>
            </p:nvSpPr>
            <p:spPr>
              <a:xfrm>
                <a:off x="2904315" y="3692655"/>
                <a:ext cx="430198" cy="503251"/>
              </a:xfrm>
              <a:custGeom>
                <a:avLst/>
                <a:gdLst>
                  <a:gd name="connsiteX0" fmla="*/ 0 w 430198"/>
                  <a:gd name="connsiteY0" fmla="*/ 100650 h 503251"/>
                  <a:gd name="connsiteX1" fmla="*/ 215099 w 430198"/>
                  <a:gd name="connsiteY1" fmla="*/ 100650 h 503251"/>
                  <a:gd name="connsiteX2" fmla="*/ 215099 w 430198"/>
                  <a:gd name="connsiteY2" fmla="*/ 0 h 503251"/>
                  <a:gd name="connsiteX3" fmla="*/ 430198 w 430198"/>
                  <a:gd name="connsiteY3" fmla="*/ 251626 h 503251"/>
                  <a:gd name="connsiteX4" fmla="*/ 215099 w 430198"/>
                  <a:gd name="connsiteY4" fmla="*/ 503251 h 503251"/>
                  <a:gd name="connsiteX5" fmla="*/ 215099 w 430198"/>
                  <a:gd name="connsiteY5" fmla="*/ 402601 h 503251"/>
                  <a:gd name="connsiteX6" fmla="*/ 0 w 430198"/>
                  <a:gd name="connsiteY6" fmla="*/ 402601 h 503251"/>
                  <a:gd name="connsiteX7" fmla="*/ 0 w 430198"/>
                  <a:gd name="connsiteY7" fmla="*/ 100650 h 5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198" h="503251">
                    <a:moveTo>
                      <a:pt x="0" y="100650"/>
                    </a:moveTo>
                    <a:lnTo>
                      <a:pt x="215099" y="100650"/>
                    </a:lnTo>
                    <a:lnTo>
                      <a:pt x="215099" y="0"/>
                    </a:lnTo>
                    <a:lnTo>
                      <a:pt x="430198" y="251626"/>
                    </a:lnTo>
                    <a:lnTo>
                      <a:pt x="215099" y="503251"/>
                    </a:lnTo>
                    <a:lnTo>
                      <a:pt x="215099" y="402601"/>
                    </a:lnTo>
                    <a:lnTo>
                      <a:pt x="0" y="402601"/>
                    </a:lnTo>
                    <a:lnTo>
                      <a:pt x="0" y="100650"/>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00650" rIns="129059" bIns="100650" numCol="1" spcCol="1270" anchor="ctr" anchorCtr="0">
                <a:noAutofit/>
              </a:bodyPr>
              <a:lstStyle/>
              <a:p>
                <a:pPr lvl="0" algn="ctr" defTabSz="622300">
                  <a:lnSpc>
                    <a:spcPct val="90000"/>
                  </a:lnSpc>
                  <a:spcBef>
                    <a:spcPct val="0"/>
                  </a:spcBef>
                  <a:spcAft>
                    <a:spcPct val="35000"/>
                  </a:spcAft>
                </a:pPr>
                <a:endParaRPr lang="es-PE" sz="1400" kern="1200"/>
              </a:p>
            </p:txBody>
          </p:sp>
          <p:sp>
            <p:nvSpPr>
              <p:cNvPr id="10" name="Forma libre 9"/>
              <p:cNvSpPr/>
              <p:nvPr/>
            </p:nvSpPr>
            <p:spPr>
              <a:xfrm>
                <a:off x="3414434" y="2507961"/>
                <a:ext cx="2127890" cy="2872640"/>
              </a:xfrm>
              <a:custGeom>
                <a:avLst/>
                <a:gdLst>
                  <a:gd name="connsiteX0" fmla="*/ 0 w 2029237"/>
                  <a:gd name="connsiteY0" fmla="*/ 202924 h 2872640"/>
                  <a:gd name="connsiteX1" fmla="*/ 202924 w 2029237"/>
                  <a:gd name="connsiteY1" fmla="*/ 0 h 2872640"/>
                  <a:gd name="connsiteX2" fmla="*/ 1826313 w 2029237"/>
                  <a:gd name="connsiteY2" fmla="*/ 0 h 2872640"/>
                  <a:gd name="connsiteX3" fmla="*/ 2029237 w 2029237"/>
                  <a:gd name="connsiteY3" fmla="*/ 202924 h 2872640"/>
                  <a:gd name="connsiteX4" fmla="*/ 2029237 w 2029237"/>
                  <a:gd name="connsiteY4" fmla="*/ 2669716 h 2872640"/>
                  <a:gd name="connsiteX5" fmla="*/ 1826313 w 2029237"/>
                  <a:gd name="connsiteY5" fmla="*/ 2872640 h 2872640"/>
                  <a:gd name="connsiteX6" fmla="*/ 202924 w 2029237"/>
                  <a:gd name="connsiteY6" fmla="*/ 2872640 h 2872640"/>
                  <a:gd name="connsiteX7" fmla="*/ 0 w 2029237"/>
                  <a:gd name="connsiteY7" fmla="*/ 2669716 h 2872640"/>
                  <a:gd name="connsiteX8" fmla="*/ 0 w 2029237"/>
                  <a:gd name="connsiteY8" fmla="*/ 202924 h 28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237" h="2872640">
                    <a:moveTo>
                      <a:pt x="0" y="202924"/>
                    </a:moveTo>
                    <a:cubicBezTo>
                      <a:pt x="0" y="90852"/>
                      <a:pt x="90852" y="0"/>
                      <a:pt x="202924" y="0"/>
                    </a:cubicBezTo>
                    <a:lnTo>
                      <a:pt x="1826313" y="0"/>
                    </a:lnTo>
                    <a:cubicBezTo>
                      <a:pt x="1938385" y="0"/>
                      <a:pt x="2029237" y="90852"/>
                      <a:pt x="2029237" y="202924"/>
                    </a:cubicBezTo>
                    <a:lnTo>
                      <a:pt x="2029237" y="2669716"/>
                    </a:lnTo>
                    <a:cubicBezTo>
                      <a:pt x="2029237" y="2781788"/>
                      <a:pt x="1938385" y="2872640"/>
                      <a:pt x="1826313" y="2872640"/>
                    </a:cubicBezTo>
                    <a:lnTo>
                      <a:pt x="202924" y="2872640"/>
                    </a:lnTo>
                    <a:cubicBezTo>
                      <a:pt x="90852" y="2872640"/>
                      <a:pt x="0" y="2781788"/>
                      <a:pt x="0" y="2669716"/>
                    </a:cubicBezTo>
                    <a:lnTo>
                      <a:pt x="0" y="202924"/>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4">
                  <a:hueOff val="-1488257"/>
                  <a:satOff val="8966"/>
                  <a:lumOff val="719"/>
                  <a:alphaOff val="0"/>
                </a:schemeClr>
              </a:effectRef>
              <a:fontRef idx="minor">
                <a:schemeClr val="lt1"/>
              </a:fontRef>
            </p:style>
            <p:txBody>
              <a:bodyPr spcFirstLastPara="0" vert="horz" wrap="square" lIns="128014" tIns="128014" rIns="128014" bIns="128014" numCol="1" spcCol="1270" anchor="ctr" anchorCtr="0">
                <a:noAutofit/>
              </a:bodyPr>
              <a:lstStyle/>
              <a:p>
                <a:pPr lvl="0" algn="ctr" defTabSz="800100">
                  <a:lnSpc>
                    <a:spcPct val="90000"/>
                  </a:lnSpc>
                  <a:spcBef>
                    <a:spcPct val="0"/>
                  </a:spcBef>
                  <a:spcAft>
                    <a:spcPct val="35000"/>
                  </a:spcAft>
                </a:pPr>
                <a:r>
                  <a:rPr lang="es-PE" dirty="0" smtClean="0"/>
                  <a:t>UGM - </a:t>
                </a:r>
                <a:r>
                  <a:rPr lang="es-PE" sz="1800" kern="1200" dirty="0" smtClean="0"/>
                  <a:t>PRONIED</a:t>
                </a:r>
              </a:p>
              <a:p>
                <a:pPr lvl="0" algn="ctr" defTabSz="800100">
                  <a:lnSpc>
                    <a:spcPct val="90000"/>
                  </a:lnSpc>
                  <a:spcBef>
                    <a:spcPct val="0"/>
                  </a:spcBef>
                  <a:spcAft>
                    <a:spcPct val="35000"/>
                  </a:spcAft>
                </a:pPr>
                <a:r>
                  <a:rPr lang="es-PE" dirty="0" smtClean="0">
                    <a:latin typeface="Arial" panose="020B0604020202020204" pitchFamily="34" charset="0"/>
                    <a:cs typeface="Arial" panose="020B0604020202020204" pitchFamily="34" charset="0"/>
                  </a:rPr>
                  <a:t>Procederá </a:t>
                </a:r>
                <a:r>
                  <a:rPr lang="es-PE" dirty="0">
                    <a:latin typeface="Arial" panose="020B0604020202020204" pitchFamily="34" charset="0"/>
                    <a:cs typeface="Arial" panose="020B0604020202020204" pitchFamily="34" charset="0"/>
                  </a:rPr>
                  <a:t>a solicitar la apertura de cuentas a la OGA-PRONIED</a:t>
                </a:r>
                <a:endParaRPr lang="es-PE" sz="1800" kern="1200" dirty="0"/>
              </a:p>
            </p:txBody>
          </p:sp>
        </p:grpSp>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4791" y="5380601"/>
              <a:ext cx="885825" cy="885825"/>
            </a:xfrm>
            <a:prstGeom prst="rect">
              <a:avLst/>
            </a:prstGeom>
          </p:spPr>
        </p:pic>
      </p:grpSp>
      <p:grpSp>
        <p:nvGrpSpPr>
          <p:cNvPr id="2" name="Grupo 1"/>
          <p:cNvGrpSpPr/>
          <p:nvPr/>
        </p:nvGrpSpPr>
        <p:grpSpPr>
          <a:xfrm>
            <a:off x="9049573" y="2507961"/>
            <a:ext cx="2545019" cy="3243614"/>
            <a:chOff x="9049573" y="2507961"/>
            <a:chExt cx="2545019" cy="3243614"/>
          </a:xfrm>
        </p:grpSpPr>
        <p:sp>
          <p:nvSpPr>
            <p:cNvPr id="20" name="Forma libre 19"/>
            <p:cNvSpPr/>
            <p:nvPr/>
          </p:nvSpPr>
          <p:spPr>
            <a:xfrm>
              <a:off x="9448035" y="2507961"/>
              <a:ext cx="2146557" cy="2499057"/>
            </a:xfrm>
            <a:custGeom>
              <a:avLst/>
              <a:gdLst>
                <a:gd name="connsiteX0" fmla="*/ 0 w 2029237"/>
                <a:gd name="connsiteY0" fmla="*/ 202924 h 2872640"/>
                <a:gd name="connsiteX1" fmla="*/ 202924 w 2029237"/>
                <a:gd name="connsiteY1" fmla="*/ 0 h 2872640"/>
                <a:gd name="connsiteX2" fmla="*/ 1826313 w 2029237"/>
                <a:gd name="connsiteY2" fmla="*/ 0 h 2872640"/>
                <a:gd name="connsiteX3" fmla="*/ 2029237 w 2029237"/>
                <a:gd name="connsiteY3" fmla="*/ 202924 h 2872640"/>
                <a:gd name="connsiteX4" fmla="*/ 2029237 w 2029237"/>
                <a:gd name="connsiteY4" fmla="*/ 2669716 h 2872640"/>
                <a:gd name="connsiteX5" fmla="*/ 1826313 w 2029237"/>
                <a:gd name="connsiteY5" fmla="*/ 2872640 h 2872640"/>
                <a:gd name="connsiteX6" fmla="*/ 202924 w 2029237"/>
                <a:gd name="connsiteY6" fmla="*/ 2872640 h 2872640"/>
                <a:gd name="connsiteX7" fmla="*/ 0 w 2029237"/>
                <a:gd name="connsiteY7" fmla="*/ 2669716 h 2872640"/>
                <a:gd name="connsiteX8" fmla="*/ 0 w 2029237"/>
                <a:gd name="connsiteY8" fmla="*/ 202924 h 28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237" h="2872640">
                  <a:moveTo>
                    <a:pt x="0" y="202924"/>
                  </a:moveTo>
                  <a:cubicBezTo>
                    <a:pt x="0" y="90852"/>
                    <a:pt x="90852" y="0"/>
                    <a:pt x="202924" y="0"/>
                  </a:cubicBezTo>
                  <a:lnTo>
                    <a:pt x="1826313" y="0"/>
                  </a:lnTo>
                  <a:cubicBezTo>
                    <a:pt x="1938385" y="0"/>
                    <a:pt x="2029237" y="90852"/>
                    <a:pt x="2029237" y="202924"/>
                  </a:cubicBezTo>
                  <a:lnTo>
                    <a:pt x="2029237" y="2669716"/>
                  </a:lnTo>
                  <a:cubicBezTo>
                    <a:pt x="2029237" y="2781788"/>
                    <a:pt x="1938385" y="2872640"/>
                    <a:pt x="1826313" y="2872640"/>
                  </a:cubicBezTo>
                  <a:lnTo>
                    <a:pt x="202924" y="2872640"/>
                  </a:lnTo>
                  <a:cubicBezTo>
                    <a:pt x="90852" y="2872640"/>
                    <a:pt x="0" y="2781788"/>
                    <a:pt x="0" y="2669716"/>
                  </a:cubicBezTo>
                  <a:lnTo>
                    <a:pt x="0" y="202924"/>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28014" tIns="128014" rIns="128014" bIns="128014" numCol="1" spcCol="1270" anchor="ctr" anchorCtr="0">
              <a:noAutofit/>
            </a:bodyPr>
            <a:lstStyle/>
            <a:p>
              <a:pPr lvl="0" algn="ctr" defTabSz="800100">
                <a:lnSpc>
                  <a:spcPct val="90000"/>
                </a:lnSpc>
                <a:spcBef>
                  <a:spcPct val="0"/>
                </a:spcBef>
                <a:spcAft>
                  <a:spcPct val="35000"/>
                </a:spcAft>
              </a:pPr>
              <a:r>
                <a:rPr lang="es-PE" dirty="0">
                  <a:latin typeface="Arial" panose="020B0604020202020204" pitchFamily="34" charset="0"/>
                  <a:cs typeface="Arial" panose="020B0604020202020204" pitchFamily="34" charset="0"/>
                </a:rPr>
                <a:t>OGA-PRONIED</a:t>
              </a:r>
              <a:endParaRPr lang="es-PE" dirty="0"/>
            </a:p>
            <a:p>
              <a:pPr lvl="0" algn="ctr" defTabSz="800100">
                <a:lnSpc>
                  <a:spcPct val="90000"/>
                </a:lnSpc>
                <a:spcBef>
                  <a:spcPct val="0"/>
                </a:spcBef>
                <a:spcAft>
                  <a:spcPct val="35000"/>
                </a:spcAft>
              </a:pPr>
              <a:r>
                <a:rPr lang="es-PE" dirty="0" smtClean="0">
                  <a:latin typeface="Arial" panose="020B0604020202020204" pitchFamily="34" charset="0"/>
                  <a:cs typeface="Arial" panose="020B0604020202020204" pitchFamily="34" charset="0"/>
                </a:rPr>
                <a:t>Realizarán </a:t>
              </a:r>
              <a:r>
                <a:rPr lang="es-PE" dirty="0">
                  <a:latin typeface="Arial" panose="020B0604020202020204" pitchFamily="34" charset="0"/>
                  <a:cs typeface="Arial" panose="020B0604020202020204" pitchFamily="34" charset="0"/>
                </a:rPr>
                <a:t>las transferencias a través del SIAF-SP, registrando el devengado y el girado, a solicitud de la </a:t>
              </a:r>
              <a:r>
                <a:rPr lang="es-PE" dirty="0" smtClean="0">
                  <a:latin typeface="Arial" panose="020B0604020202020204" pitchFamily="34" charset="0"/>
                  <a:cs typeface="Arial" panose="020B0604020202020204" pitchFamily="34" charset="0"/>
                </a:rPr>
                <a:t>UGM.</a:t>
              </a:r>
              <a:endParaRPr lang="es-PE" dirty="0"/>
            </a:p>
          </p:txBody>
        </p:sp>
        <p:sp>
          <p:nvSpPr>
            <p:cNvPr id="21" name="Forma libre 20"/>
            <p:cNvSpPr/>
            <p:nvPr/>
          </p:nvSpPr>
          <p:spPr>
            <a:xfrm>
              <a:off x="9049573" y="3538587"/>
              <a:ext cx="398462" cy="437804"/>
            </a:xfrm>
            <a:custGeom>
              <a:avLst/>
              <a:gdLst>
                <a:gd name="connsiteX0" fmla="*/ 0 w 430198"/>
                <a:gd name="connsiteY0" fmla="*/ 100650 h 503251"/>
                <a:gd name="connsiteX1" fmla="*/ 215099 w 430198"/>
                <a:gd name="connsiteY1" fmla="*/ 100650 h 503251"/>
                <a:gd name="connsiteX2" fmla="*/ 215099 w 430198"/>
                <a:gd name="connsiteY2" fmla="*/ 0 h 503251"/>
                <a:gd name="connsiteX3" fmla="*/ 430198 w 430198"/>
                <a:gd name="connsiteY3" fmla="*/ 251626 h 503251"/>
                <a:gd name="connsiteX4" fmla="*/ 215099 w 430198"/>
                <a:gd name="connsiteY4" fmla="*/ 503251 h 503251"/>
                <a:gd name="connsiteX5" fmla="*/ 215099 w 430198"/>
                <a:gd name="connsiteY5" fmla="*/ 402601 h 503251"/>
                <a:gd name="connsiteX6" fmla="*/ 0 w 430198"/>
                <a:gd name="connsiteY6" fmla="*/ 402601 h 503251"/>
                <a:gd name="connsiteX7" fmla="*/ 0 w 430198"/>
                <a:gd name="connsiteY7" fmla="*/ 100650 h 5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198" h="503251">
                  <a:moveTo>
                    <a:pt x="0" y="100650"/>
                  </a:moveTo>
                  <a:lnTo>
                    <a:pt x="215099" y="100650"/>
                  </a:lnTo>
                  <a:lnTo>
                    <a:pt x="215099" y="0"/>
                  </a:lnTo>
                  <a:lnTo>
                    <a:pt x="430198" y="251626"/>
                  </a:lnTo>
                  <a:lnTo>
                    <a:pt x="215099" y="503251"/>
                  </a:lnTo>
                  <a:lnTo>
                    <a:pt x="215099" y="402601"/>
                  </a:lnTo>
                  <a:lnTo>
                    <a:pt x="0" y="402601"/>
                  </a:lnTo>
                  <a:lnTo>
                    <a:pt x="0" y="100650"/>
                  </a:lnTo>
                  <a:close/>
                </a:path>
              </a:pathLst>
            </a:cu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0" tIns="100650" rIns="129059" bIns="100650" numCol="1" spcCol="1270" anchor="ctr" anchorCtr="0">
              <a:noAutofit/>
            </a:bodyPr>
            <a:lstStyle/>
            <a:p>
              <a:pPr lvl="0" algn="ctr" defTabSz="622300">
                <a:lnSpc>
                  <a:spcPct val="90000"/>
                </a:lnSpc>
                <a:spcBef>
                  <a:spcPct val="0"/>
                </a:spcBef>
                <a:spcAft>
                  <a:spcPct val="35000"/>
                </a:spcAft>
              </a:pPr>
              <a:endParaRPr lang="es-PE" sz="1400" kern="1200"/>
            </a:p>
          </p:txBody>
        </p:sp>
        <p:pic>
          <p:nvPicPr>
            <p:cNvPr id="30" name="Imagen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2576" y="5086810"/>
              <a:ext cx="677473" cy="664765"/>
            </a:xfrm>
            <a:prstGeom prst="rect">
              <a:avLst/>
            </a:prstGeom>
          </p:spPr>
        </p:pic>
      </p:grpSp>
    </p:spTree>
    <p:extLst>
      <p:ext uri="{BB962C8B-B14F-4D97-AF65-F5344CB8AC3E}">
        <p14:creationId xmlns:p14="http://schemas.microsoft.com/office/powerpoint/2010/main" val="3738199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duotone>
              <a:schemeClr val="accent2">
                <a:shade val="45000"/>
                <a:satMod val="135000"/>
              </a:schemeClr>
              <a:prstClr val="white"/>
            </a:duotone>
          </a:blip>
          <a:stretch>
            <a:fillRect/>
          </a:stretch>
        </p:blipFill>
        <p:spPr>
          <a:xfrm>
            <a:off x="446011" y="3408645"/>
            <a:ext cx="2162779" cy="1947844"/>
          </a:xfrm>
          <a:prstGeom prst="rect">
            <a:avLst/>
          </a:prstGeom>
        </p:spPr>
      </p:pic>
      <p:sp>
        <p:nvSpPr>
          <p:cNvPr id="3" name="Rectángulo 2"/>
          <p:cNvSpPr/>
          <p:nvPr/>
        </p:nvSpPr>
        <p:spPr>
          <a:xfrm>
            <a:off x="504113" y="833647"/>
            <a:ext cx="7412971" cy="1685077"/>
          </a:xfrm>
          <a:prstGeom prst="rect">
            <a:avLst/>
          </a:prstGeom>
        </p:spPr>
        <p:txBody>
          <a:bodyPr wrap="square">
            <a:spAutoFit/>
          </a:bodyPr>
          <a:lstStyle/>
          <a:p>
            <a:pPr marL="540385" algn="just">
              <a:lnSpc>
                <a:spcPct val="115000"/>
              </a:lnSpc>
              <a:spcAft>
                <a:spcPts val="0"/>
              </a:spcAft>
              <a:tabLst>
                <a:tab pos="540385" algn="l"/>
              </a:tabLst>
            </a:pPr>
            <a:r>
              <a:rPr lang="es-PE" dirty="0">
                <a:latin typeface="Arial" panose="020B0604020202020204" pitchFamily="34" charset="0"/>
                <a:ea typeface="Times New Roman" panose="02020603050405020304" pitchFamily="18" charset="0"/>
                <a:cs typeface="Times New Roman" panose="02020603050405020304" pitchFamily="18" charset="0"/>
              </a:rPr>
              <a:t> </a:t>
            </a:r>
            <a:endParaRPr lang="es-PE" dirty="0">
              <a:latin typeface="Calibri" panose="020F0502020204030204" pitchFamily="34" charset="0"/>
              <a:ea typeface="Times New Roman" panose="02020603050405020304" pitchFamily="18" charset="0"/>
              <a:cs typeface="Times New Roman" panose="02020603050405020304" pitchFamily="18" charset="0"/>
            </a:endParaRPr>
          </a:p>
          <a:p>
            <a:pPr marL="540385" algn="just">
              <a:lnSpc>
                <a:spcPct val="115000"/>
              </a:lnSpc>
              <a:spcAft>
                <a:spcPts val="0"/>
              </a:spcAft>
            </a:pPr>
            <a:r>
              <a:rPr lang="es-PE" dirty="0">
                <a:latin typeface="Arial" panose="020B0604020202020204" pitchFamily="34" charset="0"/>
                <a:ea typeface="Times New Roman" panose="02020603050405020304" pitchFamily="18" charset="0"/>
                <a:cs typeface="Times New Roman" panose="02020603050405020304" pitchFamily="18" charset="0"/>
              </a:rPr>
              <a:t>Una vez aprobado el </a:t>
            </a:r>
            <a:r>
              <a:rPr lang="es-PE" dirty="0" smtClean="0">
                <a:latin typeface="Arial" panose="020B0604020202020204" pitchFamily="34" charset="0"/>
                <a:ea typeface="Times New Roman" panose="02020603050405020304" pitchFamily="18" charset="0"/>
                <a:cs typeface="Times New Roman" panose="02020603050405020304" pitchFamily="18" charset="0"/>
              </a:rPr>
              <a:t>Listado </a:t>
            </a:r>
            <a:r>
              <a:rPr lang="es-PE" dirty="0">
                <a:latin typeface="Arial" panose="020B0604020202020204" pitchFamily="34" charset="0"/>
                <a:ea typeface="Times New Roman" panose="02020603050405020304" pitchFamily="18" charset="0"/>
                <a:cs typeface="Times New Roman" panose="02020603050405020304" pitchFamily="18" charset="0"/>
              </a:rPr>
              <a:t>de Mantenimiento de </a:t>
            </a:r>
            <a:r>
              <a:rPr lang="es-PE" dirty="0" smtClean="0">
                <a:latin typeface="Arial" panose="020B0604020202020204" pitchFamily="34" charset="0"/>
                <a:ea typeface="Times New Roman" panose="02020603050405020304" pitchFamily="18" charset="0"/>
                <a:cs typeface="Times New Roman" panose="02020603050405020304" pitchFamily="18" charset="0"/>
              </a:rPr>
              <a:t>Locales educativos 2018 </a:t>
            </a:r>
            <a:r>
              <a:rPr lang="es-PE" dirty="0">
                <a:latin typeface="Arial" panose="020B0604020202020204" pitchFamily="34" charset="0"/>
                <a:ea typeface="Times New Roman" panose="02020603050405020304" pitchFamily="18" charset="0"/>
                <a:cs typeface="Times New Roman" panose="02020603050405020304" pitchFamily="18" charset="0"/>
              </a:rPr>
              <a:t>con las cuentas aperturadas y las transferencias realizadas, la DRE o UGEL solicitará a la UGM - PRONIED el bloqueo de las cuentas de ahorro</a:t>
            </a:r>
            <a:r>
              <a:rPr lang="es-PE" dirty="0" smtClean="0">
                <a:latin typeface="Arial" panose="020B0604020202020204" pitchFamily="34" charset="0"/>
                <a:ea typeface="Times New Roman" panose="02020603050405020304" pitchFamily="18" charset="0"/>
                <a:cs typeface="Times New Roman" panose="02020603050405020304" pitchFamily="18" charset="0"/>
              </a:rPr>
              <a:t>:</a:t>
            </a:r>
            <a:endParaRPr lang="es-PE"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504113" y="620546"/>
            <a:ext cx="6217920" cy="4501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800" b="1" dirty="0" smtClean="0">
                <a:solidFill>
                  <a:srgbClr val="C00000"/>
                </a:solidFill>
                <a:cs typeface="Aharoni" panose="02010803020104030203" pitchFamily="2" charset="-79"/>
              </a:rPr>
              <a:t>a.2 Bloqueo de las Cuentas de Ahorro. </a:t>
            </a:r>
            <a:endParaRPr lang="es-PE" sz="2000" b="1" dirty="0">
              <a:solidFill>
                <a:srgbClr val="C00000"/>
              </a:solidFill>
            </a:endParaRPr>
          </a:p>
        </p:txBody>
      </p:sp>
      <p:sp>
        <p:nvSpPr>
          <p:cNvPr id="10" name="Rectángulo 9"/>
          <p:cNvSpPr/>
          <p:nvPr/>
        </p:nvSpPr>
        <p:spPr>
          <a:xfrm>
            <a:off x="6842774" y="681551"/>
            <a:ext cx="2197054" cy="392159"/>
          </a:xfrm>
          <a:prstGeom prst="rect">
            <a:avLst/>
          </a:prstGeom>
        </p:spPr>
        <p:txBody>
          <a:bodyPr wrap="square">
            <a:spAutoFit/>
          </a:bodyPr>
          <a:lstStyle/>
          <a:p>
            <a:pPr algn="just">
              <a:lnSpc>
                <a:spcPct val="115000"/>
              </a:lnSpc>
            </a:pPr>
            <a:endParaRPr lang="es-PE"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Esquina doblada 19"/>
          <p:cNvSpPr/>
          <p:nvPr/>
        </p:nvSpPr>
        <p:spPr>
          <a:xfrm>
            <a:off x="2254951" y="2764466"/>
            <a:ext cx="5511662" cy="540425"/>
          </a:xfrm>
          <a:prstGeom prst="foldedCorner">
            <a:avLst>
              <a:gd name="adj" fmla="val 27376"/>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15000"/>
              </a:lnSpc>
            </a:pPr>
            <a:r>
              <a:rPr lang="es-PE" sz="1400" b="1" dirty="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Cuando el local escolar no cumpla con las condiciones necesarias para ser objeto de las acciones de mantenimiento</a:t>
            </a:r>
            <a:endParaRPr lang="es-PE" sz="1400" b="1" dirty="0">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Esquina doblada 20"/>
          <p:cNvSpPr/>
          <p:nvPr/>
        </p:nvSpPr>
        <p:spPr>
          <a:xfrm>
            <a:off x="2817216" y="4782294"/>
            <a:ext cx="4949397" cy="461038"/>
          </a:xfrm>
          <a:prstGeom prst="foldedCorner">
            <a:avLst/>
          </a:prstGeom>
        </p:spPr>
        <p:style>
          <a:lnRef idx="2">
            <a:schemeClr val="accent4"/>
          </a:lnRef>
          <a:fillRef idx="1">
            <a:schemeClr val="lt1"/>
          </a:fillRef>
          <a:effectRef idx="0">
            <a:schemeClr val="accent4"/>
          </a:effectRef>
          <a:fontRef idx="minor">
            <a:schemeClr val="dk1"/>
          </a:fontRef>
        </p:style>
        <p:txBody>
          <a:bodyPr rtlCol="0" anchor="ctr"/>
          <a:lstStyle/>
          <a:p>
            <a:pPr algn="just">
              <a:lnSpc>
                <a:spcPct val="115000"/>
              </a:lnSpc>
            </a:pPr>
            <a:r>
              <a:rPr lang="es-PE" sz="1400" b="1" dirty="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Por encontrarse en riesgo de colapso y/o amerita su demolición total, </a:t>
            </a:r>
            <a:endParaRPr lang="es-PE" sz="1400" b="1" dirty="0">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Esquina doblada 21"/>
          <p:cNvSpPr/>
          <p:nvPr/>
        </p:nvSpPr>
        <p:spPr>
          <a:xfrm>
            <a:off x="2817216" y="3550633"/>
            <a:ext cx="4949397" cy="831934"/>
          </a:xfrm>
          <a:prstGeom prst="foldedCorner">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15000"/>
              </a:lnSpc>
            </a:pPr>
            <a:r>
              <a:rPr lang="es-PE" sz="1400" b="1" dirty="0" smtClean="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Por tratarse de un local escolar cuya construcción total ha culminado en un tiempo menor a un (01) año calendario, a la fecha de realización del mantenimiento; </a:t>
            </a:r>
            <a:endParaRPr lang="es-PE" sz="1400" b="1" dirty="0">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Esquina doblada 22"/>
          <p:cNvSpPr/>
          <p:nvPr/>
        </p:nvSpPr>
        <p:spPr>
          <a:xfrm>
            <a:off x="1276923" y="5508893"/>
            <a:ext cx="6489690" cy="629753"/>
          </a:xfrm>
          <a:prstGeom prst="foldedCorner">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15000"/>
              </a:lnSpc>
            </a:pPr>
            <a:r>
              <a:rPr lang="es-PE" sz="1400" b="1" dirty="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Cuando el local escolar no cumpla con las condiciones necesarias para ser objeto de las acciones de mantenimiento.</a:t>
            </a:r>
            <a:endParaRPr lang="es-PE" sz="1400" b="1" dirty="0">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6" name="Grupo 35"/>
          <p:cNvGrpSpPr/>
          <p:nvPr/>
        </p:nvGrpSpPr>
        <p:grpSpPr>
          <a:xfrm>
            <a:off x="8879603" y="681551"/>
            <a:ext cx="3030745" cy="2775535"/>
            <a:chOff x="8879603" y="681551"/>
            <a:chExt cx="3030745" cy="2775535"/>
          </a:xfrm>
        </p:grpSpPr>
        <p:sp>
          <p:nvSpPr>
            <p:cNvPr id="29" name="Flecha circular 28"/>
            <p:cNvSpPr/>
            <p:nvPr/>
          </p:nvSpPr>
          <p:spPr>
            <a:xfrm>
              <a:off x="8879603" y="681551"/>
              <a:ext cx="3030745" cy="2775535"/>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Forma libre 29"/>
            <p:cNvSpPr/>
            <p:nvPr/>
          </p:nvSpPr>
          <p:spPr>
            <a:xfrm>
              <a:off x="9549498" y="1683603"/>
              <a:ext cx="1684126" cy="77085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latin typeface="Arial" panose="020B0604020202020204" pitchFamily="34" charset="0"/>
                  <a:ea typeface="Times New Roman" panose="02020603050405020304" pitchFamily="18" charset="0"/>
                  <a:cs typeface="Times New Roman" panose="02020603050405020304" pitchFamily="18" charset="0"/>
                </a:rPr>
                <a:t>UGM </a:t>
              </a:r>
              <a:r>
                <a:rPr lang="es-PE" sz="1300" kern="1200" dirty="0" err="1" smtClean="0">
                  <a:latin typeface="Arial" panose="020B0604020202020204" pitchFamily="34" charset="0"/>
                  <a:ea typeface="Times New Roman" panose="02020603050405020304" pitchFamily="18" charset="0"/>
                  <a:cs typeface="Times New Roman" panose="02020603050405020304" pitchFamily="18" charset="0"/>
                </a:rPr>
                <a:t>recepciona</a:t>
              </a:r>
              <a:r>
                <a:rPr lang="es-PE" sz="1300" kern="1200" dirty="0" smtClean="0">
                  <a:latin typeface="Arial" panose="020B0604020202020204" pitchFamily="34" charset="0"/>
                  <a:ea typeface="Times New Roman" panose="02020603050405020304" pitchFamily="18" charset="0"/>
                  <a:cs typeface="Times New Roman" panose="02020603050405020304" pitchFamily="18" charset="0"/>
                </a:rPr>
                <a:t> el oficio solicitando el bloqueo. Lo envía a OGA PRONIED.</a:t>
              </a:r>
              <a:endParaRPr lang="es-PE" sz="1300" kern="1200" dirty="0"/>
            </a:p>
          </p:txBody>
        </p:sp>
      </p:grpSp>
      <p:grpSp>
        <p:nvGrpSpPr>
          <p:cNvPr id="37" name="Grupo 36"/>
          <p:cNvGrpSpPr/>
          <p:nvPr/>
        </p:nvGrpSpPr>
        <p:grpSpPr>
          <a:xfrm>
            <a:off x="8037825" y="2276302"/>
            <a:ext cx="3030745" cy="2775535"/>
            <a:chOff x="8037825" y="2276302"/>
            <a:chExt cx="3030745" cy="2775535"/>
          </a:xfrm>
        </p:grpSpPr>
        <p:sp>
          <p:nvSpPr>
            <p:cNvPr id="31" name="Forma 30"/>
            <p:cNvSpPr/>
            <p:nvPr/>
          </p:nvSpPr>
          <p:spPr>
            <a:xfrm>
              <a:off x="8037825" y="2276302"/>
              <a:ext cx="3030745" cy="2775535"/>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2" name="Forma libre 31"/>
            <p:cNvSpPr/>
            <p:nvPr/>
          </p:nvSpPr>
          <p:spPr>
            <a:xfrm>
              <a:off x="8711134" y="3287579"/>
              <a:ext cx="1684126" cy="77085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latin typeface="Arial" panose="020B0604020202020204" pitchFamily="34" charset="0"/>
                  <a:ea typeface="Times New Roman" panose="02020603050405020304" pitchFamily="18" charset="0"/>
                  <a:cs typeface="Times New Roman" panose="02020603050405020304" pitchFamily="18" charset="0"/>
                </a:rPr>
                <a:t>OGA - PRONIED realizar el trámite respectivo con el BN</a:t>
              </a:r>
              <a:endParaRPr lang="es-PE" sz="1300" kern="1200" dirty="0"/>
            </a:p>
          </p:txBody>
        </p:sp>
      </p:grpSp>
      <p:grpSp>
        <p:nvGrpSpPr>
          <p:cNvPr id="38" name="Grupo 37"/>
          <p:cNvGrpSpPr/>
          <p:nvPr/>
        </p:nvGrpSpPr>
        <p:grpSpPr>
          <a:xfrm>
            <a:off x="9095313" y="4061892"/>
            <a:ext cx="2603879" cy="2385207"/>
            <a:chOff x="9095313" y="4061892"/>
            <a:chExt cx="2603879" cy="2385207"/>
          </a:xfrm>
        </p:grpSpPr>
        <p:sp>
          <p:nvSpPr>
            <p:cNvPr id="33" name="Arco de bloque 32"/>
            <p:cNvSpPr/>
            <p:nvPr/>
          </p:nvSpPr>
          <p:spPr>
            <a:xfrm>
              <a:off x="9095313" y="4061892"/>
              <a:ext cx="2603879" cy="2385207"/>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34" name="Forma libre 33"/>
            <p:cNvSpPr/>
            <p:nvPr/>
          </p:nvSpPr>
          <p:spPr>
            <a:xfrm>
              <a:off x="9553481" y="4893861"/>
              <a:ext cx="1684126" cy="77085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latin typeface="Arial" panose="020B0604020202020204" pitchFamily="34" charset="0"/>
                  <a:ea typeface="Times New Roman" panose="02020603050405020304" pitchFamily="18" charset="0"/>
                  <a:cs typeface="Times New Roman" panose="02020603050405020304" pitchFamily="18" charset="0"/>
                </a:rPr>
                <a:t>BN, efectúa el bloqueo de las cuentas de ahorro</a:t>
              </a:r>
              <a:endParaRPr lang="es-PE" sz="1300" kern="1200" dirty="0"/>
            </a:p>
          </p:txBody>
        </p:sp>
      </p:grpSp>
    </p:spTree>
    <p:extLst>
      <p:ext uri="{BB962C8B-B14F-4D97-AF65-F5344CB8AC3E}">
        <p14:creationId xmlns:p14="http://schemas.microsoft.com/office/powerpoint/2010/main" val="1484929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PE">
              <a:solidFill>
                <a:prstClr val="black">
                  <a:tint val="75000"/>
                </a:prstClr>
              </a:solidFill>
            </a:endParaRPr>
          </a:p>
        </p:txBody>
      </p:sp>
      <p:sp>
        <p:nvSpPr>
          <p:cNvPr id="3" name="Título 1"/>
          <p:cNvSpPr txBox="1">
            <a:spLocks/>
          </p:cNvSpPr>
          <p:nvPr/>
        </p:nvSpPr>
        <p:spPr>
          <a:xfrm>
            <a:off x="822483" y="1057926"/>
            <a:ext cx="3343117" cy="481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Ø"/>
            </a:pPr>
            <a:r>
              <a:rPr lang="es-MX" sz="3200" b="1" dirty="0" smtClean="0">
                <a:solidFill>
                  <a:srgbClr val="C00000"/>
                </a:solidFill>
                <a:cs typeface="Aharoni" panose="02010803020104030203" pitchFamily="2" charset="-79"/>
              </a:rPr>
              <a:t>FINALIDAD</a:t>
            </a:r>
            <a:endParaRPr lang="es-PE" sz="2400" b="1" dirty="0">
              <a:solidFill>
                <a:srgbClr val="C00000"/>
              </a:solidFill>
            </a:endParaRPr>
          </a:p>
        </p:txBody>
      </p:sp>
      <p:sp>
        <p:nvSpPr>
          <p:cNvPr id="4" name="Marcador de contenido 2"/>
          <p:cNvSpPr txBox="1">
            <a:spLocks/>
          </p:cNvSpPr>
          <p:nvPr/>
        </p:nvSpPr>
        <p:spPr>
          <a:xfrm>
            <a:off x="775631" y="1992239"/>
            <a:ext cx="5876181" cy="3448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2800" dirty="0" smtClean="0">
                <a:solidFill>
                  <a:schemeClr val="accent1">
                    <a:lumMod val="50000"/>
                  </a:schemeClr>
                </a:solidFill>
              </a:rPr>
              <a:t>La presente Norma Técnica tiene por finalidad establecer los procedimientos generales, criterios y responsabilidades para la ejecución del Programa Anual de Mantenimiento en Locales educativos de las Instituciones Educativas Públicas a nivel nacional.</a:t>
            </a:r>
          </a:p>
          <a:p>
            <a:pPr marL="400050" indent="-400050">
              <a:spcAft>
                <a:spcPts val="2400"/>
              </a:spcAft>
              <a:buFont typeface="+mj-lt"/>
              <a:buAutoNum type="romanUcPeriod"/>
            </a:pPr>
            <a:endParaRPr lang="es-PE" sz="2400" b="1" dirty="0"/>
          </a:p>
        </p:txBody>
      </p:sp>
      <p:sp>
        <p:nvSpPr>
          <p:cNvPr id="8" name="Rectángulo 7"/>
          <p:cNvSpPr/>
          <p:nvPr/>
        </p:nvSpPr>
        <p:spPr>
          <a:xfrm>
            <a:off x="0" y="6316079"/>
            <a:ext cx="12192000" cy="541921"/>
          </a:xfrm>
          <a:prstGeom prst="rect">
            <a:avLst/>
          </a:prstGeom>
          <a:solidFill>
            <a:srgbClr val="B92103"/>
          </a:solidFill>
          <a:ln>
            <a:solidFill>
              <a:srgbClr val="B92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993" y="1441997"/>
            <a:ext cx="2827883" cy="1082853"/>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501" y="3676533"/>
            <a:ext cx="1276951" cy="1339899"/>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526" y="2700920"/>
            <a:ext cx="1250644" cy="1250644"/>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206" y="3951564"/>
            <a:ext cx="1714691" cy="1714691"/>
          </a:xfrm>
          <a:prstGeom prst="rect">
            <a:avLst/>
          </a:prstGeom>
        </p:spPr>
      </p:pic>
      <p:pic>
        <p:nvPicPr>
          <p:cNvPr id="16" name="Imagen 15"/>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7997049" y="1228194"/>
            <a:ext cx="694944" cy="621792"/>
          </a:xfrm>
          <a:prstGeom prst="rect">
            <a:avLst/>
          </a:prstGeom>
        </p:spPr>
      </p:pic>
      <p:pic>
        <p:nvPicPr>
          <p:cNvPr id="18" name="Imagen 17"/>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9727850" y="3397615"/>
            <a:ext cx="422335" cy="377879"/>
          </a:xfrm>
          <a:prstGeom prst="rect">
            <a:avLst/>
          </a:prstGeom>
        </p:spPr>
      </p:pic>
      <p:pic>
        <p:nvPicPr>
          <p:cNvPr id="19" name="Imagen 18"/>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7710582" y="2700920"/>
            <a:ext cx="694944" cy="621792"/>
          </a:xfrm>
          <a:prstGeom prst="rect">
            <a:avLst/>
          </a:prstGeom>
        </p:spPr>
      </p:pic>
      <p:pic>
        <p:nvPicPr>
          <p:cNvPr id="20" name="Imagen 19"/>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7517569" y="3951564"/>
            <a:ext cx="694944" cy="621792"/>
          </a:xfrm>
          <a:prstGeom prst="rect">
            <a:avLst/>
          </a:prstGeom>
        </p:spPr>
      </p:pic>
    </p:spTree>
    <p:extLst>
      <p:ext uri="{BB962C8B-B14F-4D97-AF65-F5344CB8AC3E}">
        <p14:creationId xmlns:p14="http://schemas.microsoft.com/office/powerpoint/2010/main" val="2266816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815008" y="976277"/>
            <a:ext cx="6500191" cy="4501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800" b="1" dirty="0" smtClean="0">
                <a:solidFill>
                  <a:schemeClr val="accent1">
                    <a:lumMod val="50000"/>
                  </a:schemeClr>
                </a:solidFill>
                <a:cs typeface="Aharoni" panose="02010803020104030203" pitchFamily="2" charset="-79"/>
              </a:rPr>
              <a:t>a.3 Desbloqueo de las Cuentas de Ahorro. </a:t>
            </a:r>
            <a:endParaRPr lang="es-PE" sz="2000" b="1" dirty="0">
              <a:solidFill>
                <a:schemeClr val="accent1">
                  <a:lumMod val="50000"/>
                </a:schemeClr>
              </a:solidFill>
            </a:endParaRPr>
          </a:p>
        </p:txBody>
      </p:sp>
      <p:sp>
        <p:nvSpPr>
          <p:cNvPr id="8" name="Forma libre 7"/>
          <p:cNvSpPr/>
          <p:nvPr/>
        </p:nvSpPr>
        <p:spPr>
          <a:xfrm>
            <a:off x="672153" y="2507961"/>
            <a:ext cx="2029237" cy="2872640"/>
          </a:xfrm>
          <a:custGeom>
            <a:avLst/>
            <a:gdLst>
              <a:gd name="connsiteX0" fmla="*/ 0 w 2029237"/>
              <a:gd name="connsiteY0" fmla="*/ 202924 h 2872640"/>
              <a:gd name="connsiteX1" fmla="*/ 202924 w 2029237"/>
              <a:gd name="connsiteY1" fmla="*/ 0 h 2872640"/>
              <a:gd name="connsiteX2" fmla="*/ 1826313 w 2029237"/>
              <a:gd name="connsiteY2" fmla="*/ 0 h 2872640"/>
              <a:gd name="connsiteX3" fmla="*/ 2029237 w 2029237"/>
              <a:gd name="connsiteY3" fmla="*/ 202924 h 2872640"/>
              <a:gd name="connsiteX4" fmla="*/ 2029237 w 2029237"/>
              <a:gd name="connsiteY4" fmla="*/ 2669716 h 2872640"/>
              <a:gd name="connsiteX5" fmla="*/ 1826313 w 2029237"/>
              <a:gd name="connsiteY5" fmla="*/ 2872640 h 2872640"/>
              <a:gd name="connsiteX6" fmla="*/ 202924 w 2029237"/>
              <a:gd name="connsiteY6" fmla="*/ 2872640 h 2872640"/>
              <a:gd name="connsiteX7" fmla="*/ 0 w 2029237"/>
              <a:gd name="connsiteY7" fmla="*/ 2669716 h 2872640"/>
              <a:gd name="connsiteX8" fmla="*/ 0 w 2029237"/>
              <a:gd name="connsiteY8" fmla="*/ 202924 h 28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237" h="2872640">
                <a:moveTo>
                  <a:pt x="0" y="202924"/>
                </a:moveTo>
                <a:cubicBezTo>
                  <a:pt x="0" y="90852"/>
                  <a:pt x="90852" y="0"/>
                  <a:pt x="202924" y="0"/>
                </a:cubicBezTo>
                <a:lnTo>
                  <a:pt x="1826313" y="0"/>
                </a:lnTo>
                <a:cubicBezTo>
                  <a:pt x="1938385" y="0"/>
                  <a:pt x="2029237" y="90852"/>
                  <a:pt x="2029237" y="202924"/>
                </a:cubicBezTo>
                <a:lnTo>
                  <a:pt x="2029237" y="2669716"/>
                </a:lnTo>
                <a:cubicBezTo>
                  <a:pt x="2029237" y="2781788"/>
                  <a:pt x="1938385" y="2872640"/>
                  <a:pt x="1826313" y="2872640"/>
                </a:cubicBezTo>
                <a:lnTo>
                  <a:pt x="202924" y="2872640"/>
                </a:lnTo>
                <a:cubicBezTo>
                  <a:pt x="90852" y="2872640"/>
                  <a:pt x="0" y="2781788"/>
                  <a:pt x="0" y="2669716"/>
                </a:cubicBezTo>
                <a:lnTo>
                  <a:pt x="0" y="202924"/>
                </a:ln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8014" tIns="128014" rIns="128014" bIns="128014" numCol="1" spcCol="1270" anchor="ctr" anchorCtr="0">
            <a:noAutofit/>
          </a:bodyPr>
          <a:lstStyle/>
          <a:p>
            <a:pPr lvl="0" algn="ctr" defTabSz="800100">
              <a:lnSpc>
                <a:spcPct val="90000"/>
              </a:lnSpc>
              <a:spcBef>
                <a:spcPct val="0"/>
              </a:spcBef>
              <a:spcAft>
                <a:spcPct val="35000"/>
              </a:spcAft>
            </a:pPr>
            <a:r>
              <a:rPr lang="es-PE" sz="1800" kern="1200" dirty="0" smtClean="0"/>
              <a:t>DRE o UGEL </a:t>
            </a:r>
          </a:p>
          <a:p>
            <a:pPr lvl="0" algn="ctr" defTabSz="800100">
              <a:lnSpc>
                <a:spcPct val="90000"/>
              </a:lnSpc>
              <a:spcBef>
                <a:spcPct val="0"/>
              </a:spcBef>
              <a:spcAft>
                <a:spcPct val="35000"/>
              </a:spcAft>
            </a:pPr>
            <a:r>
              <a:rPr lang="es-PE" sz="1800" kern="1200" dirty="0" smtClean="0"/>
              <a:t>Remite oficio (formato proporcionado por PRONIED) solicitando desbloqueo de las cuentas a PRONIED hasta el 31 de </a:t>
            </a:r>
            <a:r>
              <a:rPr lang="es-PE" dirty="0" smtClean="0"/>
              <a:t>Enero</a:t>
            </a:r>
            <a:endParaRPr lang="es-PE" sz="1800" kern="1200" dirty="0"/>
          </a:p>
        </p:txBody>
      </p:sp>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031" y="5464274"/>
            <a:ext cx="693480" cy="647756"/>
          </a:xfrm>
          <a:prstGeom prst="rect">
            <a:avLst/>
          </a:prstGeom>
        </p:spPr>
      </p:pic>
      <p:grpSp>
        <p:nvGrpSpPr>
          <p:cNvPr id="29" name="Grupo 28"/>
          <p:cNvGrpSpPr/>
          <p:nvPr/>
        </p:nvGrpSpPr>
        <p:grpSpPr>
          <a:xfrm>
            <a:off x="8586181" y="2507961"/>
            <a:ext cx="2638008" cy="3896677"/>
            <a:chOff x="8586181" y="2507961"/>
            <a:chExt cx="2638008" cy="3896677"/>
          </a:xfrm>
        </p:grpSpPr>
        <p:grpSp>
          <p:nvGrpSpPr>
            <p:cNvPr id="17" name="Grupo 16"/>
            <p:cNvGrpSpPr/>
            <p:nvPr/>
          </p:nvGrpSpPr>
          <p:grpSpPr>
            <a:xfrm>
              <a:off x="8586181" y="2507961"/>
              <a:ext cx="2638008" cy="2872640"/>
              <a:chOff x="8586181" y="2507961"/>
              <a:chExt cx="2638008" cy="2872640"/>
            </a:xfrm>
          </p:grpSpPr>
          <p:sp>
            <p:nvSpPr>
              <p:cNvPr id="13" name="Forma libre 12"/>
              <p:cNvSpPr/>
              <p:nvPr/>
            </p:nvSpPr>
            <p:spPr>
              <a:xfrm>
                <a:off x="8586181" y="3692655"/>
                <a:ext cx="430198" cy="503251"/>
              </a:xfrm>
              <a:custGeom>
                <a:avLst/>
                <a:gdLst>
                  <a:gd name="connsiteX0" fmla="*/ 0 w 430198"/>
                  <a:gd name="connsiteY0" fmla="*/ 100650 h 503251"/>
                  <a:gd name="connsiteX1" fmla="*/ 215099 w 430198"/>
                  <a:gd name="connsiteY1" fmla="*/ 100650 h 503251"/>
                  <a:gd name="connsiteX2" fmla="*/ 215099 w 430198"/>
                  <a:gd name="connsiteY2" fmla="*/ 0 h 503251"/>
                  <a:gd name="connsiteX3" fmla="*/ 430198 w 430198"/>
                  <a:gd name="connsiteY3" fmla="*/ 251626 h 503251"/>
                  <a:gd name="connsiteX4" fmla="*/ 215099 w 430198"/>
                  <a:gd name="connsiteY4" fmla="*/ 503251 h 503251"/>
                  <a:gd name="connsiteX5" fmla="*/ 215099 w 430198"/>
                  <a:gd name="connsiteY5" fmla="*/ 402601 h 503251"/>
                  <a:gd name="connsiteX6" fmla="*/ 0 w 430198"/>
                  <a:gd name="connsiteY6" fmla="*/ 402601 h 503251"/>
                  <a:gd name="connsiteX7" fmla="*/ 0 w 430198"/>
                  <a:gd name="connsiteY7" fmla="*/ 100650 h 5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198" h="503251">
                    <a:moveTo>
                      <a:pt x="0" y="100650"/>
                    </a:moveTo>
                    <a:lnTo>
                      <a:pt x="215099" y="100650"/>
                    </a:lnTo>
                    <a:lnTo>
                      <a:pt x="215099" y="0"/>
                    </a:lnTo>
                    <a:lnTo>
                      <a:pt x="430198" y="251626"/>
                    </a:lnTo>
                    <a:lnTo>
                      <a:pt x="215099" y="503251"/>
                    </a:lnTo>
                    <a:lnTo>
                      <a:pt x="215099" y="402601"/>
                    </a:lnTo>
                    <a:lnTo>
                      <a:pt x="0" y="402601"/>
                    </a:lnTo>
                    <a:lnTo>
                      <a:pt x="0" y="100650"/>
                    </a:lnTo>
                    <a:close/>
                  </a:path>
                </a:pathLst>
              </a:cu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0" tIns="100650" rIns="129059" bIns="100650" numCol="1" spcCol="1270" anchor="ctr" anchorCtr="0">
                <a:noAutofit/>
              </a:bodyPr>
              <a:lstStyle/>
              <a:p>
                <a:pPr lvl="0" algn="ctr" defTabSz="622300">
                  <a:lnSpc>
                    <a:spcPct val="90000"/>
                  </a:lnSpc>
                  <a:spcBef>
                    <a:spcPct val="0"/>
                  </a:spcBef>
                  <a:spcAft>
                    <a:spcPct val="35000"/>
                  </a:spcAft>
                </a:pPr>
                <a:endParaRPr lang="es-PE" sz="1400" kern="1200"/>
              </a:p>
            </p:txBody>
          </p:sp>
          <p:sp>
            <p:nvSpPr>
              <p:cNvPr id="14" name="Forma libre 13"/>
              <p:cNvSpPr/>
              <p:nvPr/>
            </p:nvSpPr>
            <p:spPr>
              <a:xfrm>
                <a:off x="9194952" y="2507961"/>
                <a:ext cx="2029237" cy="2872640"/>
              </a:xfrm>
              <a:custGeom>
                <a:avLst/>
                <a:gdLst>
                  <a:gd name="connsiteX0" fmla="*/ 0 w 2029237"/>
                  <a:gd name="connsiteY0" fmla="*/ 202924 h 2872640"/>
                  <a:gd name="connsiteX1" fmla="*/ 202924 w 2029237"/>
                  <a:gd name="connsiteY1" fmla="*/ 0 h 2872640"/>
                  <a:gd name="connsiteX2" fmla="*/ 1826313 w 2029237"/>
                  <a:gd name="connsiteY2" fmla="*/ 0 h 2872640"/>
                  <a:gd name="connsiteX3" fmla="*/ 2029237 w 2029237"/>
                  <a:gd name="connsiteY3" fmla="*/ 202924 h 2872640"/>
                  <a:gd name="connsiteX4" fmla="*/ 2029237 w 2029237"/>
                  <a:gd name="connsiteY4" fmla="*/ 2669716 h 2872640"/>
                  <a:gd name="connsiteX5" fmla="*/ 1826313 w 2029237"/>
                  <a:gd name="connsiteY5" fmla="*/ 2872640 h 2872640"/>
                  <a:gd name="connsiteX6" fmla="*/ 202924 w 2029237"/>
                  <a:gd name="connsiteY6" fmla="*/ 2872640 h 2872640"/>
                  <a:gd name="connsiteX7" fmla="*/ 0 w 2029237"/>
                  <a:gd name="connsiteY7" fmla="*/ 2669716 h 2872640"/>
                  <a:gd name="connsiteX8" fmla="*/ 0 w 2029237"/>
                  <a:gd name="connsiteY8" fmla="*/ 202924 h 28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237" h="2872640">
                    <a:moveTo>
                      <a:pt x="0" y="202924"/>
                    </a:moveTo>
                    <a:cubicBezTo>
                      <a:pt x="0" y="90852"/>
                      <a:pt x="90852" y="0"/>
                      <a:pt x="202924" y="0"/>
                    </a:cubicBezTo>
                    <a:lnTo>
                      <a:pt x="1826313" y="0"/>
                    </a:lnTo>
                    <a:cubicBezTo>
                      <a:pt x="1938385" y="0"/>
                      <a:pt x="2029237" y="90852"/>
                      <a:pt x="2029237" y="202924"/>
                    </a:cubicBezTo>
                    <a:lnTo>
                      <a:pt x="2029237" y="2669716"/>
                    </a:lnTo>
                    <a:cubicBezTo>
                      <a:pt x="2029237" y="2781788"/>
                      <a:pt x="1938385" y="2872640"/>
                      <a:pt x="1826313" y="2872640"/>
                    </a:cubicBezTo>
                    <a:lnTo>
                      <a:pt x="202924" y="2872640"/>
                    </a:lnTo>
                    <a:cubicBezTo>
                      <a:pt x="90852" y="2872640"/>
                      <a:pt x="0" y="2781788"/>
                      <a:pt x="0" y="2669716"/>
                    </a:cubicBezTo>
                    <a:lnTo>
                      <a:pt x="0" y="202924"/>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28014" tIns="128014" rIns="128014" bIns="128014" numCol="1" spcCol="1270" anchor="ctr" anchorCtr="0">
                <a:noAutofit/>
              </a:bodyPr>
              <a:lstStyle/>
              <a:p>
                <a:pPr lvl="0" algn="ctr" defTabSz="800100">
                  <a:lnSpc>
                    <a:spcPct val="90000"/>
                  </a:lnSpc>
                  <a:spcBef>
                    <a:spcPct val="0"/>
                  </a:spcBef>
                  <a:spcAft>
                    <a:spcPct val="35000"/>
                  </a:spcAft>
                </a:pPr>
                <a:r>
                  <a:rPr lang="es-PE" sz="1800" kern="1200" dirty="0" smtClean="0"/>
                  <a:t>BANCO DE LA NACION</a:t>
                </a:r>
              </a:p>
              <a:p>
                <a:pPr lvl="0" algn="ctr" defTabSz="800100">
                  <a:lnSpc>
                    <a:spcPct val="90000"/>
                  </a:lnSpc>
                  <a:spcBef>
                    <a:spcPct val="0"/>
                  </a:spcBef>
                  <a:spcAft>
                    <a:spcPct val="35000"/>
                  </a:spcAft>
                </a:pPr>
                <a:r>
                  <a:rPr lang="es-PE" sz="1800" kern="1200" dirty="0" smtClean="0"/>
                  <a:t>Desbloquea para su respectiva ejecución</a:t>
                </a:r>
                <a:endParaRPr lang="es-PE" sz="1800" kern="1200" dirty="0"/>
              </a:p>
            </p:txBody>
          </p:sp>
        </p:grpSp>
        <p:pic>
          <p:nvPicPr>
            <p:cNvPr id="23" name="Imagen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077" y="5380601"/>
              <a:ext cx="861135" cy="1024037"/>
            </a:xfrm>
            <a:prstGeom prst="rect">
              <a:avLst/>
            </a:prstGeom>
          </p:spPr>
        </p:pic>
      </p:grpSp>
      <p:grpSp>
        <p:nvGrpSpPr>
          <p:cNvPr id="28" name="Grupo 27"/>
          <p:cNvGrpSpPr/>
          <p:nvPr/>
        </p:nvGrpSpPr>
        <p:grpSpPr>
          <a:xfrm>
            <a:off x="5745248" y="2507961"/>
            <a:ext cx="2638008" cy="3718379"/>
            <a:chOff x="5745248" y="2507961"/>
            <a:chExt cx="2638008" cy="3718379"/>
          </a:xfrm>
        </p:grpSpPr>
        <p:grpSp>
          <p:nvGrpSpPr>
            <p:cNvPr id="16" name="Grupo 15"/>
            <p:cNvGrpSpPr/>
            <p:nvPr/>
          </p:nvGrpSpPr>
          <p:grpSpPr>
            <a:xfrm>
              <a:off x="5745248" y="2507961"/>
              <a:ext cx="2638008" cy="2872640"/>
              <a:chOff x="5745248" y="2507961"/>
              <a:chExt cx="2638008" cy="2872640"/>
            </a:xfrm>
          </p:grpSpPr>
          <p:sp>
            <p:nvSpPr>
              <p:cNvPr id="11" name="Forma libre 10"/>
              <p:cNvSpPr/>
              <p:nvPr/>
            </p:nvSpPr>
            <p:spPr>
              <a:xfrm>
                <a:off x="5745248" y="3692655"/>
                <a:ext cx="430198" cy="503251"/>
              </a:xfrm>
              <a:custGeom>
                <a:avLst/>
                <a:gdLst>
                  <a:gd name="connsiteX0" fmla="*/ 0 w 430198"/>
                  <a:gd name="connsiteY0" fmla="*/ 100650 h 503251"/>
                  <a:gd name="connsiteX1" fmla="*/ 215099 w 430198"/>
                  <a:gd name="connsiteY1" fmla="*/ 100650 h 503251"/>
                  <a:gd name="connsiteX2" fmla="*/ 215099 w 430198"/>
                  <a:gd name="connsiteY2" fmla="*/ 0 h 503251"/>
                  <a:gd name="connsiteX3" fmla="*/ 430198 w 430198"/>
                  <a:gd name="connsiteY3" fmla="*/ 251626 h 503251"/>
                  <a:gd name="connsiteX4" fmla="*/ 215099 w 430198"/>
                  <a:gd name="connsiteY4" fmla="*/ 503251 h 503251"/>
                  <a:gd name="connsiteX5" fmla="*/ 215099 w 430198"/>
                  <a:gd name="connsiteY5" fmla="*/ 402601 h 503251"/>
                  <a:gd name="connsiteX6" fmla="*/ 0 w 430198"/>
                  <a:gd name="connsiteY6" fmla="*/ 402601 h 503251"/>
                  <a:gd name="connsiteX7" fmla="*/ 0 w 430198"/>
                  <a:gd name="connsiteY7" fmla="*/ 100650 h 5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198" h="503251">
                    <a:moveTo>
                      <a:pt x="0" y="100650"/>
                    </a:moveTo>
                    <a:lnTo>
                      <a:pt x="215099" y="100650"/>
                    </a:lnTo>
                    <a:lnTo>
                      <a:pt x="215099" y="0"/>
                    </a:lnTo>
                    <a:lnTo>
                      <a:pt x="430198" y="251626"/>
                    </a:lnTo>
                    <a:lnTo>
                      <a:pt x="215099" y="503251"/>
                    </a:lnTo>
                    <a:lnTo>
                      <a:pt x="215099" y="402601"/>
                    </a:lnTo>
                    <a:lnTo>
                      <a:pt x="0" y="402601"/>
                    </a:lnTo>
                    <a:lnTo>
                      <a:pt x="0" y="100650"/>
                    </a:lnTo>
                    <a:close/>
                  </a:path>
                </a:pathLst>
              </a:custGeom>
            </p:spPr>
            <p:style>
              <a:lnRef idx="0">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0" tIns="100650" rIns="129059" bIns="100650" numCol="1" spcCol="1270" anchor="ctr" anchorCtr="0">
                <a:noAutofit/>
              </a:bodyPr>
              <a:lstStyle/>
              <a:p>
                <a:pPr lvl="0" algn="ctr" defTabSz="622300">
                  <a:lnSpc>
                    <a:spcPct val="90000"/>
                  </a:lnSpc>
                  <a:spcBef>
                    <a:spcPct val="0"/>
                  </a:spcBef>
                  <a:spcAft>
                    <a:spcPct val="35000"/>
                  </a:spcAft>
                </a:pPr>
                <a:endParaRPr lang="es-PE" sz="1400" kern="1200"/>
              </a:p>
            </p:txBody>
          </p:sp>
          <p:sp>
            <p:nvSpPr>
              <p:cNvPr id="12" name="Forma libre 11"/>
              <p:cNvSpPr/>
              <p:nvPr/>
            </p:nvSpPr>
            <p:spPr>
              <a:xfrm>
                <a:off x="6354019" y="2507961"/>
                <a:ext cx="2029237" cy="2872640"/>
              </a:xfrm>
              <a:custGeom>
                <a:avLst/>
                <a:gdLst>
                  <a:gd name="connsiteX0" fmla="*/ 0 w 2029237"/>
                  <a:gd name="connsiteY0" fmla="*/ 202924 h 2872640"/>
                  <a:gd name="connsiteX1" fmla="*/ 202924 w 2029237"/>
                  <a:gd name="connsiteY1" fmla="*/ 0 h 2872640"/>
                  <a:gd name="connsiteX2" fmla="*/ 1826313 w 2029237"/>
                  <a:gd name="connsiteY2" fmla="*/ 0 h 2872640"/>
                  <a:gd name="connsiteX3" fmla="*/ 2029237 w 2029237"/>
                  <a:gd name="connsiteY3" fmla="*/ 202924 h 2872640"/>
                  <a:gd name="connsiteX4" fmla="*/ 2029237 w 2029237"/>
                  <a:gd name="connsiteY4" fmla="*/ 2669716 h 2872640"/>
                  <a:gd name="connsiteX5" fmla="*/ 1826313 w 2029237"/>
                  <a:gd name="connsiteY5" fmla="*/ 2872640 h 2872640"/>
                  <a:gd name="connsiteX6" fmla="*/ 202924 w 2029237"/>
                  <a:gd name="connsiteY6" fmla="*/ 2872640 h 2872640"/>
                  <a:gd name="connsiteX7" fmla="*/ 0 w 2029237"/>
                  <a:gd name="connsiteY7" fmla="*/ 2669716 h 2872640"/>
                  <a:gd name="connsiteX8" fmla="*/ 0 w 2029237"/>
                  <a:gd name="connsiteY8" fmla="*/ 202924 h 28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237" h="2872640">
                    <a:moveTo>
                      <a:pt x="0" y="202924"/>
                    </a:moveTo>
                    <a:cubicBezTo>
                      <a:pt x="0" y="90852"/>
                      <a:pt x="90852" y="0"/>
                      <a:pt x="202924" y="0"/>
                    </a:cubicBezTo>
                    <a:lnTo>
                      <a:pt x="1826313" y="0"/>
                    </a:lnTo>
                    <a:cubicBezTo>
                      <a:pt x="1938385" y="0"/>
                      <a:pt x="2029237" y="90852"/>
                      <a:pt x="2029237" y="202924"/>
                    </a:cubicBezTo>
                    <a:lnTo>
                      <a:pt x="2029237" y="2669716"/>
                    </a:lnTo>
                    <a:cubicBezTo>
                      <a:pt x="2029237" y="2781788"/>
                      <a:pt x="1938385" y="2872640"/>
                      <a:pt x="1826313" y="2872640"/>
                    </a:cubicBezTo>
                    <a:lnTo>
                      <a:pt x="202924" y="2872640"/>
                    </a:lnTo>
                    <a:cubicBezTo>
                      <a:pt x="90852" y="2872640"/>
                      <a:pt x="0" y="2781788"/>
                      <a:pt x="0" y="2669716"/>
                    </a:cubicBezTo>
                    <a:lnTo>
                      <a:pt x="0" y="202924"/>
                    </a:ln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28014" tIns="128014" rIns="128014" bIns="128014" numCol="1" spcCol="1270" anchor="ctr" anchorCtr="0">
                <a:noAutofit/>
              </a:bodyPr>
              <a:lstStyle/>
              <a:p>
                <a:pPr lvl="0" algn="ctr" defTabSz="800100">
                  <a:lnSpc>
                    <a:spcPct val="90000"/>
                  </a:lnSpc>
                  <a:spcBef>
                    <a:spcPct val="0"/>
                  </a:spcBef>
                  <a:spcAft>
                    <a:spcPct val="35000"/>
                  </a:spcAft>
                </a:pPr>
                <a:r>
                  <a:rPr lang="es-PE" sz="1800" kern="1200" dirty="0" smtClean="0"/>
                  <a:t>UAF – OGA PRONIED </a:t>
                </a:r>
              </a:p>
              <a:p>
                <a:pPr lvl="0" algn="ctr" defTabSz="800100">
                  <a:lnSpc>
                    <a:spcPct val="90000"/>
                  </a:lnSpc>
                  <a:spcBef>
                    <a:spcPct val="0"/>
                  </a:spcBef>
                  <a:spcAft>
                    <a:spcPct val="35000"/>
                  </a:spcAft>
                </a:pPr>
                <a:r>
                  <a:rPr lang="es-PE" sz="1800" kern="1200" dirty="0" smtClean="0"/>
                  <a:t>Solicita ante el Banco de la Nación el trámite de desbloqueo.</a:t>
                </a:r>
                <a:endParaRPr lang="es-PE" sz="1800" kern="1200" dirty="0"/>
              </a:p>
            </p:txBody>
          </p:sp>
        </p:gr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900" y="5464274"/>
              <a:ext cx="845893" cy="762066"/>
            </a:xfrm>
            <a:prstGeom prst="rect">
              <a:avLst/>
            </a:prstGeom>
          </p:spPr>
        </p:pic>
      </p:grpSp>
      <p:grpSp>
        <p:nvGrpSpPr>
          <p:cNvPr id="27" name="Grupo 26"/>
          <p:cNvGrpSpPr/>
          <p:nvPr/>
        </p:nvGrpSpPr>
        <p:grpSpPr>
          <a:xfrm>
            <a:off x="2904315" y="2507961"/>
            <a:ext cx="2638008" cy="3758465"/>
            <a:chOff x="2904315" y="2507961"/>
            <a:chExt cx="2638008" cy="3758465"/>
          </a:xfrm>
        </p:grpSpPr>
        <p:grpSp>
          <p:nvGrpSpPr>
            <p:cNvPr id="15" name="Grupo 14"/>
            <p:cNvGrpSpPr/>
            <p:nvPr/>
          </p:nvGrpSpPr>
          <p:grpSpPr>
            <a:xfrm>
              <a:off x="2904315" y="2507961"/>
              <a:ext cx="2638008" cy="2872640"/>
              <a:chOff x="2904315" y="2507961"/>
              <a:chExt cx="2638008" cy="2872640"/>
            </a:xfrm>
          </p:grpSpPr>
          <p:sp>
            <p:nvSpPr>
              <p:cNvPr id="9" name="Forma libre 8"/>
              <p:cNvSpPr/>
              <p:nvPr/>
            </p:nvSpPr>
            <p:spPr>
              <a:xfrm>
                <a:off x="2904315" y="3692655"/>
                <a:ext cx="430198" cy="503251"/>
              </a:xfrm>
              <a:custGeom>
                <a:avLst/>
                <a:gdLst>
                  <a:gd name="connsiteX0" fmla="*/ 0 w 430198"/>
                  <a:gd name="connsiteY0" fmla="*/ 100650 h 503251"/>
                  <a:gd name="connsiteX1" fmla="*/ 215099 w 430198"/>
                  <a:gd name="connsiteY1" fmla="*/ 100650 h 503251"/>
                  <a:gd name="connsiteX2" fmla="*/ 215099 w 430198"/>
                  <a:gd name="connsiteY2" fmla="*/ 0 h 503251"/>
                  <a:gd name="connsiteX3" fmla="*/ 430198 w 430198"/>
                  <a:gd name="connsiteY3" fmla="*/ 251626 h 503251"/>
                  <a:gd name="connsiteX4" fmla="*/ 215099 w 430198"/>
                  <a:gd name="connsiteY4" fmla="*/ 503251 h 503251"/>
                  <a:gd name="connsiteX5" fmla="*/ 215099 w 430198"/>
                  <a:gd name="connsiteY5" fmla="*/ 402601 h 503251"/>
                  <a:gd name="connsiteX6" fmla="*/ 0 w 430198"/>
                  <a:gd name="connsiteY6" fmla="*/ 402601 h 503251"/>
                  <a:gd name="connsiteX7" fmla="*/ 0 w 430198"/>
                  <a:gd name="connsiteY7" fmla="*/ 100650 h 5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198" h="503251">
                    <a:moveTo>
                      <a:pt x="0" y="100650"/>
                    </a:moveTo>
                    <a:lnTo>
                      <a:pt x="215099" y="100650"/>
                    </a:lnTo>
                    <a:lnTo>
                      <a:pt x="215099" y="0"/>
                    </a:lnTo>
                    <a:lnTo>
                      <a:pt x="430198" y="251626"/>
                    </a:lnTo>
                    <a:lnTo>
                      <a:pt x="215099" y="503251"/>
                    </a:lnTo>
                    <a:lnTo>
                      <a:pt x="215099" y="402601"/>
                    </a:lnTo>
                    <a:lnTo>
                      <a:pt x="0" y="402601"/>
                    </a:lnTo>
                    <a:lnTo>
                      <a:pt x="0" y="100650"/>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00650" rIns="129059" bIns="100650" numCol="1" spcCol="1270" anchor="ctr" anchorCtr="0">
                <a:noAutofit/>
              </a:bodyPr>
              <a:lstStyle/>
              <a:p>
                <a:pPr lvl="0" algn="ctr" defTabSz="622300">
                  <a:lnSpc>
                    <a:spcPct val="90000"/>
                  </a:lnSpc>
                  <a:spcBef>
                    <a:spcPct val="0"/>
                  </a:spcBef>
                  <a:spcAft>
                    <a:spcPct val="35000"/>
                  </a:spcAft>
                </a:pPr>
                <a:endParaRPr lang="es-PE" sz="1400" kern="1200"/>
              </a:p>
            </p:txBody>
          </p:sp>
          <p:sp>
            <p:nvSpPr>
              <p:cNvPr id="10" name="Forma libre 9"/>
              <p:cNvSpPr/>
              <p:nvPr/>
            </p:nvSpPr>
            <p:spPr>
              <a:xfrm>
                <a:off x="3513086" y="2507961"/>
                <a:ext cx="2029237" cy="2872640"/>
              </a:xfrm>
              <a:custGeom>
                <a:avLst/>
                <a:gdLst>
                  <a:gd name="connsiteX0" fmla="*/ 0 w 2029237"/>
                  <a:gd name="connsiteY0" fmla="*/ 202924 h 2872640"/>
                  <a:gd name="connsiteX1" fmla="*/ 202924 w 2029237"/>
                  <a:gd name="connsiteY1" fmla="*/ 0 h 2872640"/>
                  <a:gd name="connsiteX2" fmla="*/ 1826313 w 2029237"/>
                  <a:gd name="connsiteY2" fmla="*/ 0 h 2872640"/>
                  <a:gd name="connsiteX3" fmla="*/ 2029237 w 2029237"/>
                  <a:gd name="connsiteY3" fmla="*/ 202924 h 2872640"/>
                  <a:gd name="connsiteX4" fmla="*/ 2029237 w 2029237"/>
                  <a:gd name="connsiteY4" fmla="*/ 2669716 h 2872640"/>
                  <a:gd name="connsiteX5" fmla="*/ 1826313 w 2029237"/>
                  <a:gd name="connsiteY5" fmla="*/ 2872640 h 2872640"/>
                  <a:gd name="connsiteX6" fmla="*/ 202924 w 2029237"/>
                  <a:gd name="connsiteY6" fmla="*/ 2872640 h 2872640"/>
                  <a:gd name="connsiteX7" fmla="*/ 0 w 2029237"/>
                  <a:gd name="connsiteY7" fmla="*/ 2669716 h 2872640"/>
                  <a:gd name="connsiteX8" fmla="*/ 0 w 2029237"/>
                  <a:gd name="connsiteY8" fmla="*/ 202924 h 28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237" h="2872640">
                    <a:moveTo>
                      <a:pt x="0" y="202924"/>
                    </a:moveTo>
                    <a:cubicBezTo>
                      <a:pt x="0" y="90852"/>
                      <a:pt x="90852" y="0"/>
                      <a:pt x="202924" y="0"/>
                    </a:cubicBezTo>
                    <a:lnTo>
                      <a:pt x="1826313" y="0"/>
                    </a:lnTo>
                    <a:cubicBezTo>
                      <a:pt x="1938385" y="0"/>
                      <a:pt x="2029237" y="90852"/>
                      <a:pt x="2029237" y="202924"/>
                    </a:cubicBezTo>
                    <a:lnTo>
                      <a:pt x="2029237" y="2669716"/>
                    </a:lnTo>
                    <a:cubicBezTo>
                      <a:pt x="2029237" y="2781788"/>
                      <a:pt x="1938385" y="2872640"/>
                      <a:pt x="1826313" y="2872640"/>
                    </a:cubicBezTo>
                    <a:lnTo>
                      <a:pt x="202924" y="2872640"/>
                    </a:lnTo>
                    <a:cubicBezTo>
                      <a:pt x="90852" y="2872640"/>
                      <a:pt x="0" y="2781788"/>
                      <a:pt x="0" y="2669716"/>
                    </a:cubicBezTo>
                    <a:lnTo>
                      <a:pt x="0" y="202924"/>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4">
                  <a:hueOff val="-1488257"/>
                  <a:satOff val="8966"/>
                  <a:lumOff val="719"/>
                  <a:alphaOff val="0"/>
                </a:schemeClr>
              </a:effectRef>
              <a:fontRef idx="minor">
                <a:schemeClr val="lt1"/>
              </a:fontRef>
            </p:style>
            <p:txBody>
              <a:bodyPr spcFirstLastPara="0" vert="horz" wrap="square" lIns="128014" tIns="128014" rIns="128014" bIns="128014" numCol="1" spcCol="1270" anchor="ctr" anchorCtr="0">
                <a:noAutofit/>
              </a:bodyPr>
              <a:lstStyle/>
              <a:p>
                <a:pPr lvl="0" algn="ctr" defTabSz="800100">
                  <a:lnSpc>
                    <a:spcPct val="90000"/>
                  </a:lnSpc>
                  <a:spcBef>
                    <a:spcPct val="0"/>
                  </a:spcBef>
                  <a:spcAft>
                    <a:spcPct val="35000"/>
                  </a:spcAft>
                </a:pPr>
                <a:r>
                  <a:rPr lang="es-PE" sz="1800" kern="1200" dirty="0" smtClean="0"/>
                  <a:t>PRONIED</a:t>
                </a:r>
              </a:p>
              <a:p>
                <a:pPr lvl="0" algn="ctr" defTabSz="800100">
                  <a:lnSpc>
                    <a:spcPct val="90000"/>
                  </a:lnSpc>
                  <a:spcBef>
                    <a:spcPct val="0"/>
                  </a:spcBef>
                  <a:spcAft>
                    <a:spcPct val="35000"/>
                  </a:spcAft>
                </a:pPr>
                <a:r>
                  <a:rPr lang="es-PE" sz="1800" kern="1200" dirty="0" smtClean="0"/>
                  <a:t>Remite a OGA-PRONIED las solicitudes de desbloqueo al Equipo de Tesorería de la UAF</a:t>
                </a:r>
                <a:endParaRPr lang="es-PE" sz="1800" kern="1200" dirty="0"/>
              </a:p>
            </p:txBody>
          </p:sp>
        </p:grpSp>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4791" y="5380601"/>
              <a:ext cx="885825" cy="885825"/>
            </a:xfrm>
            <a:prstGeom prst="rect">
              <a:avLst/>
            </a:prstGeom>
          </p:spPr>
        </p:pic>
      </p:grpSp>
    </p:spTree>
    <p:extLst>
      <p:ext uri="{BB962C8B-B14F-4D97-AF65-F5344CB8AC3E}">
        <p14:creationId xmlns:p14="http://schemas.microsoft.com/office/powerpoint/2010/main" val="1887404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41272" y="1663664"/>
            <a:ext cx="10287000" cy="410882"/>
          </a:xfrm>
          <a:prstGeom prst="rect">
            <a:avLst/>
          </a:prstGeom>
        </p:spPr>
        <p:txBody>
          <a:bodyPr wrap="square">
            <a:spAutoFit/>
          </a:bodyPr>
          <a:lstStyle/>
          <a:p>
            <a:pPr marL="540385" algn="just">
              <a:lnSpc>
                <a:spcPct val="115000"/>
              </a:lnSpc>
            </a:pPr>
            <a:r>
              <a:rPr lang="es-PE" dirty="0" smtClean="0">
                <a:latin typeface="Arial" panose="020B0604020202020204" pitchFamily="34" charset="0"/>
                <a:ea typeface="Times New Roman" panose="02020603050405020304" pitchFamily="18" charset="0"/>
                <a:cs typeface="Times New Roman" panose="02020603050405020304" pitchFamily="18" charset="0"/>
              </a:rPr>
              <a:t>La </a:t>
            </a:r>
            <a:r>
              <a:rPr lang="es-PE" dirty="0">
                <a:latin typeface="Arial" panose="020B0604020202020204" pitchFamily="34" charset="0"/>
                <a:ea typeface="Times New Roman" panose="02020603050405020304" pitchFamily="18" charset="0"/>
                <a:cs typeface="Times New Roman" panose="02020603050405020304" pitchFamily="18" charset="0"/>
              </a:rPr>
              <a:t>ejecución de las acciones de mantenimiento de los </a:t>
            </a:r>
            <a:r>
              <a:rPr lang="es-PE" dirty="0" smtClean="0">
                <a:latin typeface="Arial" panose="020B0604020202020204" pitchFamily="34" charset="0"/>
                <a:ea typeface="Times New Roman" panose="02020603050405020304" pitchFamily="18" charset="0"/>
                <a:cs typeface="Times New Roman" panose="02020603050405020304" pitchFamily="18" charset="0"/>
              </a:rPr>
              <a:t>Locales educativos </a:t>
            </a:r>
            <a:r>
              <a:rPr lang="es-PE" b="1" dirty="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culminará </a:t>
            </a:r>
            <a:r>
              <a:rPr lang="es-PE" b="1"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al:</a:t>
            </a:r>
          </a:p>
        </p:txBody>
      </p:sp>
      <p:sp>
        <p:nvSpPr>
          <p:cNvPr id="4" name="Título 1"/>
          <p:cNvSpPr txBox="1">
            <a:spLocks/>
          </p:cNvSpPr>
          <p:nvPr/>
        </p:nvSpPr>
        <p:spPr>
          <a:xfrm>
            <a:off x="641272" y="994565"/>
            <a:ext cx="6500191" cy="4501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800" b="1" dirty="0" smtClean="0">
                <a:solidFill>
                  <a:srgbClr val="C00000"/>
                </a:solidFill>
                <a:cs typeface="Aharoni" panose="02010803020104030203" pitchFamily="2" charset="-79"/>
              </a:rPr>
              <a:t>a.3 Cierre de Cuentas de Ahorro. </a:t>
            </a:r>
            <a:endParaRPr lang="es-PE" sz="2000" b="1" dirty="0">
              <a:solidFill>
                <a:srgbClr val="C00000"/>
              </a:solidFill>
            </a:endParaRPr>
          </a:p>
        </p:txBody>
      </p:sp>
      <p:grpSp>
        <p:nvGrpSpPr>
          <p:cNvPr id="17" name="Grupo 16"/>
          <p:cNvGrpSpPr/>
          <p:nvPr/>
        </p:nvGrpSpPr>
        <p:grpSpPr>
          <a:xfrm>
            <a:off x="641272" y="3986138"/>
            <a:ext cx="10527200" cy="2138490"/>
            <a:chOff x="641272" y="3986138"/>
            <a:chExt cx="10527200" cy="2138490"/>
          </a:xfrm>
        </p:grpSpPr>
        <p:sp>
          <p:nvSpPr>
            <p:cNvPr id="5" name="Rectángulo 4"/>
            <p:cNvSpPr/>
            <p:nvPr/>
          </p:nvSpPr>
          <p:spPr>
            <a:xfrm>
              <a:off x="641272" y="3986138"/>
              <a:ext cx="10287000" cy="1047979"/>
            </a:xfrm>
            <a:prstGeom prst="rect">
              <a:avLst/>
            </a:prstGeom>
          </p:spPr>
          <p:txBody>
            <a:bodyPr wrap="square">
              <a:spAutoFit/>
            </a:bodyPr>
            <a:lstStyle/>
            <a:p>
              <a:pPr marL="540385" algn="just">
                <a:lnSpc>
                  <a:spcPct val="115000"/>
                </a:lnSpc>
              </a:pPr>
              <a:r>
                <a:rPr lang="es-PE" dirty="0" smtClean="0">
                  <a:latin typeface="Arial" panose="020B0604020202020204" pitchFamily="34" charset="0"/>
                  <a:ea typeface="Times New Roman" panose="02020603050405020304" pitchFamily="18" charset="0"/>
                  <a:cs typeface="Times New Roman" panose="02020603050405020304" pitchFamily="18" charset="0"/>
                </a:rPr>
                <a:t>La </a:t>
              </a:r>
              <a:r>
                <a:rPr lang="es-PE" dirty="0">
                  <a:latin typeface="Arial" panose="020B0604020202020204" pitchFamily="34" charset="0"/>
                  <a:ea typeface="Times New Roman" panose="02020603050405020304" pitchFamily="18" charset="0"/>
                  <a:cs typeface="Times New Roman" panose="02020603050405020304" pitchFamily="18" charset="0"/>
                </a:rPr>
                <a:t>UGM solicitará al Equipo de Tesorería de la UAF, gestionar el cierre total de las cuentas de ahorro abiertas por el BN, </a:t>
              </a:r>
              <a:r>
                <a:rPr lang="es-PE" dirty="0" smtClean="0">
                  <a:latin typeface="Arial" panose="020B0604020202020204" pitchFamily="34" charset="0"/>
                  <a:ea typeface="Times New Roman" panose="02020603050405020304" pitchFamily="18" charset="0"/>
                  <a:cs typeface="Times New Roman" panose="02020603050405020304" pitchFamily="18" charset="0"/>
                </a:rPr>
                <a:t>así </a:t>
              </a:r>
              <a:r>
                <a:rPr lang="es-PE" dirty="0">
                  <a:latin typeface="Arial" panose="020B0604020202020204" pitchFamily="34" charset="0"/>
                  <a:ea typeface="Times New Roman" panose="02020603050405020304" pitchFamily="18" charset="0"/>
                  <a:cs typeface="Times New Roman" panose="02020603050405020304" pitchFamily="18" charset="0"/>
                </a:rPr>
                <a:t>como la reversión de los saldos existentes en dichas cuentas al Tesoro Público.</a:t>
              </a:r>
              <a:endParaRPr lang="es-PE"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5" name="Grupo 14"/>
            <p:cNvGrpSpPr/>
            <p:nvPr/>
          </p:nvGrpSpPr>
          <p:grpSpPr>
            <a:xfrm>
              <a:off x="1005839" y="5183031"/>
              <a:ext cx="10162633" cy="941597"/>
              <a:chOff x="1014983" y="2844019"/>
              <a:chExt cx="10162633" cy="941597"/>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l="8134" t="6114" r="5466" b="69657"/>
              <a:stretch/>
            </p:blipFill>
            <p:spPr>
              <a:xfrm>
                <a:off x="1014983" y="2874091"/>
                <a:ext cx="3500827" cy="911525"/>
              </a:xfrm>
              <a:prstGeom prst="rect">
                <a:avLst/>
              </a:prstGeom>
            </p:spPr>
          </p:pic>
          <p:pic>
            <p:nvPicPr>
              <p:cNvPr id="13" name="Imagen 12"/>
              <p:cNvPicPr>
                <a:picLocks noChangeAspect="1"/>
              </p:cNvPicPr>
              <p:nvPr/>
            </p:nvPicPr>
            <p:blipFill rotWithShape="1">
              <a:blip r:embed="rId2">
                <a:extLst>
                  <a:ext uri="{28A0092B-C50C-407E-A947-70E740481C1C}">
                    <a14:useLocalDpi xmlns:a14="http://schemas.microsoft.com/office/drawing/2010/main" val="0"/>
                  </a:ext>
                </a:extLst>
              </a:blip>
              <a:srcRect l="3333" t="64171" r="3467" b="12972"/>
              <a:stretch/>
            </p:blipFill>
            <p:spPr>
              <a:xfrm>
                <a:off x="4589905" y="2874091"/>
                <a:ext cx="3066749" cy="875185"/>
              </a:xfrm>
              <a:prstGeom prst="rect">
                <a:avLst/>
              </a:prstGeom>
            </p:spPr>
          </p:pic>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l="6716" t="35201" b="38285"/>
              <a:stretch/>
            </p:blipFill>
            <p:spPr>
              <a:xfrm>
                <a:off x="7537704" y="2844019"/>
                <a:ext cx="3639912" cy="941597"/>
              </a:xfrm>
              <a:prstGeom prst="rect">
                <a:avLst/>
              </a:prstGeom>
            </p:spPr>
          </p:pic>
        </p:grpSp>
      </p:grpSp>
      <p:grpSp>
        <p:nvGrpSpPr>
          <p:cNvPr id="21" name="Grupo 20"/>
          <p:cNvGrpSpPr/>
          <p:nvPr/>
        </p:nvGrpSpPr>
        <p:grpSpPr>
          <a:xfrm>
            <a:off x="4580760" y="2084035"/>
            <a:ext cx="2941703" cy="1888357"/>
            <a:chOff x="4580760" y="2084035"/>
            <a:chExt cx="2941703" cy="1888357"/>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760" y="2084035"/>
              <a:ext cx="2176655" cy="1888357"/>
            </a:xfrm>
            <a:prstGeom prst="rect">
              <a:avLst/>
            </a:prstGeom>
          </p:spPr>
        </p:pic>
        <p:sp>
          <p:nvSpPr>
            <p:cNvPr id="19" name="CuadroTexto 18"/>
            <p:cNvSpPr txBox="1"/>
            <p:nvPr/>
          </p:nvSpPr>
          <p:spPr>
            <a:xfrm>
              <a:off x="5020056" y="2250440"/>
              <a:ext cx="1425448" cy="461665"/>
            </a:xfrm>
            <a:prstGeom prst="rect">
              <a:avLst/>
            </a:prstGeom>
            <a:noFill/>
          </p:spPr>
          <p:txBody>
            <a:bodyPr wrap="square" rtlCol="0">
              <a:spAutoFit/>
            </a:bodyPr>
            <a:lstStyle/>
            <a:p>
              <a:pPr algn="ctr"/>
              <a:r>
                <a:rPr lang="es-PE" sz="2400" b="1" dirty="0" smtClean="0">
                  <a:solidFill>
                    <a:schemeClr val="bg1"/>
                  </a:solidFill>
                </a:rPr>
                <a:t>MARZO</a:t>
              </a:r>
              <a:endParaRPr lang="es-PE" sz="2400" b="1" dirty="0">
                <a:solidFill>
                  <a:schemeClr val="bg1"/>
                </a:solidFill>
              </a:endParaRPr>
            </a:p>
          </p:txBody>
        </p:sp>
        <p:sp>
          <p:nvSpPr>
            <p:cNvPr id="20" name="CuadroTexto 19"/>
            <p:cNvSpPr txBox="1"/>
            <p:nvPr/>
          </p:nvSpPr>
          <p:spPr>
            <a:xfrm>
              <a:off x="5071873" y="2580223"/>
              <a:ext cx="2450590" cy="1323439"/>
            </a:xfrm>
            <a:prstGeom prst="rect">
              <a:avLst/>
            </a:prstGeom>
            <a:noFill/>
          </p:spPr>
          <p:txBody>
            <a:bodyPr wrap="square" rtlCol="0">
              <a:spAutoFit/>
            </a:bodyPr>
            <a:lstStyle/>
            <a:p>
              <a:r>
                <a:rPr lang="es-PE" sz="8000" dirty="0" smtClean="0"/>
                <a:t>16</a:t>
              </a:r>
              <a:endParaRPr lang="es-PE" sz="6600" dirty="0"/>
            </a:p>
          </p:txBody>
        </p:sp>
      </p:grpSp>
    </p:spTree>
    <p:extLst>
      <p:ext uri="{BB962C8B-B14F-4D97-AF65-F5344CB8AC3E}">
        <p14:creationId xmlns:p14="http://schemas.microsoft.com/office/powerpoint/2010/main" val="1363448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58153" y="1643693"/>
            <a:ext cx="3661342" cy="1029256"/>
          </a:xfrm>
          <a:prstGeom prst="rect">
            <a:avLst/>
          </a:prstGeom>
        </p:spPr>
        <p:txBody>
          <a:bodyPr wrap="square">
            <a:spAutoFit/>
          </a:bodyPr>
          <a:lstStyle/>
          <a:p>
            <a:pPr marL="450215" algn="just">
              <a:lnSpc>
                <a:spcPct val="115000"/>
              </a:lnSpc>
            </a:pPr>
            <a:r>
              <a:rPr lang="es-PE" dirty="0" smtClean="0">
                <a:solidFill>
                  <a:srgbClr val="000000"/>
                </a:solidFill>
                <a:latin typeface="+mj-lt"/>
                <a:ea typeface="Times New Roman" panose="02020603050405020304" pitchFamily="18" charset="0"/>
                <a:cs typeface="Times New Roman" panose="02020603050405020304" pitchFamily="18" charset="0"/>
              </a:rPr>
              <a:t>La </a:t>
            </a:r>
            <a:r>
              <a:rPr lang="es-PE" dirty="0">
                <a:solidFill>
                  <a:srgbClr val="000000"/>
                </a:solidFill>
                <a:latin typeface="+mj-lt"/>
                <a:ea typeface="Times New Roman" panose="02020603050405020304" pitchFamily="18" charset="0"/>
                <a:cs typeface="Times New Roman" panose="02020603050405020304" pitchFamily="18" charset="0"/>
              </a:rPr>
              <a:t>DRE y/o UGEL a través del WASICHAY </a:t>
            </a:r>
            <a:r>
              <a:rPr lang="es-PE" dirty="0" smtClean="0">
                <a:solidFill>
                  <a:srgbClr val="000000"/>
                </a:solidFill>
                <a:latin typeface="+mj-lt"/>
                <a:ea typeface="Times New Roman" panose="02020603050405020304" pitchFamily="18" charset="0"/>
                <a:cs typeface="Times New Roman" panose="02020603050405020304" pitchFamily="18" charset="0"/>
              </a:rPr>
              <a:t>verificará la </a:t>
            </a:r>
            <a:r>
              <a:rPr lang="es-PE" dirty="0">
                <a:solidFill>
                  <a:srgbClr val="000000"/>
                </a:solidFill>
                <a:latin typeface="+mj-lt"/>
                <a:ea typeface="Times New Roman" panose="02020603050405020304" pitchFamily="18" charset="0"/>
                <a:cs typeface="Times New Roman" panose="02020603050405020304" pitchFamily="18" charset="0"/>
              </a:rPr>
              <a:t>Ficha Técnica de Mantenimiento</a:t>
            </a:r>
            <a:r>
              <a:rPr lang="es-PE" dirty="0" smtClean="0">
                <a:solidFill>
                  <a:srgbClr val="000000"/>
                </a:solidFill>
                <a:latin typeface="+mj-lt"/>
                <a:ea typeface="Times New Roman" panose="02020603050405020304" pitchFamily="18" charset="0"/>
                <a:cs typeface="Times New Roman" panose="02020603050405020304" pitchFamily="18" charset="0"/>
              </a:rPr>
              <a:t>.</a:t>
            </a:r>
            <a:endParaRPr lang="es-PE" dirty="0">
              <a:latin typeface="+mj-lt"/>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duotone>
              <a:schemeClr val="accent2">
                <a:shade val="45000"/>
                <a:satMod val="135000"/>
              </a:schemeClr>
              <a:prstClr val="white"/>
            </a:duotone>
          </a:blip>
          <a:stretch>
            <a:fillRect/>
          </a:stretch>
        </p:blipFill>
        <p:spPr>
          <a:xfrm>
            <a:off x="3996918" y="1575960"/>
            <a:ext cx="3549727" cy="4745100"/>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372837" y="701897"/>
            <a:ext cx="6681670" cy="941796"/>
          </a:xfrm>
          <a:prstGeom prst="rect">
            <a:avLst/>
          </a:prstGeom>
        </p:spPr>
        <p:txBody>
          <a:bodyPr wrap="square">
            <a:spAutoFit/>
          </a:bodyPr>
          <a:lstStyle/>
          <a:p>
            <a:pPr algn="just">
              <a:lnSpc>
                <a:spcPct val="115000"/>
              </a:lnSpc>
              <a:spcAft>
                <a:spcPts val="0"/>
              </a:spcAft>
            </a:pP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La ficha técnica debe ser verificada en el sistema </a:t>
            </a:r>
            <a:r>
              <a:rPr lang="es-PE" sz="2400" b="1" dirty="0" err="1" smtClean="0">
                <a:solidFill>
                  <a:schemeClr val="tx2">
                    <a:lumMod val="75000"/>
                  </a:schemeClr>
                </a:solidFill>
                <a:latin typeface="+mj-lt"/>
                <a:ea typeface="Times New Roman" panose="02020603050405020304" pitchFamily="18" charset="0"/>
                <a:cs typeface="Arial" panose="020B0604020202020204" pitchFamily="34" charset="0"/>
              </a:rPr>
              <a:t>Wasichay</a:t>
            </a: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 antes del primer retiro.</a:t>
            </a:r>
            <a:endParaRPr lang="es-PE" sz="2400" b="1" dirty="0">
              <a:solidFill>
                <a:schemeClr val="tx2">
                  <a:lumMod val="75000"/>
                </a:schemeClr>
              </a:solidFill>
              <a:effectLst/>
              <a:latin typeface="+mj-lt"/>
              <a:ea typeface="Times New Roman" panose="02020603050405020304" pitchFamily="18" charset="0"/>
              <a:cs typeface="Arial" panose="020B0604020202020204" pitchFamily="34" charset="0"/>
            </a:endParaRPr>
          </a:p>
        </p:txBody>
      </p:sp>
      <p:grpSp>
        <p:nvGrpSpPr>
          <p:cNvPr id="8" name="Grupo 7"/>
          <p:cNvGrpSpPr/>
          <p:nvPr/>
        </p:nvGrpSpPr>
        <p:grpSpPr>
          <a:xfrm>
            <a:off x="504601" y="2869391"/>
            <a:ext cx="2925117" cy="3295659"/>
            <a:chOff x="2143772" y="1883170"/>
            <a:chExt cx="3882383" cy="3249448"/>
          </a:xfrm>
        </p:grpSpPr>
        <p:sp>
          <p:nvSpPr>
            <p:cNvPr id="7" name="7 CuadroTexto"/>
            <p:cNvSpPr txBox="1"/>
            <p:nvPr/>
          </p:nvSpPr>
          <p:spPr>
            <a:xfrm>
              <a:off x="2345621" y="2723008"/>
              <a:ext cx="3680534" cy="2409610"/>
            </a:xfrm>
            <a:prstGeom prst="foldedCorner">
              <a:avLst>
                <a:gd name="adj" fmla="val 17181"/>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es-PE" dirty="0" smtClean="0">
                  <a:solidFill>
                    <a:schemeClr val="accent3">
                      <a:lumMod val="50000"/>
                    </a:schemeClr>
                  </a:solidFill>
                </a:rPr>
                <a:t>En </a:t>
              </a:r>
              <a:r>
                <a:rPr lang="es-PE" dirty="0">
                  <a:solidFill>
                    <a:schemeClr val="accent3">
                      <a:lumMod val="50000"/>
                    </a:schemeClr>
                  </a:solidFill>
                </a:rPr>
                <a:t>zonas rurales sin acceso a internet, se </a:t>
              </a:r>
              <a:r>
                <a:rPr lang="es-PE" dirty="0" smtClean="0">
                  <a:solidFill>
                    <a:schemeClr val="accent3">
                      <a:lumMod val="50000"/>
                    </a:schemeClr>
                  </a:solidFill>
                </a:rPr>
                <a:t>considerará </a:t>
              </a:r>
              <a:r>
                <a:rPr lang="es-PE" dirty="0">
                  <a:solidFill>
                    <a:schemeClr val="accent3">
                      <a:lumMod val="50000"/>
                    </a:schemeClr>
                  </a:solidFill>
                </a:rPr>
                <a:t>la aprobación de la </a:t>
              </a:r>
              <a:r>
                <a:rPr lang="es-PE" dirty="0" smtClean="0">
                  <a:solidFill>
                    <a:schemeClr val="accent3">
                      <a:lumMod val="50000"/>
                    </a:schemeClr>
                  </a:solidFill>
                </a:rPr>
                <a:t>Ficha Técnica de Mantenimiento en físico</a:t>
              </a:r>
              <a:r>
                <a:rPr lang="es-PE" dirty="0">
                  <a:solidFill>
                    <a:schemeClr val="accent3">
                      <a:lumMod val="50000"/>
                    </a:schemeClr>
                  </a:solidFill>
                </a:rPr>
                <a:t> </a:t>
              </a:r>
              <a:r>
                <a:rPr lang="es-PE" dirty="0" smtClean="0">
                  <a:solidFill>
                    <a:schemeClr val="accent3">
                      <a:lumMod val="50000"/>
                    </a:schemeClr>
                  </a:solidFill>
                </a:rPr>
                <a:t>para luego regularizarlo en el sistema </a:t>
              </a:r>
              <a:r>
                <a:rPr lang="es-PE" dirty="0" err="1" smtClean="0">
                  <a:solidFill>
                    <a:schemeClr val="accent3">
                      <a:lumMod val="50000"/>
                    </a:schemeClr>
                  </a:solidFill>
                </a:rPr>
                <a:t>Wasichay</a:t>
              </a:r>
              <a:endParaRPr lang="es-PE" dirty="0" smtClean="0">
                <a:solidFill>
                  <a:schemeClr val="accent3">
                    <a:lumMod val="50000"/>
                  </a:schemeClr>
                </a:solidFill>
              </a:endParaRPr>
            </a:p>
          </p:txBody>
        </p:sp>
        <p:pic>
          <p:nvPicPr>
            <p:cNvPr id="5" name="Imagen 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396669">
              <a:off x="2143772" y="1883170"/>
              <a:ext cx="1207008" cy="749616"/>
            </a:xfrm>
            <a:prstGeom prst="rect">
              <a:avLst/>
            </a:prstGeom>
          </p:spPr>
        </p:pic>
      </p:grpSp>
      <p:grpSp>
        <p:nvGrpSpPr>
          <p:cNvPr id="12" name="Grupo 11"/>
          <p:cNvGrpSpPr/>
          <p:nvPr/>
        </p:nvGrpSpPr>
        <p:grpSpPr>
          <a:xfrm>
            <a:off x="7674426" y="1172795"/>
            <a:ext cx="4204775" cy="3120197"/>
            <a:chOff x="7674426" y="1172795"/>
            <a:chExt cx="4204775" cy="3120197"/>
          </a:xfrm>
        </p:grpSpPr>
        <p:sp>
          <p:nvSpPr>
            <p:cNvPr id="10" name="Rectángulo 9"/>
            <p:cNvSpPr/>
            <p:nvPr/>
          </p:nvSpPr>
          <p:spPr>
            <a:xfrm>
              <a:off x="8192277" y="1989541"/>
              <a:ext cx="3433666" cy="2303451"/>
            </a:xfrm>
            <a:prstGeom prst="rect">
              <a:avLst/>
            </a:prstGeom>
          </p:spPr>
          <p:txBody>
            <a:bodyPr wrap="square">
              <a:spAutoFit/>
            </a:bodyPr>
            <a:lstStyle/>
            <a:p>
              <a:pPr algn="just">
                <a:lnSpc>
                  <a:spcPct val="115000"/>
                </a:lnSpc>
                <a:spcAft>
                  <a:spcPts val="0"/>
                </a:spcAft>
              </a:pPr>
              <a:r>
                <a:rPr lang="es-PE" dirty="0" smtClean="0">
                  <a:solidFill>
                    <a:srgbClr val="000000"/>
                  </a:solidFill>
                  <a:latin typeface="+mj-lt"/>
                  <a:ea typeface="Times New Roman" panose="02020603050405020304" pitchFamily="18" charset="0"/>
                  <a:cs typeface="Times New Roman" panose="02020603050405020304" pitchFamily="18" charset="0"/>
                </a:rPr>
                <a:t>Una </a:t>
              </a:r>
              <a:r>
                <a:rPr lang="es-PE" dirty="0">
                  <a:solidFill>
                    <a:srgbClr val="000000"/>
                  </a:solidFill>
                  <a:latin typeface="+mj-lt"/>
                  <a:ea typeface="Times New Roman" panose="02020603050405020304" pitchFamily="18" charset="0"/>
                  <a:cs typeface="Times New Roman" panose="02020603050405020304" pitchFamily="18" charset="0"/>
                </a:rPr>
                <a:t>vez </a:t>
              </a:r>
              <a:r>
                <a:rPr lang="es-PE" dirty="0" smtClean="0">
                  <a:solidFill>
                    <a:srgbClr val="000000"/>
                  </a:solidFill>
                  <a:latin typeface="+mj-lt"/>
                  <a:ea typeface="Times New Roman" panose="02020603050405020304" pitchFamily="18" charset="0"/>
                  <a:cs typeface="Times New Roman" panose="02020603050405020304" pitchFamily="18" charset="0"/>
                </a:rPr>
                <a:t>verificada </a:t>
              </a:r>
              <a:r>
                <a:rPr lang="es-PE" dirty="0">
                  <a:solidFill>
                    <a:srgbClr val="000000"/>
                  </a:solidFill>
                  <a:latin typeface="+mj-lt"/>
                  <a:ea typeface="Times New Roman" panose="02020603050405020304" pitchFamily="18" charset="0"/>
                  <a:cs typeface="Times New Roman" panose="02020603050405020304" pitchFamily="18" charset="0"/>
                </a:rPr>
                <a:t>la </a:t>
              </a:r>
              <a:r>
                <a:rPr lang="es-PE" dirty="0">
                  <a:latin typeface="+mj-lt"/>
                  <a:ea typeface="Times New Roman" panose="02020603050405020304" pitchFamily="18" charset="0"/>
                  <a:cs typeface="Times New Roman" panose="02020603050405020304" pitchFamily="18" charset="0"/>
                </a:rPr>
                <a:t>Ficha Técnica de Mantenimiento</a:t>
              </a:r>
              <a:r>
                <a:rPr lang="es-PE" dirty="0">
                  <a:solidFill>
                    <a:srgbClr val="000000"/>
                  </a:solidFill>
                  <a:latin typeface="+mj-lt"/>
                  <a:ea typeface="Times New Roman" panose="02020603050405020304" pitchFamily="18" charset="0"/>
                  <a:cs typeface="Times New Roman" panose="02020603050405020304" pitchFamily="18" charset="0"/>
                </a:rPr>
                <a:t> y generada el Acta de Compromiso en el Sistema WASICHAY, el responsable del mantenimiento podrá retirar el monto asignado para la ejecución de las actividades programadas.</a:t>
              </a:r>
              <a:endParaRPr lang="es-PE" dirty="0">
                <a:effectLst/>
                <a:latin typeface="+mj-lt"/>
                <a:ea typeface="Times New Roman" panose="02020603050405020304" pitchFamily="18" charset="0"/>
                <a:cs typeface="Times New Roman" panose="02020603050405020304" pitchFamily="18" charset="0"/>
              </a:endParaRPr>
            </a:p>
          </p:txBody>
        </p:sp>
        <p:sp>
          <p:nvSpPr>
            <p:cNvPr id="11" name="Rectángulo 10"/>
            <p:cNvSpPr/>
            <p:nvPr/>
          </p:nvSpPr>
          <p:spPr>
            <a:xfrm>
              <a:off x="7674426" y="1172795"/>
              <a:ext cx="4204775" cy="941796"/>
            </a:xfrm>
            <a:prstGeom prst="rect">
              <a:avLst/>
            </a:prstGeom>
          </p:spPr>
          <p:txBody>
            <a:bodyPr wrap="square">
              <a:spAutoFit/>
            </a:bodyPr>
            <a:lstStyle/>
            <a:p>
              <a:pPr>
                <a:lnSpc>
                  <a:spcPct val="115000"/>
                </a:lnSpc>
                <a:spcAft>
                  <a:spcPts val="0"/>
                </a:spcAft>
              </a:pP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b.1 Retiro de los recursos para la ejecución de mantenimiento</a:t>
              </a:r>
              <a:endParaRPr lang="es-PE" sz="2400" b="1" dirty="0">
                <a:solidFill>
                  <a:schemeClr val="tx2">
                    <a:lumMod val="75000"/>
                  </a:schemeClr>
                </a:solidFill>
                <a:effectLst/>
                <a:latin typeface="+mj-lt"/>
                <a:ea typeface="Times New Roman" panose="02020603050405020304" pitchFamily="18" charset="0"/>
                <a:cs typeface="Arial" panose="020B0604020202020204" pitchFamily="34" charset="0"/>
              </a:endParaRPr>
            </a:p>
          </p:txBody>
        </p:sp>
      </p:grpSp>
      <p:sp>
        <p:nvSpPr>
          <p:cNvPr id="13" name="Título 1"/>
          <p:cNvSpPr txBox="1">
            <a:spLocks/>
          </p:cNvSpPr>
          <p:nvPr/>
        </p:nvSpPr>
        <p:spPr>
          <a:xfrm>
            <a:off x="258153" y="220733"/>
            <a:ext cx="5688045" cy="481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800" b="1" dirty="0">
                <a:solidFill>
                  <a:srgbClr val="C00000"/>
                </a:solidFill>
                <a:cs typeface="Aharoni" panose="02010803020104030203" pitchFamily="2" charset="-79"/>
              </a:rPr>
              <a:t>B</a:t>
            </a:r>
            <a:r>
              <a:rPr lang="es-MX" sz="2800" b="1" dirty="0" smtClean="0">
                <a:solidFill>
                  <a:srgbClr val="C00000"/>
                </a:solidFill>
                <a:cs typeface="Aharoni" panose="02010803020104030203" pitchFamily="2" charset="-79"/>
              </a:rPr>
              <a:t>. Ejecución del Mantenimiento</a:t>
            </a:r>
            <a:endParaRPr lang="es-PE" sz="2000" b="1" dirty="0">
              <a:solidFill>
                <a:srgbClr val="C00000"/>
              </a:solidFill>
            </a:endParaRPr>
          </a:p>
        </p:txBody>
      </p:sp>
      <p:pic>
        <p:nvPicPr>
          <p:cNvPr id="14" name="Imagen 13"/>
          <p:cNvPicPr>
            <a:picLocks noChangeAspect="1"/>
          </p:cNvPicPr>
          <p:nvPr/>
        </p:nvPicPr>
        <p:blipFill rotWithShape="1">
          <a:blip r:embed="rId4">
            <a:duotone>
              <a:schemeClr val="accent5">
                <a:shade val="45000"/>
                <a:satMod val="135000"/>
              </a:schemeClr>
              <a:prstClr val="white"/>
            </a:duotone>
          </a:blip>
          <a:srcRect b="27777"/>
          <a:stretch/>
        </p:blipFill>
        <p:spPr>
          <a:xfrm>
            <a:off x="8845888" y="4264646"/>
            <a:ext cx="2126444" cy="2233659"/>
          </a:xfrm>
          <a:prstGeom prst="rect">
            <a:avLst/>
          </a:prstGeom>
        </p:spPr>
      </p:pic>
    </p:spTree>
    <p:extLst>
      <p:ext uri="{BB962C8B-B14F-4D97-AF65-F5344CB8AC3E}">
        <p14:creationId xmlns:p14="http://schemas.microsoft.com/office/powerpoint/2010/main" val="1011078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duotone>
              <a:schemeClr val="accent1">
                <a:shade val="45000"/>
                <a:satMod val="135000"/>
              </a:schemeClr>
              <a:prstClr val="white"/>
            </a:duotone>
          </a:blip>
          <a:srcRect t="-166" b="54242"/>
          <a:stretch/>
        </p:blipFill>
        <p:spPr>
          <a:xfrm>
            <a:off x="783113" y="926321"/>
            <a:ext cx="3083183" cy="22777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Imagen 1"/>
          <p:cNvPicPr>
            <a:picLocks noChangeAspect="1"/>
          </p:cNvPicPr>
          <p:nvPr/>
        </p:nvPicPr>
        <p:blipFill>
          <a:blip r:embed="rId4">
            <a:duotone>
              <a:prstClr val="black"/>
              <a:srgbClr val="D9C3A5">
                <a:tint val="50000"/>
                <a:satMod val="180000"/>
              </a:srgbClr>
            </a:duotone>
          </a:blip>
          <a:stretch>
            <a:fillRect/>
          </a:stretch>
        </p:blipFill>
        <p:spPr>
          <a:xfrm>
            <a:off x="1219972" y="4681310"/>
            <a:ext cx="3233156" cy="1445850"/>
          </a:xfrm>
          <a:prstGeom prst="rect">
            <a:avLst/>
          </a:prstGeom>
        </p:spPr>
      </p:pic>
      <p:sp>
        <p:nvSpPr>
          <p:cNvPr id="7" name="Rectángulo 6"/>
          <p:cNvSpPr/>
          <p:nvPr/>
        </p:nvSpPr>
        <p:spPr>
          <a:xfrm>
            <a:off x="5325489" y="725637"/>
            <a:ext cx="5559552" cy="941796"/>
          </a:xfrm>
          <a:prstGeom prst="rect">
            <a:avLst/>
          </a:prstGeom>
        </p:spPr>
        <p:txBody>
          <a:bodyPr wrap="square">
            <a:spAutoFit/>
          </a:bodyPr>
          <a:lstStyle/>
          <a:p>
            <a:pPr algn="just">
              <a:lnSpc>
                <a:spcPct val="115000"/>
              </a:lnSpc>
              <a:spcAft>
                <a:spcPts val="0"/>
              </a:spcAft>
            </a:pP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b.2 De la Ejecución de las Acciones de Mantenimiento</a:t>
            </a:r>
            <a:endParaRPr lang="es-PE" sz="2400" b="1" dirty="0">
              <a:solidFill>
                <a:schemeClr val="tx2">
                  <a:lumMod val="75000"/>
                </a:schemeClr>
              </a:solidFill>
              <a:effectLst/>
              <a:latin typeface="+mj-lt"/>
              <a:ea typeface="Times New Roman" panose="02020603050405020304" pitchFamily="18" charset="0"/>
              <a:cs typeface="Arial" panose="020B0604020202020204" pitchFamily="34" charset="0"/>
            </a:endParaRPr>
          </a:p>
        </p:txBody>
      </p:sp>
      <p:sp>
        <p:nvSpPr>
          <p:cNvPr id="9" name="Flecha curvada hacia la derecha 8"/>
          <p:cNvSpPr/>
          <p:nvPr/>
        </p:nvSpPr>
        <p:spPr>
          <a:xfrm rot="2129326">
            <a:off x="2759182" y="3433439"/>
            <a:ext cx="551287" cy="1182775"/>
          </a:xfrm>
          <a:prstGeom prst="curvedRightArrow">
            <a:avLst>
              <a:gd name="adj1" fmla="val 12715"/>
              <a:gd name="adj2" fmla="val 3678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solidFill>
                <a:schemeClr val="tx1"/>
              </a:solidFill>
            </a:endParaRPr>
          </a:p>
        </p:txBody>
      </p:sp>
      <p:sp>
        <p:nvSpPr>
          <p:cNvPr id="10" name="Flecha curvada hacia la izquierda 9"/>
          <p:cNvSpPr/>
          <p:nvPr/>
        </p:nvSpPr>
        <p:spPr>
          <a:xfrm rot="18676771">
            <a:off x="4153102" y="1558052"/>
            <a:ext cx="500151" cy="1233104"/>
          </a:xfrm>
          <a:prstGeom prst="curvedLeftArrow">
            <a:avLst>
              <a:gd name="adj1" fmla="val 14050"/>
              <a:gd name="adj2" fmla="val 5263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solidFill>
                <a:schemeClr val="tx1"/>
              </a:solidFill>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0133" y="2928917"/>
            <a:ext cx="1592771" cy="1592771"/>
          </a:xfrm>
          <a:prstGeom prst="rect">
            <a:avLst/>
          </a:prstGeom>
        </p:spPr>
      </p:pic>
      <p:grpSp>
        <p:nvGrpSpPr>
          <p:cNvPr id="21" name="Grupo 20"/>
          <p:cNvGrpSpPr/>
          <p:nvPr/>
        </p:nvGrpSpPr>
        <p:grpSpPr>
          <a:xfrm>
            <a:off x="5532903" y="1836550"/>
            <a:ext cx="5800381" cy="3122312"/>
            <a:chOff x="5532904" y="1836550"/>
            <a:chExt cx="5240434" cy="2059492"/>
          </a:xfrm>
        </p:grpSpPr>
        <p:sp>
          <p:nvSpPr>
            <p:cNvPr id="12" name="Forma libre 11"/>
            <p:cNvSpPr/>
            <p:nvPr/>
          </p:nvSpPr>
          <p:spPr>
            <a:xfrm>
              <a:off x="5937875" y="2952108"/>
              <a:ext cx="4835463" cy="943934"/>
            </a:xfrm>
            <a:custGeom>
              <a:avLst/>
              <a:gdLst>
                <a:gd name="connsiteX0" fmla="*/ 0 w 4669720"/>
                <a:gd name="connsiteY0" fmla="*/ 89957 h 899572"/>
                <a:gd name="connsiteX1" fmla="*/ 89957 w 4669720"/>
                <a:gd name="connsiteY1" fmla="*/ 0 h 899572"/>
                <a:gd name="connsiteX2" fmla="*/ 4579763 w 4669720"/>
                <a:gd name="connsiteY2" fmla="*/ 0 h 899572"/>
                <a:gd name="connsiteX3" fmla="*/ 4669720 w 4669720"/>
                <a:gd name="connsiteY3" fmla="*/ 89957 h 899572"/>
                <a:gd name="connsiteX4" fmla="*/ 4669720 w 4669720"/>
                <a:gd name="connsiteY4" fmla="*/ 809615 h 899572"/>
                <a:gd name="connsiteX5" fmla="*/ 4579763 w 4669720"/>
                <a:gd name="connsiteY5" fmla="*/ 899572 h 899572"/>
                <a:gd name="connsiteX6" fmla="*/ 89957 w 4669720"/>
                <a:gd name="connsiteY6" fmla="*/ 899572 h 899572"/>
                <a:gd name="connsiteX7" fmla="*/ 0 w 4669720"/>
                <a:gd name="connsiteY7" fmla="*/ 809615 h 899572"/>
                <a:gd name="connsiteX8" fmla="*/ 0 w 4669720"/>
                <a:gd name="connsiteY8" fmla="*/ 89957 h 89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720" h="899572">
                  <a:moveTo>
                    <a:pt x="0" y="89957"/>
                  </a:moveTo>
                  <a:cubicBezTo>
                    <a:pt x="0" y="40275"/>
                    <a:pt x="40275" y="0"/>
                    <a:pt x="89957" y="0"/>
                  </a:cubicBezTo>
                  <a:lnTo>
                    <a:pt x="4579763" y="0"/>
                  </a:lnTo>
                  <a:cubicBezTo>
                    <a:pt x="4629445" y="0"/>
                    <a:pt x="4669720" y="40275"/>
                    <a:pt x="4669720" y="89957"/>
                  </a:cubicBezTo>
                  <a:lnTo>
                    <a:pt x="4669720" y="809615"/>
                  </a:lnTo>
                  <a:cubicBezTo>
                    <a:pt x="4669720" y="859297"/>
                    <a:pt x="4629445" y="899572"/>
                    <a:pt x="4579763" y="899572"/>
                  </a:cubicBezTo>
                  <a:lnTo>
                    <a:pt x="89957" y="899572"/>
                  </a:lnTo>
                  <a:cubicBezTo>
                    <a:pt x="40275" y="899572"/>
                    <a:pt x="0" y="859297"/>
                    <a:pt x="0" y="809615"/>
                  </a:cubicBezTo>
                  <a:lnTo>
                    <a:pt x="0" y="89957"/>
                  </a:ln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75878" tIns="75878" rIns="1051689" bIns="75878" numCol="1" spcCol="1270" anchor="ctr" anchorCtr="0">
              <a:noAutofit/>
            </a:bodyPr>
            <a:lstStyle/>
            <a:p>
              <a:pPr lvl="0" algn="l" defTabSz="577850">
                <a:lnSpc>
                  <a:spcPct val="90000"/>
                </a:lnSpc>
                <a:spcBef>
                  <a:spcPct val="0"/>
                </a:spcBef>
                <a:spcAft>
                  <a:spcPct val="35000"/>
                </a:spcAft>
              </a:pPr>
              <a:r>
                <a:rPr lang="es-PE" sz="2400" kern="1200" dirty="0" smtClean="0">
                  <a:latin typeface="+mj-lt"/>
                  <a:ea typeface="Times New Roman" panose="02020603050405020304" pitchFamily="18" charset="0"/>
                  <a:cs typeface="Times New Roman" panose="02020603050405020304" pitchFamily="18" charset="0"/>
                </a:rPr>
                <a:t>Haciendo buen uso de los recursos asignados en concordancia con el </a:t>
              </a:r>
              <a:r>
                <a:rPr lang="es-PE" sz="2400" b="1" kern="1200" dirty="0" smtClean="0">
                  <a:latin typeface="+mj-lt"/>
                  <a:ea typeface="Times New Roman" panose="02020603050405020304" pitchFamily="18" charset="0"/>
                  <a:cs typeface="Times New Roman" panose="02020603050405020304" pitchFamily="18" charset="0"/>
                </a:rPr>
                <a:t>Instructivo Técnico;</a:t>
              </a:r>
              <a:endParaRPr lang="es-PE" sz="2400" b="1" kern="1200" dirty="0"/>
            </a:p>
          </p:txBody>
        </p:sp>
        <p:grpSp>
          <p:nvGrpSpPr>
            <p:cNvPr id="18" name="Grupo 17"/>
            <p:cNvGrpSpPr/>
            <p:nvPr/>
          </p:nvGrpSpPr>
          <p:grpSpPr>
            <a:xfrm>
              <a:off x="5532904" y="1836550"/>
              <a:ext cx="4835463" cy="1336524"/>
              <a:chOff x="5532904" y="1836550"/>
              <a:chExt cx="4835463" cy="1336524"/>
            </a:xfrm>
          </p:grpSpPr>
          <p:sp>
            <p:nvSpPr>
              <p:cNvPr id="8" name="Forma libre 7"/>
              <p:cNvSpPr/>
              <p:nvPr/>
            </p:nvSpPr>
            <p:spPr>
              <a:xfrm>
                <a:off x="5532904" y="1836550"/>
                <a:ext cx="4835463" cy="943934"/>
              </a:xfrm>
              <a:custGeom>
                <a:avLst/>
                <a:gdLst>
                  <a:gd name="connsiteX0" fmla="*/ 0 w 4669720"/>
                  <a:gd name="connsiteY0" fmla="*/ 89957 h 899572"/>
                  <a:gd name="connsiteX1" fmla="*/ 89957 w 4669720"/>
                  <a:gd name="connsiteY1" fmla="*/ 0 h 899572"/>
                  <a:gd name="connsiteX2" fmla="*/ 4579763 w 4669720"/>
                  <a:gd name="connsiteY2" fmla="*/ 0 h 899572"/>
                  <a:gd name="connsiteX3" fmla="*/ 4669720 w 4669720"/>
                  <a:gd name="connsiteY3" fmla="*/ 89957 h 899572"/>
                  <a:gd name="connsiteX4" fmla="*/ 4669720 w 4669720"/>
                  <a:gd name="connsiteY4" fmla="*/ 809615 h 899572"/>
                  <a:gd name="connsiteX5" fmla="*/ 4579763 w 4669720"/>
                  <a:gd name="connsiteY5" fmla="*/ 899572 h 899572"/>
                  <a:gd name="connsiteX6" fmla="*/ 89957 w 4669720"/>
                  <a:gd name="connsiteY6" fmla="*/ 899572 h 899572"/>
                  <a:gd name="connsiteX7" fmla="*/ 0 w 4669720"/>
                  <a:gd name="connsiteY7" fmla="*/ 809615 h 899572"/>
                  <a:gd name="connsiteX8" fmla="*/ 0 w 4669720"/>
                  <a:gd name="connsiteY8" fmla="*/ 89957 h 89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720" h="899572">
                    <a:moveTo>
                      <a:pt x="0" y="89957"/>
                    </a:moveTo>
                    <a:cubicBezTo>
                      <a:pt x="0" y="40275"/>
                      <a:pt x="40275" y="0"/>
                      <a:pt x="89957" y="0"/>
                    </a:cubicBezTo>
                    <a:lnTo>
                      <a:pt x="4579763" y="0"/>
                    </a:lnTo>
                    <a:cubicBezTo>
                      <a:pt x="4629445" y="0"/>
                      <a:pt x="4669720" y="40275"/>
                      <a:pt x="4669720" y="89957"/>
                    </a:cubicBezTo>
                    <a:lnTo>
                      <a:pt x="4669720" y="809615"/>
                    </a:lnTo>
                    <a:cubicBezTo>
                      <a:pt x="4669720" y="859297"/>
                      <a:pt x="4629445" y="899572"/>
                      <a:pt x="4579763" y="899572"/>
                    </a:cubicBezTo>
                    <a:lnTo>
                      <a:pt x="89957" y="899572"/>
                    </a:lnTo>
                    <a:cubicBezTo>
                      <a:pt x="40275" y="899572"/>
                      <a:pt x="0" y="859297"/>
                      <a:pt x="0" y="809615"/>
                    </a:cubicBezTo>
                    <a:lnTo>
                      <a:pt x="0" y="8995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5878" tIns="75878" rIns="1069905" bIns="75878" numCol="1" spcCol="1270" anchor="ctr" anchorCtr="0">
                <a:noAutofit/>
              </a:bodyPr>
              <a:lstStyle/>
              <a:p>
                <a:pPr lvl="0" defTabSz="577850">
                  <a:lnSpc>
                    <a:spcPct val="90000"/>
                  </a:lnSpc>
                  <a:spcBef>
                    <a:spcPct val="0"/>
                  </a:spcBef>
                  <a:spcAft>
                    <a:spcPct val="35000"/>
                  </a:spcAft>
                </a:pPr>
                <a:r>
                  <a:rPr lang="es-PE" sz="2000" b="1" dirty="0">
                    <a:latin typeface="+mj-lt"/>
                    <a:ea typeface="Times New Roman" panose="02020603050405020304" pitchFamily="18" charset="0"/>
                    <a:cs typeface="Times New Roman" panose="02020603050405020304" pitchFamily="18" charset="0"/>
                  </a:rPr>
                  <a:t>El Comisión de Gestión de Recursos y Espacios Educativos y Mantenimiento de </a:t>
                </a:r>
                <a:r>
                  <a:rPr lang="es-PE" sz="2000" b="1" dirty="0" smtClean="0">
                    <a:latin typeface="+mj-lt"/>
                    <a:ea typeface="Times New Roman" panose="02020603050405020304" pitchFamily="18" charset="0"/>
                    <a:cs typeface="Times New Roman" panose="02020603050405020304" pitchFamily="18" charset="0"/>
                  </a:rPr>
                  <a:t>Infraestructura </a:t>
                </a:r>
                <a:r>
                  <a:rPr lang="es-PE" sz="2000" kern="1200" dirty="0" smtClean="0">
                    <a:latin typeface="+mj-lt"/>
                    <a:ea typeface="Times New Roman" panose="02020603050405020304" pitchFamily="18" charset="0"/>
                    <a:cs typeface="Times New Roman" panose="02020603050405020304" pitchFamily="18" charset="0"/>
                  </a:rPr>
                  <a:t>ejecutará las acciones propuestas en la </a:t>
                </a:r>
                <a:r>
                  <a:rPr lang="es-PE" sz="2000" b="1" kern="1200" dirty="0" smtClean="0">
                    <a:latin typeface="+mj-lt"/>
                    <a:ea typeface="Times New Roman" panose="02020603050405020304" pitchFamily="18" charset="0"/>
                    <a:cs typeface="Times New Roman" panose="02020603050405020304" pitchFamily="18" charset="0"/>
                  </a:rPr>
                  <a:t>Ficha Técnica;</a:t>
                </a:r>
                <a:endParaRPr lang="es-PE" sz="2000" kern="1200" dirty="0"/>
              </a:p>
            </p:txBody>
          </p:sp>
          <p:sp>
            <p:nvSpPr>
              <p:cNvPr id="15" name="Forma libre 14"/>
              <p:cNvSpPr/>
              <p:nvPr/>
            </p:nvSpPr>
            <p:spPr>
              <a:xfrm>
                <a:off x="9762892" y="2559518"/>
                <a:ext cx="605475" cy="613556"/>
              </a:xfrm>
              <a:custGeom>
                <a:avLst/>
                <a:gdLst>
                  <a:gd name="connsiteX0" fmla="*/ 0 w 584721"/>
                  <a:gd name="connsiteY0" fmla="*/ 321597 h 584721"/>
                  <a:gd name="connsiteX1" fmla="*/ 131562 w 584721"/>
                  <a:gd name="connsiteY1" fmla="*/ 321597 h 584721"/>
                  <a:gd name="connsiteX2" fmla="*/ 131562 w 584721"/>
                  <a:gd name="connsiteY2" fmla="*/ 0 h 584721"/>
                  <a:gd name="connsiteX3" fmla="*/ 453159 w 584721"/>
                  <a:gd name="connsiteY3" fmla="*/ 0 h 584721"/>
                  <a:gd name="connsiteX4" fmla="*/ 453159 w 584721"/>
                  <a:gd name="connsiteY4" fmla="*/ 321597 h 584721"/>
                  <a:gd name="connsiteX5" fmla="*/ 584721 w 584721"/>
                  <a:gd name="connsiteY5" fmla="*/ 321597 h 584721"/>
                  <a:gd name="connsiteX6" fmla="*/ 292361 w 584721"/>
                  <a:gd name="connsiteY6" fmla="*/ 584721 h 584721"/>
                  <a:gd name="connsiteX7" fmla="*/ 0 w 584721"/>
                  <a:gd name="connsiteY7" fmla="*/ 321597 h 58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721" h="584721">
                    <a:moveTo>
                      <a:pt x="0" y="321597"/>
                    </a:moveTo>
                    <a:lnTo>
                      <a:pt x="131562" y="321597"/>
                    </a:lnTo>
                    <a:lnTo>
                      <a:pt x="131562" y="0"/>
                    </a:lnTo>
                    <a:lnTo>
                      <a:pt x="453159" y="0"/>
                    </a:lnTo>
                    <a:lnTo>
                      <a:pt x="453159" y="321597"/>
                    </a:lnTo>
                    <a:lnTo>
                      <a:pt x="584721" y="321597"/>
                    </a:lnTo>
                    <a:lnTo>
                      <a:pt x="292361" y="584721"/>
                    </a:lnTo>
                    <a:lnTo>
                      <a:pt x="0" y="321597"/>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4582" tIns="33020" rIns="164582" bIns="177738" numCol="1" spcCol="1270" anchor="ctr" anchorCtr="0">
                <a:noAutofit/>
              </a:bodyPr>
              <a:lstStyle/>
              <a:p>
                <a:pPr lvl="0" algn="ctr" defTabSz="1155700">
                  <a:lnSpc>
                    <a:spcPct val="90000"/>
                  </a:lnSpc>
                  <a:spcBef>
                    <a:spcPct val="0"/>
                  </a:spcBef>
                  <a:spcAft>
                    <a:spcPct val="35000"/>
                  </a:spcAft>
                </a:pPr>
                <a:endParaRPr lang="es-PE" sz="2600" kern="1200"/>
              </a:p>
            </p:txBody>
          </p:sp>
        </p:grpSp>
      </p:grpSp>
      <p:grpSp>
        <p:nvGrpSpPr>
          <p:cNvPr id="4" name="Grupo 3"/>
          <p:cNvGrpSpPr/>
          <p:nvPr/>
        </p:nvGrpSpPr>
        <p:grpSpPr>
          <a:xfrm>
            <a:off x="5679834" y="5219054"/>
            <a:ext cx="6065712" cy="1204215"/>
            <a:chOff x="5679834" y="5219054"/>
            <a:chExt cx="6065712" cy="1204215"/>
          </a:xfrm>
        </p:grpSpPr>
        <p:pic>
          <p:nvPicPr>
            <p:cNvPr id="22" name="Imagen 21"/>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79834" y="5494577"/>
              <a:ext cx="928515" cy="827321"/>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ángulo redondeado 2"/>
            <p:cNvSpPr/>
            <p:nvPr/>
          </p:nvSpPr>
          <p:spPr>
            <a:xfrm>
              <a:off x="6862350" y="5219054"/>
              <a:ext cx="4883196" cy="12042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77850">
                <a:lnSpc>
                  <a:spcPct val="90000"/>
                </a:lnSpc>
                <a:spcBef>
                  <a:spcPct val="0"/>
                </a:spcBef>
                <a:spcAft>
                  <a:spcPct val="35000"/>
                </a:spcAft>
              </a:pPr>
              <a:r>
                <a:rPr lang="es-PE" sz="1300" dirty="0" smtClean="0"/>
                <a:t>En el módulo </a:t>
              </a:r>
              <a:r>
                <a:rPr lang="es-PE" sz="1300" dirty="0"/>
                <a:t>de </a:t>
              </a:r>
              <a:r>
                <a:rPr lang="es-PE" sz="1300" b="1" dirty="0"/>
                <a:t>Declaración De </a:t>
              </a:r>
              <a:r>
                <a:rPr lang="es-PE" sz="1300" b="1" dirty="0" smtClean="0"/>
                <a:t>Gastos del Sistema </a:t>
              </a:r>
              <a:r>
                <a:rPr lang="es-PE" sz="1300" b="1" dirty="0" err="1" smtClean="0"/>
                <a:t>Wasichay</a:t>
              </a:r>
              <a:r>
                <a:rPr lang="es-PE" sz="1300" b="1" dirty="0" smtClean="0"/>
                <a:t>;</a:t>
              </a:r>
              <a:r>
                <a:rPr lang="es-PE" sz="1300" dirty="0" smtClean="0"/>
                <a:t> </a:t>
              </a:r>
              <a:r>
                <a:rPr lang="es-PE" sz="1300" dirty="0"/>
                <a:t>se recomienda </a:t>
              </a:r>
              <a:r>
                <a:rPr lang="es-PE" sz="1300" dirty="0" smtClean="0"/>
                <a:t>a los especialistas, no remitir las verificaciones ,antes </a:t>
              </a:r>
              <a:r>
                <a:rPr lang="es-PE" sz="1300" dirty="0"/>
                <a:t>de haber ingresado todos los comprobantes de pago obtenidos por la adquisición de materiales y mano de </a:t>
              </a:r>
              <a:r>
                <a:rPr lang="es-PE" sz="1300" dirty="0" smtClean="0"/>
                <a:t>obra.</a:t>
              </a:r>
              <a:endParaRPr lang="es-PE" sz="1300" dirty="0"/>
            </a:p>
          </p:txBody>
        </p:sp>
      </p:grpSp>
    </p:spTree>
    <p:extLst>
      <p:ext uri="{BB962C8B-B14F-4D97-AF65-F5344CB8AC3E}">
        <p14:creationId xmlns:p14="http://schemas.microsoft.com/office/powerpoint/2010/main" val="1657093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53434" y="679318"/>
            <a:ext cx="6349118" cy="517065"/>
          </a:xfrm>
          <a:prstGeom prst="rect">
            <a:avLst/>
          </a:prstGeom>
        </p:spPr>
        <p:txBody>
          <a:bodyPr wrap="square">
            <a:spAutoFit/>
          </a:bodyPr>
          <a:lstStyle/>
          <a:p>
            <a:pPr algn="just">
              <a:lnSpc>
                <a:spcPct val="115000"/>
              </a:lnSpc>
              <a:spcAft>
                <a:spcPts val="0"/>
              </a:spcAft>
            </a:pPr>
            <a:r>
              <a:rPr lang="es-PE" sz="2400" b="1" dirty="0" smtClean="0">
                <a:solidFill>
                  <a:srgbClr val="C00000"/>
                </a:solidFill>
                <a:latin typeface="+mj-lt"/>
                <a:ea typeface="Times New Roman" panose="02020603050405020304" pitchFamily="18" charset="0"/>
                <a:cs typeface="Arial" panose="020B0604020202020204" pitchFamily="34" charset="0"/>
              </a:rPr>
              <a:t>b.3 Devolución de los Recursos No Utilizados</a:t>
            </a:r>
            <a:endParaRPr lang="es-PE" sz="2400" b="1" dirty="0">
              <a:solidFill>
                <a:srgbClr val="C00000"/>
              </a:solidFill>
              <a:effectLst/>
              <a:latin typeface="+mj-lt"/>
              <a:ea typeface="Times New Roman" panose="02020603050405020304" pitchFamily="18" charset="0"/>
              <a:cs typeface="Arial" panose="020B0604020202020204" pitchFamily="34" charset="0"/>
            </a:endParaRPr>
          </a:p>
        </p:txBody>
      </p:sp>
      <p:grpSp>
        <p:nvGrpSpPr>
          <p:cNvPr id="18" name="Grupo 17"/>
          <p:cNvGrpSpPr/>
          <p:nvPr/>
        </p:nvGrpSpPr>
        <p:grpSpPr>
          <a:xfrm rot="20078951">
            <a:off x="1077838" y="4058368"/>
            <a:ext cx="2220594" cy="1161043"/>
            <a:chOff x="4491037" y="2895600"/>
            <a:chExt cx="3209925" cy="1066800"/>
          </a:xfrm>
        </p:grpSpPr>
        <p:pic>
          <p:nvPicPr>
            <p:cNvPr id="14" name="Imagen 13"/>
            <p:cNvPicPr>
              <a:picLocks noChangeAspect="1"/>
            </p:cNvPicPr>
            <p:nvPr/>
          </p:nvPicPr>
          <p:blipFill>
            <a:blip r:embed="rId2"/>
            <a:stretch>
              <a:fillRect/>
            </a:stretch>
          </p:blipFill>
          <p:spPr>
            <a:xfrm>
              <a:off x="4491037" y="2895600"/>
              <a:ext cx="3209925" cy="1066800"/>
            </a:xfrm>
            <a:prstGeom prst="rect">
              <a:avLst/>
            </a:prstGeom>
          </p:spPr>
        </p:pic>
        <p:sp>
          <p:nvSpPr>
            <p:cNvPr id="17" name="CuadroTexto 16"/>
            <p:cNvSpPr txBox="1"/>
            <p:nvPr/>
          </p:nvSpPr>
          <p:spPr>
            <a:xfrm>
              <a:off x="4661990" y="3217606"/>
              <a:ext cx="2868016" cy="537308"/>
            </a:xfrm>
            <a:prstGeom prst="rect">
              <a:avLst/>
            </a:prstGeom>
            <a:noFill/>
          </p:spPr>
          <p:txBody>
            <a:bodyPr wrap="square" rtlCol="0">
              <a:spAutoFit/>
            </a:bodyPr>
            <a:lstStyle/>
            <a:p>
              <a:pPr algn="ctr"/>
              <a:r>
                <a:rPr lang="es-MX" sz="1600" dirty="0" smtClean="0">
                  <a:solidFill>
                    <a:srgbClr val="C00000"/>
                  </a:solidFill>
                  <a:latin typeface="Bernard MT Condensed" panose="02050806060905020404" pitchFamily="18" charset="0"/>
                </a:rPr>
                <a:t>DESPUES DE </a:t>
              </a:r>
            </a:p>
            <a:p>
              <a:pPr algn="ctr"/>
              <a:r>
                <a:rPr lang="es-MX" sz="1600" dirty="0" smtClean="0">
                  <a:solidFill>
                    <a:srgbClr val="C00000"/>
                  </a:solidFill>
                  <a:latin typeface="Bernard MT Condensed" panose="02050806060905020404" pitchFamily="18" charset="0"/>
                </a:rPr>
                <a:t>16 DE MARZO 2018</a:t>
              </a:r>
              <a:endParaRPr lang="es-PE" sz="1600" dirty="0">
                <a:solidFill>
                  <a:srgbClr val="C00000"/>
                </a:solidFill>
                <a:latin typeface="Bernard MT Condensed" panose="02050806060905020404" pitchFamily="18" charset="0"/>
              </a:endParaRPr>
            </a:p>
          </p:txBody>
        </p:sp>
      </p:grpSp>
      <p:grpSp>
        <p:nvGrpSpPr>
          <p:cNvPr id="20" name="Grupo 19"/>
          <p:cNvGrpSpPr/>
          <p:nvPr/>
        </p:nvGrpSpPr>
        <p:grpSpPr>
          <a:xfrm rot="20078951">
            <a:off x="1019854" y="2043047"/>
            <a:ext cx="2278726" cy="1173429"/>
            <a:chOff x="4491037" y="2895600"/>
            <a:chExt cx="3209925" cy="1066800"/>
          </a:xfrm>
        </p:grpSpPr>
        <p:pic>
          <p:nvPicPr>
            <p:cNvPr id="21" name="Imagen 20"/>
            <p:cNvPicPr>
              <a:picLocks noChangeAspect="1"/>
            </p:cNvPicPr>
            <p:nvPr/>
          </p:nvPicPr>
          <p:blipFill>
            <a:blip r:embed="rId2"/>
            <a:stretch>
              <a:fillRect/>
            </a:stretch>
          </p:blipFill>
          <p:spPr>
            <a:xfrm>
              <a:off x="4491037" y="2895600"/>
              <a:ext cx="3209925" cy="1066800"/>
            </a:xfrm>
            <a:prstGeom prst="rect">
              <a:avLst/>
            </a:prstGeom>
          </p:spPr>
        </p:pic>
        <p:sp>
          <p:nvSpPr>
            <p:cNvPr id="22" name="CuadroTexto 21"/>
            <p:cNvSpPr txBox="1"/>
            <p:nvPr/>
          </p:nvSpPr>
          <p:spPr>
            <a:xfrm>
              <a:off x="4710964" y="3123622"/>
              <a:ext cx="2868016" cy="593868"/>
            </a:xfrm>
            <a:prstGeom prst="rect">
              <a:avLst/>
            </a:prstGeom>
            <a:noFill/>
          </p:spPr>
          <p:txBody>
            <a:bodyPr wrap="square" rtlCol="0">
              <a:spAutoFit/>
            </a:bodyPr>
            <a:lstStyle/>
            <a:p>
              <a:pPr algn="ctr"/>
              <a:r>
                <a:rPr lang="es-MX" dirty="0" smtClean="0">
                  <a:solidFill>
                    <a:srgbClr val="C00000"/>
                  </a:solidFill>
                  <a:latin typeface="Bernard MT Condensed" panose="02050806060905020404" pitchFamily="18" charset="0"/>
                </a:rPr>
                <a:t>ANTES DE </a:t>
              </a:r>
            </a:p>
            <a:p>
              <a:pPr algn="ctr"/>
              <a:r>
                <a:rPr lang="es-MX" dirty="0" smtClean="0">
                  <a:solidFill>
                    <a:srgbClr val="C00000"/>
                  </a:solidFill>
                  <a:latin typeface="Bernard MT Condensed" panose="02050806060905020404" pitchFamily="18" charset="0"/>
                </a:rPr>
                <a:t>16 DE MARZO 2018</a:t>
              </a:r>
              <a:endParaRPr lang="es-PE" dirty="0">
                <a:solidFill>
                  <a:srgbClr val="C00000"/>
                </a:solidFill>
                <a:latin typeface="Bernard MT Condensed" panose="02050806060905020404" pitchFamily="18" charset="0"/>
              </a:endParaRPr>
            </a:p>
          </p:txBody>
        </p:sp>
      </p:grpSp>
      <p:sp>
        <p:nvSpPr>
          <p:cNvPr id="25" name="Esquina doblada 24"/>
          <p:cNvSpPr/>
          <p:nvPr/>
        </p:nvSpPr>
        <p:spPr>
          <a:xfrm>
            <a:off x="3527993" y="3638886"/>
            <a:ext cx="2727051" cy="2777680"/>
          </a:xfrm>
          <a:prstGeom prst="foldedCorner">
            <a:avLst/>
          </a:prstGeom>
        </p:spPr>
        <p:style>
          <a:lnRef idx="3">
            <a:schemeClr val="lt1"/>
          </a:lnRef>
          <a:fillRef idx="1">
            <a:schemeClr val="accent5"/>
          </a:fillRef>
          <a:effectRef idx="1">
            <a:schemeClr val="accent5"/>
          </a:effectRef>
          <a:fontRef idx="minor">
            <a:schemeClr val="lt1"/>
          </a:fontRef>
        </p:style>
        <p:txBody>
          <a:bodyPr spcFirstLastPara="0" vert="horz" wrap="square" lIns="226274" tIns="226274" rIns="226274" bIns="226274" numCol="1" spcCol="1270" anchor="ctr" anchorCtr="0">
            <a:noAutofit/>
          </a:bodyPr>
          <a:lstStyle/>
          <a:p>
            <a:pPr lvl="0" algn="ctr" defTabSz="311150">
              <a:lnSpc>
                <a:spcPct val="90000"/>
              </a:lnSpc>
              <a:spcBef>
                <a:spcPct val="0"/>
              </a:spcBef>
              <a:spcAft>
                <a:spcPct val="35000"/>
              </a:spcAft>
            </a:pPr>
            <a:r>
              <a:rPr lang="es-PE" sz="1600" kern="1200" dirty="0" smtClean="0">
                <a:latin typeface="Arial" panose="020B0604020202020204" pitchFamily="34" charset="0"/>
                <a:ea typeface="Times New Roman" panose="02020603050405020304" pitchFamily="18" charset="0"/>
                <a:cs typeface="Arial" panose="020B0604020202020204" pitchFamily="34" charset="0"/>
              </a:rPr>
              <a:t>Los saldos no ejecutados, intereses que llegaron a ser cobrados y recupero de fondos producto de las acciones administrativas, civiles y/o legales del Programa de Mantenimiento</a:t>
            </a:r>
            <a:endParaRPr lang="es-PE" sz="1600" kern="1200" dirty="0"/>
          </a:p>
        </p:txBody>
      </p:sp>
      <p:sp>
        <p:nvSpPr>
          <p:cNvPr id="26" name="Flecha a la derecha con bandas 25"/>
          <p:cNvSpPr/>
          <p:nvPr/>
        </p:nvSpPr>
        <p:spPr>
          <a:xfrm>
            <a:off x="6255044" y="4406701"/>
            <a:ext cx="655710" cy="660055"/>
          </a:xfrm>
          <a:prstGeom prst="stripedRightArrow">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Esquina doblada 26"/>
          <p:cNvSpPr/>
          <p:nvPr/>
        </p:nvSpPr>
        <p:spPr>
          <a:xfrm>
            <a:off x="6942286" y="3638886"/>
            <a:ext cx="1760280" cy="2273183"/>
          </a:xfrm>
          <a:prstGeom prst="foldedCorner">
            <a:avLst/>
          </a:prstGeom>
        </p:spPr>
        <p:style>
          <a:lnRef idx="3">
            <a:schemeClr val="lt1"/>
          </a:lnRef>
          <a:fillRef idx="1">
            <a:schemeClr val="accent2"/>
          </a:fillRef>
          <a:effectRef idx="1">
            <a:schemeClr val="accent2"/>
          </a:effectRef>
          <a:fontRef idx="minor">
            <a:schemeClr val="lt1"/>
          </a:fontRef>
        </p:style>
        <p:txBody>
          <a:bodyPr spcFirstLastPara="0" vert="horz" wrap="square" lIns="153885" tIns="153885" rIns="153885" bIns="153885" numCol="1" spcCol="1270" anchor="ctr" anchorCtr="0">
            <a:noAutofit/>
          </a:bodyPr>
          <a:lstStyle/>
          <a:p>
            <a:pPr lvl="0" algn="ctr" defTabSz="311150">
              <a:lnSpc>
                <a:spcPct val="90000"/>
              </a:lnSpc>
              <a:spcBef>
                <a:spcPct val="0"/>
              </a:spcBef>
              <a:spcAft>
                <a:spcPct val="35000"/>
              </a:spcAft>
            </a:pPr>
            <a:r>
              <a:rPr lang="es-PE" sz="1600" dirty="0">
                <a:latin typeface="Arial" panose="020B0604020202020204" pitchFamily="34" charset="0"/>
                <a:ea typeface="Times New Roman" panose="02020603050405020304" pitchFamily="18" charset="0"/>
                <a:cs typeface="Arial" panose="020B0604020202020204" pitchFamily="34" charset="0"/>
              </a:rPr>
              <a:t>D</a:t>
            </a:r>
            <a:r>
              <a:rPr lang="es-PE" sz="1600" kern="1200" dirty="0" smtClean="0">
                <a:latin typeface="Arial" panose="020B0604020202020204" pitchFamily="34" charset="0"/>
                <a:ea typeface="Times New Roman" panose="02020603050405020304" pitchFamily="18" charset="0"/>
                <a:cs typeface="Arial" panose="020B0604020202020204" pitchFamily="34" charset="0"/>
              </a:rPr>
              <a:t>eberán depositarse a la Cuenta Corriente N° </a:t>
            </a:r>
            <a:r>
              <a:rPr lang="es-PE" sz="1600" b="1" kern="1200" dirty="0" smtClean="0">
                <a:latin typeface="Arial" panose="020B0604020202020204" pitchFamily="34" charset="0"/>
                <a:ea typeface="Times New Roman" panose="02020603050405020304" pitchFamily="18" charset="0"/>
                <a:cs typeface="Arial" panose="020B0604020202020204" pitchFamily="34" charset="0"/>
              </a:rPr>
              <a:t>0000-860867 M.EDUCACIÓN PRONIED</a:t>
            </a:r>
            <a:endParaRPr lang="es-PE" sz="1600" b="1" kern="1200" dirty="0"/>
          </a:p>
        </p:txBody>
      </p:sp>
      <p:sp>
        <p:nvSpPr>
          <p:cNvPr id="28" name="Flecha a la derecha con bandas 27"/>
          <p:cNvSpPr/>
          <p:nvPr/>
        </p:nvSpPr>
        <p:spPr>
          <a:xfrm>
            <a:off x="8790377" y="4445449"/>
            <a:ext cx="655710" cy="660055"/>
          </a:xfrm>
          <a:prstGeom prst="stripedRightArrow">
            <a:avLst/>
          </a:pr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29" name="Esquina doblada 28"/>
          <p:cNvSpPr/>
          <p:nvPr/>
        </p:nvSpPr>
        <p:spPr>
          <a:xfrm>
            <a:off x="9446088" y="3251200"/>
            <a:ext cx="2542712" cy="2876062"/>
          </a:xfrm>
          <a:prstGeom prst="foldedCorner">
            <a:avLst/>
          </a:prstGeom>
        </p:spPr>
        <p:style>
          <a:lnRef idx="3">
            <a:schemeClr val="lt1"/>
          </a:lnRef>
          <a:fillRef idx="1">
            <a:schemeClr val="accent4"/>
          </a:fillRef>
          <a:effectRef idx="1">
            <a:schemeClr val="accent4"/>
          </a:effectRef>
          <a:fontRef idx="minor">
            <a:schemeClr val="lt1"/>
          </a:fontRef>
        </p:style>
        <p:txBody>
          <a:bodyPr spcFirstLastPara="0" vert="horz" wrap="square" lIns="226274" tIns="226274" rIns="226274" bIns="226274" numCol="1" spcCol="1270" anchor="ctr" anchorCtr="0">
            <a:noAutofit/>
          </a:bodyPr>
          <a:lstStyle/>
          <a:p>
            <a:pPr lvl="0" algn="ctr" defTabSz="311150">
              <a:lnSpc>
                <a:spcPct val="90000"/>
              </a:lnSpc>
              <a:spcBef>
                <a:spcPct val="0"/>
              </a:spcBef>
              <a:spcAft>
                <a:spcPct val="35000"/>
              </a:spcAft>
            </a:pPr>
            <a:endParaRPr lang="es-PE" sz="1600" kern="1200" dirty="0" smtClean="0">
              <a:latin typeface="Arial" panose="020B0604020202020204" pitchFamily="34" charset="0"/>
              <a:ea typeface="Times New Roman" panose="02020603050405020304" pitchFamily="18" charset="0"/>
              <a:cs typeface="Arial" panose="020B0604020202020204" pitchFamily="34" charset="0"/>
            </a:endParaRPr>
          </a:p>
          <a:p>
            <a:pPr lvl="0" algn="ctr" defTabSz="311150">
              <a:lnSpc>
                <a:spcPct val="90000"/>
              </a:lnSpc>
              <a:spcBef>
                <a:spcPct val="0"/>
              </a:spcBef>
              <a:spcAft>
                <a:spcPct val="35000"/>
              </a:spcAft>
            </a:pPr>
            <a:endParaRPr lang="es-PE" sz="1600" dirty="0">
              <a:latin typeface="Arial" panose="020B0604020202020204" pitchFamily="34" charset="0"/>
              <a:ea typeface="Times New Roman" panose="02020603050405020304" pitchFamily="18" charset="0"/>
              <a:cs typeface="Arial" panose="020B0604020202020204" pitchFamily="34" charset="0"/>
            </a:endParaRPr>
          </a:p>
          <a:p>
            <a:pPr lvl="0" algn="ctr" defTabSz="311150">
              <a:lnSpc>
                <a:spcPct val="90000"/>
              </a:lnSpc>
              <a:spcBef>
                <a:spcPct val="0"/>
              </a:spcBef>
              <a:spcAft>
                <a:spcPct val="35000"/>
              </a:spcAft>
            </a:pPr>
            <a:r>
              <a:rPr lang="es-PE" sz="1600" kern="1200" dirty="0" smtClean="0">
                <a:latin typeface="Arial" panose="020B0604020202020204" pitchFamily="34" charset="0"/>
                <a:ea typeface="Times New Roman" panose="02020603050405020304" pitchFamily="18" charset="0"/>
                <a:cs typeface="Arial" panose="020B0604020202020204" pitchFamily="34" charset="0"/>
              </a:rPr>
              <a:t>Remitir los voucher con los datos : código de local, nombre del Responsable y el motivo),  la DRE o UGEL para que el Especialista lo </a:t>
            </a:r>
            <a:r>
              <a:rPr lang="es-PE" sz="1600" u="sng" kern="1200" dirty="0" smtClean="0">
                <a:latin typeface="Arial" panose="020B0604020202020204" pitchFamily="34" charset="0"/>
                <a:ea typeface="Times New Roman" panose="02020603050405020304" pitchFamily="18" charset="0"/>
                <a:cs typeface="Arial" panose="020B0604020202020204" pitchFamily="34" charset="0"/>
              </a:rPr>
              <a:t>REGISTRE</a:t>
            </a:r>
            <a:r>
              <a:rPr lang="es-PE" sz="1600" kern="1200" dirty="0" smtClean="0">
                <a:latin typeface="Arial" panose="020B0604020202020204" pitchFamily="34" charset="0"/>
                <a:ea typeface="Times New Roman" panose="02020603050405020304" pitchFamily="18" charset="0"/>
                <a:cs typeface="Arial" panose="020B0604020202020204" pitchFamily="34" charset="0"/>
              </a:rPr>
              <a:t> en el sistema WASICHAY. No ingresar las comisiones que cobra el Banco</a:t>
            </a:r>
            <a:endParaRPr lang="es-PE" sz="1600" kern="1200" dirty="0"/>
          </a:p>
        </p:txBody>
      </p:sp>
      <p:sp>
        <p:nvSpPr>
          <p:cNvPr id="34" name="Esquina doblada 33"/>
          <p:cNvSpPr/>
          <p:nvPr/>
        </p:nvSpPr>
        <p:spPr>
          <a:xfrm>
            <a:off x="4461641" y="1324303"/>
            <a:ext cx="2441115" cy="2115214"/>
          </a:xfrm>
          <a:prstGeom prst="foldedCorner">
            <a:avLst/>
          </a:prstGeom>
        </p:spPr>
        <p:style>
          <a:lnRef idx="3">
            <a:schemeClr val="lt1"/>
          </a:lnRef>
          <a:fillRef idx="1">
            <a:schemeClr val="accent5"/>
          </a:fillRef>
          <a:effectRef idx="1">
            <a:schemeClr val="accent5"/>
          </a:effectRef>
          <a:fontRef idx="minor">
            <a:schemeClr val="lt1"/>
          </a:fontRef>
        </p:style>
        <p:txBody>
          <a:bodyPr spcFirstLastPara="0" vert="horz" wrap="square" lIns="226274" tIns="226274" rIns="226274" bIns="226274" numCol="1" spcCol="1270" anchor="ctr" anchorCtr="0">
            <a:noAutofit/>
          </a:bodyPr>
          <a:lstStyle/>
          <a:p>
            <a:pPr lvl="0" algn="ctr" defTabSz="311150">
              <a:lnSpc>
                <a:spcPct val="90000"/>
              </a:lnSpc>
              <a:spcBef>
                <a:spcPct val="0"/>
              </a:spcBef>
              <a:spcAft>
                <a:spcPct val="35000"/>
              </a:spcAft>
            </a:pPr>
            <a:r>
              <a:rPr lang="es-PE" sz="1600" dirty="0">
                <a:latin typeface="Arial" panose="020B0604020202020204" pitchFamily="34" charset="0"/>
                <a:ea typeface="Times New Roman" panose="02020603050405020304" pitchFamily="18" charset="0"/>
                <a:cs typeface="Arial" panose="020B0604020202020204" pitchFamily="34" charset="0"/>
              </a:rPr>
              <a:t>Depositar los recursos no utilizados a la Cuenta de </a:t>
            </a:r>
            <a:r>
              <a:rPr lang="es-PE"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Ahorro Abierta </a:t>
            </a:r>
            <a:r>
              <a:rPr lang="es-PE"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A SU NOMBRE </a:t>
            </a:r>
            <a:r>
              <a:rPr lang="es-PE" sz="1600" dirty="0">
                <a:latin typeface="Arial" panose="020B0604020202020204" pitchFamily="34" charset="0"/>
                <a:ea typeface="Times New Roman" panose="02020603050405020304" pitchFamily="18" charset="0"/>
                <a:cs typeface="Arial" panose="020B0604020202020204" pitchFamily="34" charset="0"/>
              </a:rPr>
              <a:t>para el Programa de Mantenimiento</a:t>
            </a:r>
            <a:endParaRPr lang="es-PE" sz="1600" b="1" kern="1200" dirty="0"/>
          </a:p>
        </p:txBody>
      </p:sp>
      <p:sp>
        <p:nvSpPr>
          <p:cNvPr id="35" name="Flecha a la derecha con bandas 34"/>
          <p:cNvSpPr/>
          <p:nvPr/>
        </p:nvSpPr>
        <p:spPr>
          <a:xfrm>
            <a:off x="7301868" y="2172759"/>
            <a:ext cx="655710" cy="660055"/>
          </a:xfrm>
          <a:prstGeom prst="stripedRightArrow">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6" name="Esquina doblada 35"/>
          <p:cNvSpPr/>
          <p:nvPr/>
        </p:nvSpPr>
        <p:spPr>
          <a:xfrm>
            <a:off x="8356690" y="925379"/>
            <a:ext cx="2385434" cy="1907435"/>
          </a:xfrm>
          <a:prstGeom prst="foldedCorner">
            <a:avLst/>
          </a:prstGeom>
        </p:spPr>
        <p:style>
          <a:lnRef idx="3">
            <a:schemeClr val="lt1"/>
          </a:lnRef>
          <a:fillRef idx="1">
            <a:schemeClr val="accent1"/>
          </a:fillRef>
          <a:effectRef idx="1">
            <a:schemeClr val="accent1"/>
          </a:effectRef>
          <a:fontRef idx="minor">
            <a:schemeClr val="lt1"/>
          </a:fontRef>
        </p:style>
        <p:txBody>
          <a:bodyPr spcFirstLastPara="0" vert="horz" wrap="square" lIns="153885" tIns="153885" rIns="153885" bIns="153885" numCol="1" spcCol="1270" anchor="ctr" anchorCtr="0">
            <a:noAutofit/>
          </a:bodyPr>
          <a:lstStyle/>
          <a:p>
            <a:pPr lvl="0" algn="ctr" defTabSz="311150">
              <a:lnSpc>
                <a:spcPct val="90000"/>
              </a:lnSpc>
              <a:spcBef>
                <a:spcPct val="0"/>
              </a:spcBef>
              <a:spcAft>
                <a:spcPct val="35000"/>
              </a:spcAft>
            </a:pPr>
            <a:r>
              <a:rPr lang="es-PE" sz="1600" dirty="0" smtClean="0">
                <a:latin typeface="Arial" panose="020B0604020202020204" pitchFamily="34" charset="0"/>
                <a:ea typeface="Times New Roman" panose="02020603050405020304" pitchFamily="18" charset="0"/>
                <a:cs typeface="Arial" panose="020B0604020202020204" pitchFamily="34" charset="0"/>
              </a:rPr>
              <a:t>Estas </a:t>
            </a:r>
            <a:r>
              <a:rPr lang="es-PE" sz="1600" dirty="0">
                <a:latin typeface="Arial" panose="020B0604020202020204" pitchFamily="34" charset="0"/>
                <a:ea typeface="Times New Roman" panose="02020603050405020304" pitchFamily="18" charset="0"/>
                <a:cs typeface="Arial" panose="020B0604020202020204" pitchFamily="34" charset="0"/>
              </a:rPr>
              <a:t>devoluciones </a:t>
            </a:r>
            <a:r>
              <a:rPr lang="es-PE" sz="1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NO</a:t>
            </a:r>
            <a:r>
              <a:rPr lang="es-PE"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deberán </a:t>
            </a:r>
            <a:r>
              <a:rPr lang="es-PE" sz="1600" dirty="0">
                <a:latin typeface="Arial" panose="020B0604020202020204" pitchFamily="34" charset="0"/>
                <a:ea typeface="Times New Roman" panose="02020603050405020304" pitchFamily="18" charset="0"/>
                <a:cs typeface="Arial" panose="020B0604020202020204" pitchFamily="34" charset="0"/>
              </a:rPr>
              <a:t>ser ingresadas al sistema, ya que son consideradas como saldos </a:t>
            </a:r>
            <a:r>
              <a:rPr lang="es-PE" sz="1600" dirty="0" smtClean="0">
                <a:latin typeface="Arial" panose="020B0604020202020204" pitchFamily="34" charset="0"/>
                <a:ea typeface="Times New Roman" panose="02020603050405020304" pitchFamily="18" charset="0"/>
                <a:cs typeface="Arial" panose="020B0604020202020204" pitchFamily="34" charset="0"/>
              </a:rPr>
              <a:t>revertidos y se verán en los saldos de cuentas que remite el Banco.</a:t>
            </a:r>
            <a:endParaRPr lang="es-PE" sz="1600" b="1" kern="1200" dirty="0"/>
          </a:p>
        </p:txBody>
      </p:sp>
    </p:spTree>
    <p:extLst>
      <p:ext uri="{BB962C8B-B14F-4D97-AF65-F5344CB8AC3E}">
        <p14:creationId xmlns:p14="http://schemas.microsoft.com/office/powerpoint/2010/main" val="373719422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455466" y="2406641"/>
            <a:ext cx="2392603" cy="2086007"/>
            <a:chOff x="8688819" y="4070810"/>
            <a:chExt cx="2936108" cy="2556293"/>
          </a:xfrm>
        </p:grpSpPr>
        <p:grpSp>
          <p:nvGrpSpPr>
            <p:cNvPr id="11" name="Grupo 10"/>
            <p:cNvGrpSpPr/>
            <p:nvPr/>
          </p:nvGrpSpPr>
          <p:grpSpPr>
            <a:xfrm>
              <a:off x="8832720" y="4509109"/>
              <a:ext cx="2792207" cy="2117994"/>
              <a:chOff x="4580760" y="2084035"/>
              <a:chExt cx="2792207" cy="2117994"/>
            </a:xfrm>
          </p:grpSpPr>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760" y="2084035"/>
                <a:ext cx="2176655" cy="1888357"/>
              </a:xfrm>
              <a:prstGeom prst="rect">
                <a:avLst/>
              </a:prstGeom>
            </p:spPr>
          </p:pic>
          <p:sp>
            <p:nvSpPr>
              <p:cNvPr id="13" name="CuadroTexto 12"/>
              <p:cNvSpPr txBox="1"/>
              <p:nvPr/>
            </p:nvSpPr>
            <p:spPr>
              <a:xfrm>
                <a:off x="5020056" y="2250440"/>
                <a:ext cx="1425449" cy="490314"/>
              </a:xfrm>
              <a:prstGeom prst="rect">
                <a:avLst/>
              </a:prstGeom>
              <a:noFill/>
            </p:spPr>
            <p:txBody>
              <a:bodyPr wrap="square" rtlCol="0">
                <a:spAutoFit/>
              </a:bodyPr>
              <a:lstStyle/>
              <a:p>
                <a:pPr algn="ctr"/>
                <a:r>
                  <a:rPr lang="es-PE" sz="2000" b="1" dirty="0" smtClean="0">
                    <a:solidFill>
                      <a:schemeClr val="bg1"/>
                    </a:solidFill>
                  </a:rPr>
                  <a:t>MARZO</a:t>
                </a:r>
                <a:endParaRPr lang="es-PE" sz="2400" b="1" dirty="0">
                  <a:solidFill>
                    <a:schemeClr val="bg1"/>
                  </a:solidFill>
                </a:endParaRPr>
              </a:p>
            </p:txBody>
          </p:sp>
          <p:sp>
            <p:nvSpPr>
              <p:cNvPr id="14" name="CuadroTexto 13"/>
              <p:cNvSpPr txBox="1"/>
              <p:nvPr/>
            </p:nvSpPr>
            <p:spPr>
              <a:xfrm>
                <a:off x="4922377" y="2580224"/>
                <a:ext cx="2450590" cy="1621805"/>
              </a:xfrm>
              <a:prstGeom prst="rect">
                <a:avLst/>
              </a:prstGeom>
              <a:noFill/>
            </p:spPr>
            <p:txBody>
              <a:bodyPr wrap="square" rtlCol="0">
                <a:spAutoFit/>
              </a:bodyPr>
              <a:lstStyle/>
              <a:p>
                <a:r>
                  <a:rPr lang="es-PE" sz="8000" dirty="0" smtClean="0"/>
                  <a:t>16</a:t>
                </a:r>
                <a:endParaRPr lang="es-PE" sz="6600" dirty="0"/>
              </a:p>
            </p:txBody>
          </p:sp>
        </p:grpSp>
        <p:sp>
          <p:nvSpPr>
            <p:cNvPr id="3" name="CuadroTexto 2"/>
            <p:cNvSpPr txBox="1"/>
            <p:nvPr/>
          </p:nvSpPr>
          <p:spPr>
            <a:xfrm>
              <a:off x="8688819" y="4070810"/>
              <a:ext cx="2591841" cy="4382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b="1" dirty="0" smtClean="0">
                  <a:solidFill>
                    <a:srgbClr val="C00000"/>
                  </a:solidFill>
                </a:rPr>
                <a:t>CIERRE DE CUENTAS</a:t>
              </a:r>
              <a:endParaRPr lang="es-PE" b="1" dirty="0">
                <a:solidFill>
                  <a:srgbClr val="C00000"/>
                </a:solidFill>
              </a:endParaRPr>
            </a:p>
          </p:txBody>
        </p:sp>
      </p:grpSp>
      <p:grpSp>
        <p:nvGrpSpPr>
          <p:cNvPr id="37" name="Grupo 36"/>
          <p:cNvGrpSpPr/>
          <p:nvPr/>
        </p:nvGrpSpPr>
        <p:grpSpPr>
          <a:xfrm>
            <a:off x="6567790" y="737018"/>
            <a:ext cx="4828031" cy="998783"/>
            <a:chOff x="4636009" y="716918"/>
            <a:chExt cx="4828031" cy="998783"/>
          </a:xfrm>
        </p:grpSpPr>
        <p:sp>
          <p:nvSpPr>
            <p:cNvPr id="27" name="Forma libre 26"/>
            <p:cNvSpPr/>
            <p:nvPr/>
          </p:nvSpPr>
          <p:spPr>
            <a:xfrm>
              <a:off x="5939972" y="716918"/>
              <a:ext cx="3524068" cy="998783"/>
            </a:xfrm>
            <a:custGeom>
              <a:avLst/>
              <a:gdLst>
                <a:gd name="connsiteX0" fmla="*/ 0 w 2066224"/>
                <a:gd name="connsiteY0" fmla="*/ 0 h 934520"/>
                <a:gd name="connsiteX1" fmla="*/ 2066224 w 2066224"/>
                <a:gd name="connsiteY1" fmla="*/ 0 h 934520"/>
                <a:gd name="connsiteX2" fmla="*/ 2066224 w 2066224"/>
                <a:gd name="connsiteY2" fmla="*/ 934520 h 934520"/>
                <a:gd name="connsiteX3" fmla="*/ 0 w 2066224"/>
                <a:gd name="connsiteY3" fmla="*/ 934520 h 934520"/>
                <a:gd name="connsiteX4" fmla="*/ 0 w 2066224"/>
                <a:gd name="connsiteY4" fmla="*/ 0 h 93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224" h="934520">
                  <a:moveTo>
                    <a:pt x="0" y="0"/>
                  </a:moveTo>
                  <a:lnTo>
                    <a:pt x="2066224" y="0"/>
                  </a:lnTo>
                  <a:lnTo>
                    <a:pt x="2066224" y="934520"/>
                  </a:lnTo>
                  <a:lnTo>
                    <a:pt x="0" y="9345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1400" b="1" kern="1200" smtClean="0"/>
                <a:t>Los fondos deben ser ejecutados de acuerdo a lo programado </a:t>
              </a:r>
              <a:r>
                <a:rPr lang="es-MX" sz="1400" kern="1200" smtClean="0"/>
                <a:t>en la Ficha Técnica de Mantenimiento </a:t>
              </a:r>
              <a:r>
                <a:rPr lang="es-MX" sz="1400" b="1" kern="1200" smtClean="0"/>
                <a:t>aprobada por la DRE y/o UGEL</a:t>
              </a:r>
              <a:r>
                <a:rPr lang="es-MX" sz="1400" kern="1200" smtClean="0"/>
                <a:t>.</a:t>
              </a:r>
              <a:endParaRPr lang="es-PE" sz="1400" kern="1200"/>
            </a:p>
          </p:txBody>
        </p:sp>
        <p:sp>
          <p:nvSpPr>
            <p:cNvPr id="28" name="Rectángulo 27"/>
            <p:cNvSpPr/>
            <p:nvPr/>
          </p:nvSpPr>
          <p:spPr>
            <a:xfrm>
              <a:off x="4636009" y="716918"/>
              <a:ext cx="1185420" cy="998783"/>
            </a:xfrm>
            <a:prstGeom prst="rect">
              <a:avLst/>
            </a:prstGeom>
            <a:blipFill>
              <a:blip r:embed="rId4" cstate="print">
                <a:extLst>
                  <a:ext uri="{28A0092B-C50C-407E-A947-70E740481C1C}">
                    <a14:useLocalDpi xmlns:a14="http://schemas.microsoft.com/office/drawing/2010/main" val="0"/>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42" name="Grupo 41"/>
          <p:cNvGrpSpPr/>
          <p:nvPr/>
        </p:nvGrpSpPr>
        <p:grpSpPr>
          <a:xfrm>
            <a:off x="4926556" y="2932432"/>
            <a:ext cx="6420764" cy="1016605"/>
            <a:chOff x="3711933" y="1841885"/>
            <a:chExt cx="4924704" cy="1016605"/>
          </a:xfrm>
        </p:grpSpPr>
        <p:sp>
          <p:nvSpPr>
            <p:cNvPr id="29" name="Forma libre 28"/>
            <p:cNvSpPr/>
            <p:nvPr/>
          </p:nvSpPr>
          <p:spPr>
            <a:xfrm>
              <a:off x="5038221" y="1841885"/>
              <a:ext cx="3598416" cy="998783"/>
            </a:xfrm>
            <a:custGeom>
              <a:avLst/>
              <a:gdLst>
                <a:gd name="connsiteX0" fmla="*/ 0 w 2066224"/>
                <a:gd name="connsiteY0" fmla="*/ 0 h 934520"/>
                <a:gd name="connsiteX1" fmla="*/ 2066224 w 2066224"/>
                <a:gd name="connsiteY1" fmla="*/ 0 h 934520"/>
                <a:gd name="connsiteX2" fmla="*/ 2066224 w 2066224"/>
                <a:gd name="connsiteY2" fmla="*/ 934520 h 934520"/>
                <a:gd name="connsiteX3" fmla="*/ 0 w 2066224"/>
                <a:gd name="connsiteY3" fmla="*/ 934520 h 934520"/>
                <a:gd name="connsiteX4" fmla="*/ 0 w 2066224"/>
                <a:gd name="connsiteY4" fmla="*/ 0 h 93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224" h="934520">
                  <a:moveTo>
                    <a:pt x="0" y="0"/>
                  </a:moveTo>
                  <a:lnTo>
                    <a:pt x="2066224" y="0"/>
                  </a:lnTo>
                  <a:lnTo>
                    <a:pt x="2066224" y="934520"/>
                  </a:lnTo>
                  <a:lnTo>
                    <a:pt x="0" y="9345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1400" kern="1200" dirty="0" smtClean="0"/>
                <a:t>Se debe solicitar </a:t>
              </a:r>
              <a:r>
                <a:rPr lang="es-MX" sz="1400" b="1" kern="1200" dirty="0" smtClean="0"/>
                <a:t>boletas de pago </a:t>
              </a:r>
              <a:r>
                <a:rPr lang="es-MX" sz="1400" kern="1200" dirty="0" smtClean="0"/>
                <a:t>por compras de materiales y pagos de servicios por mano de obra de </a:t>
              </a:r>
              <a:r>
                <a:rPr lang="es-MX" sz="1400" kern="1200" smtClean="0"/>
                <a:t>corresponder, deberán </a:t>
              </a:r>
              <a:r>
                <a:rPr lang="es-MX" sz="1400" kern="1200" dirty="0" smtClean="0"/>
                <a:t>ser solicitadas a </a:t>
              </a:r>
              <a:r>
                <a:rPr lang="es-MX" sz="1400" b="1" kern="1200" dirty="0" smtClean="0"/>
                <a:t>nombre de la institución educativa debidamente visada por ambos comités</a:t>
              </a:r>
              <a:r>
                <a:rPr lang="es-MX" sz="1400" kern="1200" dirty="0" smtClean="0"/>
                <a:t>.</a:t>
              </a:r>
              <a:endParaRPr lang="es-PE" sz="1400" kern="1200"/>
            </a:p>
          </p:txBody>
        </p:sp>
        <p:sp>
          <p:nvSpPr>
            <p:cNvPr id="30" name="Rectángulo 29"/>
            <p:cNvSpPr/>
            <p:nvPr/>
          </p:nvSpPr>
          <p:spPr>
            <a:xfrm>
              <a:off x="3711933" y="1859707"/>
              <a:ext cx="1185420" cy="998783"/>
            </a:xfrm>
            <a:prstGeom prst="rect">
              <a:avLst/>
            </a:prstGeom>
            <a:blipFill>
              <a:blip r:embed="rId5">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39" name="Grupo 38"/>
          <p:cNvGrpSpPr/>
          <p:nvPr/>
        </p:nvGrpSpPr>
        <p:grpSpPr>
          <a:xfrm>
            <a:off x="5977003" y="4057756"/>
            <a:ext cx="5426258" cy="1170030"/>
            <a:chOff x="4589831" y="3022505"/>
            <a:chExt cx="4965649" cy="1029351"/>
          </a:xfrm>
        </p:grpSpPr>
        <p:sp>
          <p:nvSpPr>
            <p:cNvPr id="31" name="Forma libre 30"/>
            <p:cNvSpPr/>
            <p:nvPr/>
          </p:nvSpPr>
          <p:spPr>
            <a:xfrm>
              <a:off x="4589831" y="3053073"/>
              <a:ext cx="3615508" cy="998783"/>
            </a:xfrm>
            <a:custGeom>
              <a:avLst/>
              <a:gdLst>
                <a:gd name="connsiteX0" fmla="*/ 0 w 2066224"/>
                <a:gd name="connsiteY0" fmla="*/ 0 h 934520"/>
                <a:gd name="connsiteX1" fmla="*/ 2066224 w 2066224"/>
                <a:gd name="connsiteY1" fmla="*/ 0 h 934520"/>
                <a:gd name="connsiteX2" fmla="*/ 2066224 w 2066224"/>
                <a:gd name="connsiteY2" fmla="*/ 934520 h 934520"/>
                <a:gd name="connsiteX3" fmla="*/ 0 w 2066224"/>
                <a:gd name="connsiteY3" fmla="*/ 934520 h 934520"/>
                <a:gd name="connsiteX4" fmla="*/ 0 w 2066224"/>
                <a:gd name="connsiteY4" fmla="*/ 0 h 93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224" h="934520">
                  <a:moveTo>
                    <a:pt x="0" y="0"/>
                  </a:moveTo>
                  <a:lnTo>
                    <a:pt x="2066224" y="0"/>
                  </a:lnTo>
                  <a:lnTo>
                    <a:pt x="2066224" y="934520"/>
                  </a:lnTo>
                  <a:lnTo>
                    <a:pt x="0" y="9345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1400" b="1" kern="1200" dirty="0" smtClean="0"/>
                <a:t>No</a:t>
              </a:r>
              <a:r>
                <a:rPr lang="es-MX" sz="1400" kern="1200" dirty="0" smtClean="0"/>
                <a:t> se puede emplear el dinero en </a:t>
              </a:r>
              <a:r>
                <a:rPr lang="es-MX" sz="1400" b="1" kern="1200" dirty="0" smtClean="0"/>
                <a:t>actividades de construcción </a:t>
              </a:r>
              <a:r>
                <a:rPr lang="es-MX" sz="1400" kern="1200" dirty="0" smtClean="0"/>
                <a:t>ni compra de </a:t>
              </a:r>
              <a:r>
                <a:rPr lang="es-MX" sz="1400" b="1" kern="1200" dirty="0" smtClean="0"/>
                <a:t>herramientas</a:t>
              </a:r>
              <a:r>
                <a:rPr lang="es-MX" sz="1400" kern="1200" dirty="0" smtClean="0"/>
                <a:t> y </a:t>
              </a:r>
              <a:r>
                <a:rPr lang="es-MX" sz="1400" b="1" kern="1200" dirty="0" smtClean="0"/>
                <a:t>equipos</a:t>
              </a:r>
              <a:r>
                <a:rPr lang="es-MX" sz="1400" kern="1200" dirty="0" smtClean="0"/>
                <a:t>, excepto lo indicado en el instructivo técnico</a:t>
              </a:r>
              <a:endParaRPr lang="es-PE" sz="1400" kern="1200" dirty="0"/>
            </a:p>
          </p:txBody>
        </p:sp>
        <p:sp>
          <p:nvSpPr>
            <p:cNvPr id="32" name="Rectángulo 31"/>
            <p:cNvSpPr/>
            <p:nvPr/>
          </p:nvSpPr>
          <p:spPr>
            <a:xfrm>
              <a:off x="8370060" y="3022505"/>
              <a:ext cx="1185420" cy="998783"/>
            </a:xfrm>
            <a:prstGeom prst="rect">
              <a:avLst/>
            </a:prstGeom>
            <a:blipFill>
              <a:blip r:embed="rId6">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40" name="Grupo 39"/>
          <p:cNvGrpSpPr/>
          <p:nvPr/>
        </p:nvGrpSpPr>
        <p:grpSpPr>
          <a:xfrm>
            <a:off x="5547144" y="1833438"/>
            <a:ext cx="5027220" cy="1035723"/>
            <a:chOff x="3489286" y="2708051"/>
            <a:chExt cx="5027220" cy="1035723"/>
          </a:xfrm>
        </p:grpSpPr>
        <p:sp>
          <p:nvSpPr>
            <p:cNvPr id="33" name="Forma libre 32"/>
            <p:cNvSpPr/>
            <p:nvPr/>
          </p:nvSpPr>
          <p:spPr>
            <a:xfrm>
              <a:off x="3489286" y="2708051"/>
              <a:ext cx="3598416" cy="998783"/>
            </a:xfrm>
            <a:custGeom>
              <a:avLst/>
              <a:gdLst>
                <a:gd name="connsiteX0" fmla="*/ 0 w 2066224"/>
                <a:gd name="connsiteY0" fmla="*/ 0 h 934520"/>
                <a:gd name="connsiteX1" fmla="*/ 2066224 w 2066224"/>
                <a:gd name="connsiteY1" fmla="*/ 0 h 934520"/>
                <a:gd name="connsiteX2" fmla="*/ 2066224 w 2066224"/>
                <a:gd name="connsiteY2" fmla="*/ 934520 h 934520"/>
                <a:gd name="connsiteX3" fmla="*/ 0 w 2066224"/>
                <a:gd name="connsiteY3" fmla="*/ 934520 h 934520"/>
                <a:gd name="connsiteX4" fmla="*/ 0 w 2066224"/>
                <a:gd name="connsiteY4" fmla="*/ 0 h 93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224" h="934520">
                  <a:moveTo>
                    <a:pt x="0" y="0"/>
                  </a:moveTo>
                  <a:lnTo>
                    <a:pt x="2066224" y="0"/>
                  </a:lnTo>
                  <a:lnTo>
                    <a:pt x="2066224" y="934520"/>
                  </a:lnTo>
                  <a:lnTo>
                    <a:pt x="0" y="9345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PE" sz="1200" b="1" kern="1200" dirty="0" smtClean="0"/>
                <a:t>NO PODRAN ADQUIRIR</a:t>
              </a:r>
              <a:r>
                <a:rPr lang="es-PE" sz="1200" kern="1200" dirty="0" smtClean="0"/>
                <a:t> </a:t>
              </a:r>
              <a:r>
                <a:rPr lang="es-PE" sz="1200" b="1" dirty="0" smtClean="0"/>
                <a:t>UTILES ESCOLARES Y DE ESCRITORIO, NI MATERIALES PARA USO PEDAGÓGICO.</a:t>
              </a:r>
              <a:endParaRPr lang="es-PE" sz="1200" kern="1200" dirty="0"/>
            </a:p>
          </p:txBody>
        </p:sp>
        <p:sp>
          <p:nvSpPr>
            <p:cNvPr id="34" name="Rectángulo 33"/>
            <p:cNvSpPr/>
            <p:nvPr/>
          </p:nvSpPr>
          <p:spPr>
            <a:xfrm>
              <a:off x="7331086" y="2744991"/>
              <a:ext cx="1185420" cy="998783"/>
            </a:xfrm>
            <a:prstGeom prst="rect">
              <a:avLst/>
            </a:prstGeom>
            <a:blipFill>
              <a:blip r:embed="rId7">
                <a:extLst>
                  <a:ext uri="{28A0092B-C50C-407E-A947-70E740481C1C}">
                    <a14:useLocalDpi xmlns:a14="http://schemas.microsoft.com/office/drawing/2010/main" val="0"/>
                  </a:ext>
                </a:extLst>
              </a:blip>
              <a:srcRect/>
              <a:stretch>
                <a:fillRect l="-20000" r="-2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41" name="Grupo 40"/>
          <p:cNvGrpSpPr/>
          <p:nvPr/>
        </p:nvGrpSpPr>
        <p:grpSpPr>
          <a:xfrm>
            <a:off x="6336793" y="5371250"/>
            <a:ext cx="5048462" cy="998783"/>
            <a:chOff x="4636009" y="5371250"/>
            <a:chExt cx="5048462" cy="998783"/>
          </a:xfrm>
        </p:grpSpPr>
        <p:sp>
          <p:nvSpPr>
            <p:cNvPr id="35" name="Forma libre 34"/>
            <p:cNvSpPr/>
            <p:nvPr/>
          </p:nvSpPr>
          <p:spPr>
            <a:xfrm>
              <a:off x="5939972" y="5371250"/>
              <a:ext cx="3744499" cy="998783"/>
            </a:xfrm>
            <a:custGeom>
              <a:avLst/>
              <a:gdLst>
                <a:gd name="connsiteX0" fmla="*/ 0 w 2066224"/>
                <a:gd name="connsiteY0" fmla="*/ 0 h 934520"/>
                <a:gd name="connsiteX1" fmla="*/ 2066224 w 2066224"/>
                <a:gd name="connsiteY1" fmla="*/ 0 h 934520"/>
                <a:gd name="connsiteX2" fmla="*/ 2066224 w 2066224"/>
                <a:gd name="connsiteY2" fmla="*/ 934520 h 934520"/>
                <a:gd name="connsiteX3" fmla="*/ 0 w 2066224"/>
                <a:gd name="connsiteY3" fmla="*/ 934520 h 934520"/>
                <a:gd name="connsiteX4" fmla="*/ 0 w 2066224"/>
                <a:gd name="connsiteY4" fmla="*/ 0 h 93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224" h="934520">
                  <a:moveTo>
                    <a:pt x="0" y="0"/>
                  </a:moveTo>
                  <a:lnTo>
                    <a:pt x="2066224" y="0"/>
                  </a:lnTo>
                  <a:lnTo>
                    <a:pt x="2066224" y="934520"/>
                  </a:lnTo>
                  <a:lnTo>
                    <a:pt x="0" y="9345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1400" b="1" kern="1200" dirty="0" smtClean="0"/>
                <a:t>No se pueden utilizar </a:t>
              </a:r>
              <a:r>
                <a:rPr lang="es-MX" sz="1400" kern="1200" dirty="0" smtClean="0"/>
                <a:t>los </a:t>
              </a:r>
              <a:r>
                <a:rPr lang="es-MX" sz="1400" b="1" kern="1200" dirty="0" smtClean="0"/>
                <a:t>intereses generados, </a:t>
              </a:r>
              <a:r>
                <a:rPr lang="es-MX" sz="1400" kern="1200" dirty="0" smtClean="0"/>
                <a:t>así como </a:t>
              </a:r>
              <a:r>
                <a:rPr lang="es-MX" sz="1400" b="1" kern="1200" dirty="0" smtClean="0"/>
                <a:t>tampoco </a:t>
              </a:r>
              <a:r>
                <a:rPr lang="es-MX" sz="1400" kern="1200" dirty="0" smtClean="0"/>
                <a:t>se debe </a:t>
              </a:r>
              <a:r>
                <a:rPr lang="es-MX" sz="1400" b="1" kern="1200" dirty="0" smtClean="0"/>
                <a:t>utilizar </a:t>
              </a:r>
              <a:r>
                <a:rPr lang="es-MX" sz="1400" kern="1200" dirty="0" smtClean="0"/>
                <a:t>las </a:t>
              </a:r>
              <a:r>
                <a:rPr lang="es-MX" sz="1400" b="1" kern="1200" dirty="0" smtClean="0"/>
                <a:t>cuentas </a:t>
              </a:r>
              <a:r>
                <a:rPr lang="es-MX" sz="1400" kern="1200" dirty="0" smtClean="0"/>
                <a:t>para </a:t>
              </a:r>
              <a:r>
                <a:rPr lang="es-MX" sz="1400" b="1" kern="1200" dirty="0" smtClean="0"/>
                <a:t>otros usos diferentes a mantenimiento.</a:t>
              </a:r>
              <a:endParaRPr lang="es-PE" sz="1400" kern="1200" dirty="0"/>
            </a:p>
          </p:txBody>
        </p:sp>
        <p:sp>
          <p:nvSpPr>
            <p:cNvPr id="36" name="Rectángulo 35"/>
            <p:cNvSpPr/>
            <p:nvPr/>
          </p:nvSpPr>
          <p:spPr>
            <a:xfrm>
              <a:off x="4636009" y="5371250"/>
              <a:ext cx="1185420" cy="998783"/>
            </a:xfrm>
            <a:prstGeom prst="rect">
              <a:avLst/>
            </a:prstGeom>
            <a:blipFill>
              <a:blip r:embed="rId8">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43" name="Grupo 42"/>
          <p:cNvGrpSpPr/>
          <p:nvPr/>
        </p:nvGrpSpPr>
        <p:grpSpPr>
          <a:xfrm>
            <a:off x="424580" y="207295"/>
            <a:ext cx="5912213" cy="1173429"/>
            <a:chOff x="4491037" y="2895600"/>
            <a:chExt cx="3209925" cy="1066800"/>
          </a:xfrm>
        </p:grpSpPr>
        <p:pic>
          <p:nvPicPr>
            <p:cNvPr id="44" name="Imagen 43"/>
            <p:cNvPicPr>
              <a:picLocks noChangeAspect="1"/>
            </p:cNvPicPr>
            <p:nvPr/>
          </p:nvPicPr>
          <p:blipFill>
            <a:blip r:embed="rId9"/>
            <a:stretch>
              <a:fillRect/>
            </a:stretch>
          </p:blipFill>
          <p:spPr>
            <a:xfrm>
              <a:off x="4491037" y="2895600"/>
              <a:ext cx="3209925" cy="1066800"/>
            </a:xfrm>
            <a:prstGeom prst="rect">
              <a:avLst/>
            </a:prstGeom>
          </p:spPr>
        </p:pic>
        <p:sp>
          <p:nvSpPr>
            <p:cNvPr id="45" name="CuadroTexto 44"/>
            <p:cNvSpPr txBox="1"/>
            <p:nvPr/>
          </p:nvSpPr>
          <p:spPr>
            <a:xfrm>
              <a:off x="4657894" y="3093229"/>
              <a:ext cx="2868016" cy="643561"/>
            </a:xfrm>
            <a:prstGeom prst="rect">
              <a:avLst/>
            </a:prstGeom>
            <a:noFill/>
          </p:spPr>
          <p:txBody>
            <a:bodyPr wrap="square" rtlCol="0">
              <a:spAutoFit/>
            </a:bodyPr>
            <a:lstStyle/>
            <a:p>
              <a:pPr algn="ctr"/>
              <a:r>
                <a:rPr lang="es-MX" sz="4000" dirty="0" smtClean="0">
                  <a:solidFill>
                    <a:srgbClr val="C00000"/>
                  </a:solidFill>
                  <a:latin typeface="Bernard MT Condensed" panose="02050806060905020404" pitchFamily="18" charset="0"/>
                </a:rPr>
                <a:t>¡IMPORTANTE!</a:t>
              </a:r>
              <a:endParaRPr lang="es-PE" sz="4000" dirty="0">
                <a:solidFill>
                  <a:srgbClr val="C00000"/>
                </a:solidFill>
                <a:latin typeface="Bernard MT Condensed" panose="02050806060905020404" pitchFamily="18" charset="0"/>
              </a:endParaRPr>
            </a:p>
          </p:txBody>
        </p:sp>
      </p:grpSp>
    </p:spTree>
    <p:extLst>
      <p:ext uri="{BB962C8B-B14F-4D97-AF65-F5344CB8AC3E}">
        <p14:creationId xmlns:p14="http://schemas.microsoft.com/office/powerpoint/2010/main" val="2860457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ppt_x"/>
                                          </p:val>
                                        </p:tav>
                                        <p:tav tm="100000">
                                          <p:val>
                                            <p:strVal val="#ppt_x"/>
                                          </p:val>
                                        </p:tav>
                                      </p:tavLst>
                                    </p:anim>
                                    <p:anim calcmode="lin" valueType="num">
                                      <p:cBhvr additive="base">
                                        <p:cTn id="3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26430" y="3841544"/>
            <a:ext cx="2704272" cy="2704272"/>
          </a:xfrm>
          <a:prstGeom prst="rect">
            <a:avLst/>
          </a:prstGeom>
        </p:spPr>
      </p:pic>
      <p:sp>
        <p:nvSpPr>
          <p:cNvPr id="6" name="Llamada rectangular redondeada 5"/>
          <p:cNvSpPr/>
          <p:nvPr/>
        </p:nvSpPr>
        <p:spPr>
          <a:xfrm>
            <a:off x="761735" y="2329014"/>
            <a:ext cx="4401628" cy="1981819"/>
          </a:xfrm>
          <a:prstGeom prst="wedgeRoundRectCallout">
            <a:avLst>
              <a:gd name="adj1" fmla="val 52076"/>
              <a:gd name="adj2" fmla="val 81577"/>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15000"/>
              </a:lnSpc>
              <a:spcAft>
                <a:spcPts val="0"/>
              </a:spcAft>
            </a:pPr>
            <a:r>
              <a:rPr lang="es-PE" sz="1600" dirty="0" smtClean="0">
                <a:latin typeface="Arial" panose="020B0604020202020204" pitchFamily="34" charset="0"/>
                <a:ea typeface="Times New Roman" panose="02020603050405020304" pitchFamily="18" charset="0"/>
                <a:cs typeface="Arial" panose="020B0604020202020204" pitchFamily="34" charset="0"/>
              </a:rPr>
              <a:t>Los </a:t>
            </a:r>
            <a:r>
              <a:rPr lang="es-PE" sz="1600" dirty="0">
                <a:latin typeface="Arial" panose="020B0604020202020204" pitchFamily="34" charset="0"/>
                <a:ea typeface="Times New Roman" panose="02020603050405020304" pitchFamily="18" charset="0"/>
                <a:cs typeface="Arial" panose="020B0604020202020204" pitchFamily="34" charset="0"/>
              </a:rPr>
              <a:t>intereses generados </a:t>
            </a:r>
            <a:r>
              <a:rPr lang="es-PE" sz="1600" b="1" u="sng"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NO DEBEN SER RETIRADOS DE LA CUENTA</a:t>
            </a:r>
            <a:r>
              <a:rPr lang="es-PE" sz="1600" dirty="0" smtClean="0">
                <a:latin typeface="Arial" panose="020B0604020202020204" pitchFamily="34" charset="0"/>
                <a:ea typeface="Times New Roman" panose="02020603050405020304" pitchFamily="18" charset="0"/>
                <a:cs typeface="Arial" panose="020B0604020202020204" pitchFamily="34" charset="0"/>
              </a:rPr>
              <a:t>; </a:t>
            </a:r>
            <a:r>
              <a:rPr lang="es-PE" sz="1600" dirty="0">
                <a:latin typeface="Arial" panose="020B0604020202020204" pitchFamily="34" charset="0"/>
                <a:ea typeface="Times New Roman" panose="02020603050405020304" pitchFamily="18" charset="0"/>
                <a:cs typeface="Arial" panose="020B0604020202020204" pitchFamily="34" charset="0"/>
              </a:rPr>
              <a:t>caso contrario, deberán ser depositados en la misma cuenta asignada si aún el programa se encuentra vigente, o a la cuenta del PRONIED</a:t>
            </a:r>
            <a:r>
              <a:rPr lang="es-PE" sz="1600" dirty="0" smtClean="0">
                <a:latin typeface="Arial" panose="020B0604020202020204" pitchFamily="34" charset="0"/>
                <a:ea typeface="Times New Roman" panose="02020603050405020304" pitchFamily="18" charset="0"/>
                <a:cs typeface="Arial" panose="020B0604020202020204" pitchFamily="34" charset="0"/>
              </a:rPr>
              <a:t>.</a:t>
            </a:r>
            <a:endParaRPr lang="es-PE"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Llamada rectangular redondeada 6"/>
          <p:cNvSpPr/>
          <p:nvPr/>
        </p:nvSpPr>
        <p:spPr>
          <a:xfrm>
            <a:off x="6701299" y="2329014"/>
            <a:ext cx="4681841" cy="1081147"/>
          </a:xfrm>
          <a:prstGeom prst="wedgeRoundRectCallout">
            <a:avLst>
              <a:gd name="adj1" fmla="val -53510"/>
              <a:gd name="adj2" fmla="val 169034"/>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s-PE" sz="1600" dirty="0" smtClean="0">
                <a:latin typeface="Arial" panose="020B0604020202020204" pitchFamily="34" charset="0"/>
                <a:cs typeface="Arial" panose="020B0604020202020204" pitchFamily="34" charset="0"/>
              </a:rPr>
              <a:t>La </a:t>
            </a:r>
            <a:r>
              <a:rPr lang="es-PE" sz="1600" dirty="0">
                <a:latin typeface="Arial" panose="020B0604020202020204" pitchFamily="34" charset="0"/>
                <a:cs typeface="Arial" panose="020B0604020202020204" pitchFamily="34" charset="0"/>
              </a:rPr>
              <a:t>cuenta </a:t>
            </a:r>
            <a:r>
              <a:rPr lang="es-PE" sz="1600" b="1" u="sng" dirty="0">
                <a:solidFill>
                  <a:srgbClr val="C00000"/>
                </a:solidFill>
                <a:latin typeface="Arial" panose="020B0604020202020204" pitchFamily="34" charset="0"/>
                <a:cs typeface="Arial" panose="020B0604020202020204" pitchFamily="34" charset="0"/>
              </a:rPr>
              <a:t>NO SERÁ UTILIZADA PARA DEPÓSITOS </a:t>
            </a:r>
            <a:r>
              <a:rPr lang="es-PE" sz="1600" b="1" u="sng" dirty="0" smtClean="0">
                <a:solidFill>
                  <a:srgbClr val="C00000"/>
                </a:solidFill>
                <a:latin typeface="Arial" panose="020B0604020202020204" pitchFamily="34" charset="0"/>
                <a:cs typeface="Arial" panose="020B0604020202020204" pitchFamily="34" charset="0"/>
              </a:rPr>
              <a:t>PERSONALES</a:t>
            </a:r>
            <a:r>
              <a:rPr lang="es-PE" sz="1600" dirty="0" smtClean="0">
                <a:solidFill>
                  <a:srgbClr val="C00000"/>
                </a:solidFill>
                <a:latin typeface="Arial" panose="020B0604020202020204" pitchFamily="34" charset="0"/>
                <a:cs typeface="Arial" panose="020B0604020202020204" pitchFamily="34" charset="0"/>
              </a:rPr>
              <a:t> </a:t>
            </a:r>
            <a:r>
              <a:rPr lang="es-PE" sz="1600" dirty="0">
                <a:latin typeface="Arial" panose="020B0604020202020204" pitchFamily="34" charset="0"/>
                <a:cs typeface="Arial" panose="020B0604020202020204" pitchFamily="34" charset="0"/>
              </a:rPr>
              <a:t>ni para conceptos de haberes o viáticos del docente</a:t>
            </a:r>
            <a:r>
              <a:rPr lang="es-PE" dirty="0">
                <a:latin typeface="Arial" panose="020B0604020202020204" pitchFamily="34" charset="0"/>
                <a:cs typeface="Arial" panose="020B0604020202020204" pitchFamily="34" charset="0"/>
              </a:rPr>
              <a:t>.</a:t>
            </a:r>
            <a:endParaRPr lang="es-PE"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9" name="Grupo 18"/>
          <p:cNvGrpSpPr/>
          <p:nvPr/>
        </p:nvGrpSpPr>
        <p:grpSpPr>
          <a:xfrm>
            <a:off x="3130007" y="724202"/>
            <a:ext cx="5912213" cy="1173429"/>
            <a:chOff x="4491037" y="2895600"/>
            <a:chExt cx="3209925" cy="1066800"/>
          </a:xfrm>
        </p:grpSpPr>
        <p:pic>
          <p:nvPicPr>
            <p:cNvPr id="23" name="Imagen 22"/>
            <p:cNvPicPr>
              <a:picLocks noChangeAspect="1"/>
            </p:cNvPicPr>
            <p:nvPr/>
          </p:nvPicPr>
          <p:blipFill>
            <a:blip r:embed="rId3"/>
            <a:stretch>
              <a:fillRect/>
            </a:stretch>
          </p:blipFill>
          <p:spPr>
            <a:xfrm>
              <a:off x="4491037" y="2895600"/>
              <a:ext cx="3209925" cy="1066800"/>
            </a:xfrm>
            <a:prstGeom prst="rect">
              <a:avLst/>
            </a:prstGeom>
          </p:spPr>
        </p:pic>
        <p:sp>
          <p:nvSpPr>
            <p:cNvPr id="30" name="CuadroTexto 29"/>
            <p:cNvSpPr txBox="1"/>
            <p:nvPr/>
          </p:nvSpPr>
          <p:spPr>
            <a:xfrm>
              <a:off x="4657894" y="3093229"/>
              <a:ext cx="2868016" cy="643561"/>
            </a:xfrm>
            <a:prstGeom prst="rect">
              <a:avLst/>
            </a:prstGeom>
            <a:noFill/>
          </p:spPr>
          <p:txBody>
            <a:bodyPr wrap="square" rtlCol="0">
              <a:spAutoFit/>
            </a:bodyPr>
            <a:lstStyle/>
            <a:p>
              <a:pPr algn="ctr"/>
              <a:r>
                <a:rPr lang="es-MX" sz="4000" dirty="0" smtClean="0">
                  <a:solidFill>
                    <a:srgbClr val="C00000"/>
                  </a:solidFill>
                  <a:latin typeface="Bernard MT Condensed" panose="02050806060905020404" pitchFamily="18" charset="0"/>
                </a:rPr>
                <a:t>¡IMPORTANTE!</a:t>
              </a:r>
              <a:endParaRPr lang="es-PE" sz="4000" dirty="0">
                <a:solidFill>
                  <a:srgbClr val="C00000"/>
                </a:solidFill>
                <a:latin typeface="Bernard MT Condensed" panose="02050806060905020404" pitchFamily="18" charset="0"/>
              </a:endParaRPr>
            </a:p>
          </p:txBody>
        </p:sp>
      </p:grpSp>
      <p:pic>
        <p:nvPicPr>
          <p:cNvPr id="8" name="Imagen 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2549" y="5169522"/>
            <a:ext cx="2325001" cy="1376294"/>
          </a:xfrm>
          <a:prstGeom prst="rect">
            <a:avLst/>
          </a:prstGeom>
        </p:spPr>
      </p:pic>
      <p:pic>
        <p:nvPicPr>
          <p:cNvPr id="31" name="Imagen 3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17218" y="5169522"/>
            <a:ext cx="2325001" cy="1376294"/>
          </a:xfrm>
          <a:prstGeom prst="rect">
            <a:avLst/>
          </a:prstGeom>
        </p:spPr>
      </p:pic>
    </p:spTree>
    <p:extLst>
      <p:ext uri="{BB962C8B-B14F-4D97-AF65-F5344CB8AC3E}">
        <p14:creationId xmlns:p14="http://schemas.microsoft.com/office/powerpoint/2010/main" val="3190165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p:cNvGrpSpPr/>
          <p:nvPr/>
        </p:nvGrpSpPr>
        <p:grpSpPr>
          <a:xfrm>
            <a:off x="8119003" y="1016298"/>
            <a:ext cx="3718358" cy="952193"/>
            <a:chOff x="957594" y="3685790"/>
            <a:chExt cx="4511051" cy="1155185"/>
          </a:xfrm>
        </p:grpSpPr>
        <p:pic>
          <p:nvPicPr>
            <p:cNvPr id="25" name="Imagen 2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83122" y="3685790"/>
              <a:ext cx="1125528" cy="1125528"/>
            </a:xfrm>
            <a:prstGeom prst="rect">
              <a:avLst/>
            </a:prstGeom>
          </p:spPr>
        </p:pic>
        <p:pic>
          <p:nvPicPr>
            <p:cNvPr id="26" name="Imagen 2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7594" y="3715447"/>
              <a:ext cx="1125528" cy="1125528"/>
            </a:xfrm>
            <a:prstGeom prst="rect">
              <a:avLst/>
            </a:prstGeom>
          </p:spPr>
        </p:pic>
        <p:pic>
          <p:nvPicPr>
            <p:cNvPr id="27" name="Imagen 2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08650" y="3685790"/>
              <a:ext cx="1125528" cy="1125528"/>
            </a:xfrm>
            <a:prstGeom prst="rect">
              <a:avLst/>
            </a:prstGeom>
          </p:spPr>
        </p:pic>
        <p:pic>
          <p:nvPicPr>
            <p:cNvPr id="28" name="Imagen 2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43117" y="3687769"/>
              <a:ext cx="1125528" cy="1125528"/>
            </a:xfrm>
            <a:prstGeom prst="rect">
              <a:avLst/>
            </a:prstGeom>
          </p:spPr>
        </p:pic>
      </p:grpSp>
      <p:sp>
        <p:nvSpPr>
          <p:cNvPr id="3" name="Marcador de contenido 2"/>
          <p:cNvSpPr>
            <a:spLocks noGrp="1"/>
          </p:cNvSpPr>
          <p:nvPr>
            <p:ph idx="1"/>
          </p:nvPr>
        </p:nvSpPr>
        <p:spPr>
          <a:xfrm>
            <a:off x="455013" y="673804"/>
            <a:ext cx="6329324" cy="366940"/>
          </a:xfrm>
        </p:spPr>
        <p:txBody>
          <a:bodyPr>
            <a:noAutofit/>
          </a:bodyPr>
          <a:lstStyle/>
          <a:p>
            <a:pPr marL="0" indent="0">
              <a:buNone/>
            </a:pPr>
            <a:r>
              <a:rPr lang="es-PE" b="1" dirty="0" smtClean="0">
                <a:solidFill>
                  <a:schemeClr val="tx2"/>
                </a:solidFill>
                <a:latin typeface="+mn-lt"/>
                <a:cs typeface="+mn-cs"/>
              </a:rPr>
              <a:t>c.1 Elaboración </a:t>
            </a:r>
            <a:r>
              <a:rPr lang="es-PE" b="1" dirty="0">
                <a:solidFill>
                  <a:schemeClr val="tx2"/>
                </a:solidFill>
                <a:latin typeface="+mn-lt"/>
                <a:cs typeface="+mn-cs"/>
              </a:rPr>
              <a:t>del Expediente de Declaración de </a:t>
            </a:r>
            <a:r>
              <a:rPr lang="es-PE" b="1" dirty="0" smtClean="0">
                <a:solidFill>
                  <a:schemeClr val="tx2"/>
                </a:solidFill>
                <a:latin typeface="+mn-lt"/>
                <a:cs typeface="+mn-cs"/>
              </a:rPr>
              <a:t>Gastos</a:t>
            </a:r>
            <a:endParaRPr lang="es-MX" b="1" dirty="0">
              <a:solidFill>
                <a:schemeClr val="tx2"/>
              </a:solidFill>
              <a:latin typeface="+mn-lt"/>
              <a:cs typeface="+mn-cs"/>
            </a:endParaRPr>
          </a:p>
          <a:p>
            <a:pPr marL="0" indent="0">
              <a:buNone/>
            </a:pPr>
            <a:endParaRPr lang="es-MX" b="1" dirty="0" smtClean="0">
              <a:solidFill>
                <a:schemeClr val="tx2"/>
              </a:solidFill>
              <a:latin typeface="+mn-lt"/>
              <a:cs typeface="+mn-cs"/>
            </a:endParaRPr>
          </a:p>
          <a:p>
            <a:pPr marL="0" indent="0">
              <a:buNone/>
            </a:pPr>
            <a:endParaRPr lang="es-MX" b="1" dirty="0">
              <a:solidFill>
                <a:schemeClr val="tx2"/>
              </a:solidFill>
              <a:latin typeface="+mn-lt"/>
              <a:cs typeface="+mn-cs"/>
            </a:endParaRPr>
          </a:p>
          <a:p>
            <a:pPr marL="0" indent="0">
              <a:buNone/>
            </a:pPr>
            <a:endParaRPr lang="es-MX" b="1" dirty="0" smtClean="0">
              <a:solidFill>
                <a:schemeClr val="tx2"/>
              </a:solidFill>
              <a:latin typeface="+mn-lt"/>
              <a:cs typeface="+mn-cs"/>
            </a:endParaRPr>
          </a:p>
          <a:p>
            <a:pPr marL="0" indent="0">
              <a:buNone/>
            </a:pPr>
            <a:endParaRPr lang="es-MX" b="1" dirty="0">
              <a:solidFill>
                <a:schemeClr val="tx2"/>
              </a:solidFill>
              <a:latin typeface="+mn-lt"/>
              <a:cs typeface="+mn-cs"/>
            </a:endParaRPr>
          </a:p>
          <a:p>
            <a:endParaRPr lang="es-PE" dirty="0">
              <a:solidFill>
                <a:schemeClr val="tx2"/>
              </a:solidFill>
            </a:endParaRPr>
          </a:p>
        </p:txBody>
      </p:sp>
      <p:grpSp>
        <p:nvGrpSpPr>
          <p:cNvPr id="2" name="Grupo 1"/>
          <p:cNvGrpSpPr/>
          <p:nvPr/>
        </p:nvGrpSpPr>
        <p:grpSpPr>
          <a:xfrm rot="5400000">
            <a:off x="-725204" y="2614659"/>
            <a:ext cx="5359452" cy="2553207"/>
            <a:chOff x="1037736" y="1435983"/>
            <a:chExt cx="4991590" cy="1919842"/>
          </a:xfrm>
        </p:grpSpPr>
        <p:sp>
          <p:nvSpPr>
            <p:cNvPr id="5" name="Forma libre 4"/>
            <p:cNvSpPr/>
            <p:nvPr/>
          </p:nvSpPr>
          <p:spPr>
            <a:xfrm rot="16200000">
              <a:off x="1037736" y="1435983"/>
              <a:ext cx="1919842" cy="1919842"/>
            </a:xfrm>
            <a:custGeom>
              <a:avLst/>
              <a:gdLst>
                <a:gd name="connsiteX0" fmla="*/ 0 w 1919842"/>
                <a:gd name="connsiteY0" fmla="*/ 959921 h 1919842"/>
                <a:gd name="connsiteX1" fmla="*/ 959921 w 1919842"/>
                <a:gd name="connsiteY1" fmla="*/ 0 h 1919842"/>
                <a:gd name="connsiteX2" fmla="*/ 1919842 w 1919842"/>
                <a:gd name="connsiteY2" fmla="*/ 959921 h 1919842"/>
                <a:gd name="connsiteX3" fmla="*/ 959921 w 1919842"/>
                <a:gd name="connsiteY3" fmla="*/ 1919842 h 1919842"/>
                <a:gd name="connsiteX4" fmla="*/ 0 w 1919842"/>
                <a:gd name="connsiteY4" fmla="*/ 959921 h 191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42" h="1919842">
                  <a:moveTo>
                    <a:pt x="0" y="959921"/>
                  </a:moveTo>
                  <a:cubicBezTo>
                    <a:pt x="0" y="429771"/>
                    <a:pt x="429771" y="0"/>
                    <a:pt x="959921" y="0"/>
                  </a:cubicBezTo>
                  <a:cubicBezTo>
                    <a:pt x="1490071" y="0"/>
                    <a:pt x="1919842" y="429771"/>
                    <a:pt x="1919842" y="959921"/>
                  </a:cubicBezTo>
                  <a:cubicBezTo>
                    <a:pt x="1919842" y="1490071"/>
                    <a:pt x="1490071" y="1919842"/>
                    <a:pt x="959921" y="1919842"/>
                  </a:cubicBezTo>
                  <a:cubicBezTo>
                    <a:pt x="429771" y="1919842"/>
                    <a:pt x="0" y="1490071"/>
                    <a:pt x="0" y="95992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934" tIns="298934" rIns="298934" bIns="298934" numCol="1" spcCol="1270" anchor="ctr" anchorCtr="0">
              <a:noAutofit/>
            </a:bodyPr>
            <a:lstStyle/>
            <a:p>
              <a:pPr lvl="0" algn="ctr" defTabSz="622300">
                <a:lnSpc>
                  <a:spcPct val="90000"/>
                </a:lnSpc>
                <a:spcBef>
                  <a:spcPct val="0"/>
                </a:spcBef>
                <a:spcAft>
                  <a:spcPct val="35000"/>
                </a:spcAft>
              </a:pPr>
              <a:r>
                <a:rPr lang="es-PE" kern="1200" dirty="0" smtClean="0"/>
                <a:t>El </a:t>
              </a:r>
              <a:r>
                <a:rPr lang="es-PE" b="1" kern="1200" dirty="0" smtClean="0"/>
                <a:t>Responsable </a:t>
              </a:r>
              <a:r>
                <a:rPr lang="es-PE" kern="1200" dirty="0" smtClean="0"/>
                <a:t>y el </a:t>
              </a:r>
              <a:r>
                <a:rPr lang="es-PE" b="0" kern="1200" dirty="0" smtClean="0"/>
                <a:t>deben ingresar</a:t>
              </a:r>
              <a:r>
                <a:rPr lang="es-PE" b="1" kern="1200" dirty="0" smtClean="0"/>
                <a:t> </a:t>
              </a:r>
              <a:r>
                <a:rPr lang="es-PE" kern="1200" dirty="0" smtClean="0"/>
                <a:t>la Declaración de Gasto.</a:t>
              </a:r>
            </a:p>
          </p:txBody>
        </p:sp>
        <p:sp>
          <p:nvSpPr>
            <p:cNvPr id="8" name="Forma libre 7"/>
            <p:cNvSpPr/>
            <p:nvPr/>
          </p:nvSpPr>
          <p:spPr>
            <a:xfrm>
              <a:off x="3245555" y="2038814"/>
              <a:ext cx="610509" cy="714181"/>
            </a:xfrm>
            <a:custGeom>
              <a:avLst/>
              <a:gdLst>
                <a:gd name="connsiteX0" fmla="*/ 0 w 610509"/>
                <a:gd name="connsiteY0" fmla="*/ 142836 h 714181"/>
                <a:gd name="connsiteX1" fmla="*/ 305255 w 610509"/>
                <a:gd name="connsiteY1" fmla="*/ 142836 h 714181"/>
                <a:gd name="connsiteX2" fmla="*/ 305255 w 610509"/>
                <a:gd name="connsiteY2" fmla="*/ 0 h 714181"/>
                <a:gd name="connsiteX3" fmla="*/ 610509 w 610509"/>
                <a:gd name="connsiteY3" fmla="*/ 357091 h 714181"/>
                <a:gd name="connsiteX4" fmla="*/ 305255 w 610509"/>
                <a:gd name="connsiteY4" fmla="*/ 714181 h 714181"/>
                <a:gd name="connsiteX5" fmla="*/ 305255 w 610509"/>
                <a:gd name="connsiteY5" fmla="*/ 571345 h 714181"/>
                <a:gd name="connsiteX6" fmla="*/ 0 w 610509"/>
                <a:gd name="connsiteY6" fmla="*/ 571345 h 714181"/>
                <a:gd name="connsiteX7" fmla="*/ 0 w 610509"/>
                <a:gd name="connsiteY7" fmla="*/ 142836 h 71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509" h="714181">
                  <a:moveTo>
                    <a:pt x="0" y="142836"/>
                  </a:moveTo>
                  <a:lnTo>
                    <a:pt x="305255" y="142836"/>
                  </a:lnTo>
                  <a:lnTo>
                    <a:pt x="305255" y="0"/>
                  </a:lnTo>
                  <a:lnTo>
                    <a:pt x="610509" y="357091"/>
                  </a:lnTo>
                  <a:lnTo>
                    <a:pt x="305255" y="714181"/>
                  </a:lnTo>
                  <a:lnTo>
                    <a:pt x="305255" y="571345"/>
                  </a:lnTo>
                  <a:lnTo>
                    <a:pt x="0" y="571345"/>
                  </a:lnTo>
                  <a:lnTo>
                    <a:pt x="0" y="14283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2836" rIns="183153" bIns="142836" numCol="1" spcCol="1270" anchor="ctr" anchorCtr="0">
              <a:noAutofit/>
            </a:bodyPr>
            <a:lstStyle/>
            <a:p>
              <a:pPr lvl="0" algn="ctr" defTabSz="1333500">
                <a:lnSpc>
                  <a:spcPct val="90000"/>
                </a:lnSpc>
                <a:spcBef>
                  <a:spcPct val="0"/>
                </a:spcBef>
                <a:spcAft>
                  <a:spcPct val="35000"/>
                </a:spcAft>
              </a:pPr>
              <a:endParaRPr lang="es-PE" kern="1200"/>
            </a:p>
          </p:txBody>
        </p:sp>
        <p:sp>
          <p:nvSpPr>
            <p:cNvPr id="10" name="Forma libre 9"/>
            <p:cNvSpPr/>
            <p:nvPr/>
          </p:nvSpPr>
          <p:spPr>
            <a:xfrm rot="16200000">
              <a:off x="4109484" y="1435983"/>
              <a:ext cx="1919842" cy="1919842"/>
            </a:xfrm>
            <a:custGeom>
              <a:avLst/>
              <a:gdLst>
                <a:gd name="connsiteX0" fmla="*/ 0 w 1919842"/>
                <a:gd name="connsiteY0" fmla="*/ 959921 h 1919842"/>
                <a:gd name="connsiteX1" fmla="*/ 959921 w 1919842"/>
                <a:gd name="connsiteY1" fmla="*/ 0 h 1919842"/>
                <a:gd name="connsiteX2" fmla="*/ 1919842 w 1919842"/>
                <a:gd name="connsiteY2" fmla="*/ 959921 h 1919842"/>
                <a:gd name="connsiteX3" fmla="*/ 959921 w 1919842"/>
                <a:gd name="connsiteY3" fmla="*/ 1919842 h 1919842"/>
                <a:gd name="connsiteX4" fmla="*/ 0 w 1919842"/>
                <a:gd name="connsiteY4" fmla="*/ 959921 h 191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42" h="1919842">
                  <a:moveTo>
                    <a:pt x="0" y="959921"/>
                  </a:moveTo>
                  <a:cubicBezTo>
                    <a:pt x="0" y="429771"/>
                    <a:pt x="429771" y="0"/>
                    <a:pt x="959921" y="0"/>
                  </a:cubicBezTo>
                  <a:cubicBezTo>
                    <a:pt x="1490071" y="0"/>
                    <a:pt x="1919842" y="429771"/>
                    <a:pt x="1919842" y="959921"/>
                  </a:cubicBezTo>
                  <a:cubicBezTo>
                    <a:pt x="1919842" y="1490071"/>
                    <a:pt x="1490071" y="1919842"/>
                    <a:pt x="959921" y="1919842"/>
                  </a:cubicBezTo>
                  <a:cubicBezTo>
                    <a:pt x="429771" y="1919842"/>
                    <a:pt x="0" y="1490071"/>
                    <a:pt x="0" y="95992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934" tIns="298934" rIns="298934" bIns="298934" numCol="1" spcCol="1270" anchor="ctr" anchorCtr="0">
              <a:noAutofit/>
            </a:bodyPr>
            <a:lstStyle/>
            <a:p>
              <a:pPr lvl="0" algn="ctr" defTabSz="622300">
                <a:lnSpc>
                  <a:spcPct val="90000"/>
                </a:lnSpc>
                <a:spcBef>
                  <a:spcPct val="0"/>
                </a:spcBef>
                <a:spcAft>
                  <a:spcPct val="35000"/>
                </a:spcAft>
              </a:pPr>
              <a:r>
                <a:rPr lang="es-PE" b="1" kern="1200" dirty="0" smtClean="0"/>
                <a:t>El responsable de la DRE y/o UGEL </a:t>
              </a:r>
              <a:r>
                <a:rPr lang="es-PE" b="0" kern="1200" dirty="0" smtClean="0"/>
                <a:t>debe ingresar </a:t>
              </a:r>
              <a:r>
                <a:rPr lang="es-PE" kern="1200" dirty="0" smtClean="0"/>
                <a:t>el Acta de Veeduría.</a:t>
              </a:r>
              <a:endParaRPr lang="es-PE" kern="1200" dirty="0"/>
            </a:p>
          </p:txBody>
        </p:sp>
      </p:grpSp>
      <p:sp>
        <p:nvSpPr>
          <p:cNvPr id="12" name="11 Rectángulo"/>
          <p:cNvSpPr/>
          <p:nvPr/>
        </p:nvSpPr>
        <p:spPr>
          <a:xfrm>
            <a:off x="8229600" y="1968492"/>
            <a:ext cx="3607761" cy="4150324"/>
          </a:xfrm>
          <a:prstGeom prst="foldedCorner">
            <a:avLst/>
          </a:prstGeom>
          <a:ln/>
        </p:spPr>
        <p:style>
          <a:lnRef idx="2">
            <a:schemeClr val="accent4"/>
          </a:lnRef>
          <a:fillRef idx="1">
            <a:schemeClr val="lt1"/>
          </a:fillRef>
          <a:effectRef idx="0">
            <a:schemeClr val="accent4"/>
          </a:effectRef>
          <a:fontRef idx="minor">
            <a:schemeClr val="dk1"/>
          </a:fontRef>
        </p:style>
        <p:txBody>
          <a:bodyPr spcFirstLastPara="0" vert="horz" wrap="square" lIns="181061" tIns="0" rIns="181061" bIns="0" numCol="1" spcCol="1270" anchor="ctr" anchorCtr="0">
            <a:noAutofit/>
          </a:bodyPr>
          <a:lstStyle/>
          <a:p>
            <a:pPr lvl="0" algn="just" defTabSz="533400">
              <a:lnSpc>
                <a:spcPct val="90000"/>
              </a:lnSpc>
              <a:spcBef>
                <a:spcPct val="0"/>
              </a:spcBef>
              <a:spcAft>
                <a:spcPct val="35000"/>
              </a:spcAft>
            </a:pPr>
            <a:r>
              <a:rPr lang="es-PE" kern="1200" dirty="0" smtClean="0">
                <a:solidFill>
                  <a:schemeClr val="tx1"/>
                </a:solidFill>
              </a:rPr>
              <a:t>El Responsable de Mantenimiento remitirá a la </a:t>
            </a:r>
            <a:r>
              <a:rPr lang="es-PE" b="1" kern="1200" dirty="0" smtClean="0">
                <a:solidFill>
                  <a:schemeClr val="tx1"/>
                </a:solidFill>
              </a:rPr>
              <a:t>DRE</a:t>
            </a:r>
            <a:r>
              <a:rPr lang="es-PE" kern="1200" dirty="0" smtClean="0">
                <a:solidFill>
                  <a:schemeClr val="tx1"/>
                </a:solidFill>
              </a:rPr>
              <a:t> o </a:t>
            </a:r>
            <a:r>
              <a:rPr lang="es-PE" b="1" kern="1200" dirty="0" smtClean="0">
                <a:solidFill>
                  <a:schemeClr val="tx1"/>
                </a:solidFill>
              </a:rPr>
              <a:t>UGEL </a:t>
            </a:r>
            <a:r>
              <a:rPr lang="es-PE" kern="1200" dirty="0" smtClean="0">
                <a:solidFill>
                  <a:schemeClr val="tx1"/>
                </a:solidFill>
              </a:rPr>
              <a:t>el Expediente de Declaración de Gastos, en original y dos (02) copias que deben estar fedateadas por la DRE o UGEL.</a:t>
            </a:r>
            <a:endParaRPr lang="es-PE" dirty="0">
              <a:solidFill>
                <a:schemeClr val="tx1"/>
              </a:solidFill>
            </a:endParaRPr>
          </a:p>
          <a:p>
            <a:pPr algn="ctr" defTabSz="533400">
              <a:lnSpc>
                <a:spcPct val="90000"/>
              </a:lnSpc>
              <a:spcBef>
                <a:spcPct val="0"/>
              </a:spcBef>
              <a:spcAft>
                <a:spcPct val="35000"/>
              </a:spcAft>
            </a:pPr>
            <a:r>
              <a:rPr lang="es-PE" b="1" dirty="0">
                <a:solidFill>
                  <a:schemeClr val="tx1"/>
                </a:solidFill>
              </a:rPr>
              <a:t>En caso de identificar observaciones se notificará </a:t>
            </a:r>
            <a:r>
              <a:rPr lang="es-PE" b="1" dirty="0" smtClean="0">
                <a:solidFill>
                  <a:schemeClr val="tx1"/>
                </a:solidFill>
              </a:rPr>
              <a:t>a </a:t>
            </a:r>
            <a:r>
              <a:rPr lang="es-PE" b="1" dirty="0">
                <a:solidFill>
                  <a:schemeClr val="tx1"/>
                </a:solidFill>
              </a:rPr>
              <a:t>través del WASICHAY comunicando al responsable e indicando claramente las observaciones encontradas para su levantamiento respectivo</a:t>
            </a:r>
            <a:r>
              <a:rPr lang="es-PE" b="1" dirty="0" smtClean="0">
                <a:solidFill>
                  <a:schemeClr val="tx1"/>
                </a:solidFill>
              </a:rPr>
              <a:t>.</a:t>
            </a:r>
            <a:endParaRPr lang="es-PE" kern="1200" dirty="0" smtClean="0">
              <a:solidFill>
                <a:schemeClr val="tx1"/>
              </a:solidFill>
            </a:endParaRPr>
          </a:p>
        </p:txBody>
      </p:sp>
      <p:sp>
        <p:nvSpPr>
          <p:cNvPr id="6" name="Rectángulo 5"/>
          <p:cNvSpPr/>
          <p:nvPr/>
        </p:nvSpPr>
        <p:spPr>
          <a:xfrm>
            <a:off x="455013" y="167557"/>
            <a:ext cx="5552226" cy="446276"/>
          </a:xfrm>
          <a:prstGeom prst="rect">
            <a:avLst/>
          </a:prstGeom>
        </p:spPr>
        <p:txBody>
          <a:bodyPr wrap="none">
            <a:spAutoFit/>
          </a:bodyPr>
          <a:lstStyle/>
          <a:p>
            <a:pPr lvl="0"/>
            <a:r>
              <a:rPr lang="es-PE" sz="2300" b="1" dirty="0" smtClean="0">
                <a:solidFill>
                  <a:schemeClr val="tx2"/>
                </a:solidFill>
              </a:rPr>
              <a:t>C. </a:t>
            </a:r>
            <a:r>
              <a:rPr lang="es-PE" sz="2300" b="1" dirty="0">
                <a:solidFill>
                  <a:schemeClr val="tx2"/>
                </a:solidFill>
              </a:rPr>
              <a:t>Cierre de las </a:t>
            </a:r>
            <a:r>
              <a:rPr lang="es-PE" sz="2300" b="1" dirty="0" smtClean="0">
                <a:solidFill>
                  <a:schemeClr val="tx2"/>
                </a:solidFill>
              </a:rPr>
              <a:t>Acciones </a:t>
            </a:r>
            <a:r>
              <a:rPr lang="es-PE" sz="2300" b="1" dirty="0">
                <a:solidFill>
                  <a:schemeClr val="tx2"/>
                </a:solidFill>
              </a:rPr>
              <a:t>de </a:t>
            </a:r>
            <a:r>
              <a:rPr lang="es-PE" sz="2300" b="1" dirty="0" smtClean="0">
                <a:solidFill>
                  <a:schemeClr val="tx2"/>
                </a:solidFill>
              </a:rPr>
              <a:t>Mantenimiento</a:t>
            </a:r>
            <a:r>
              <a:rPr lang="es-PE" b="1" dirty="0">
                <a:solidFill>
                  <a:schemeClr val="tx2"/>
                </a:solidFill>
              </a:rPr>
              <a:t> </a:t>
            </a:r>
          </a:p>
        </p:txBody>
      </p:sp>
      <p:grpSp>
        <p:nvGrpSpPr>
          <p:cNvPr id="32" name="Grupo 31"/>
          <p:cNvGrpSpPr/>
          <p:nvPr/>
        </p:nvGrpSpPr>
        <p:grpSpPr>
          <a:xfrm>
            <a:off x="3174207" y="1332767"/>
            <a:ext cx="4264574" cy="5029099"/>
            <a:chOff x="3459174" y="1277830"/>
            <a:chExt cx="4264574" cy="5029099"/>
          </a:xfrm>
        </p:grpSpPr>
        <p:pic>
          <p:nvPicPr>
            <p:cNvPr id="7" name="Imagen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30449" y="4584661"/>
              <a:ext cx="2280457" cy="1722268"/>
            </a:xfrm>
            <a:prstGeom prst="rect">
              <a:avLst/>
            </a:prstGeom>
            <a:ln>
              <a:noFill/>
            </a:ln>
            <a:effectLst>
              <a:softEdge rad="112500"/>
            </a:effectLst>
          </p:spPr>
        </p:pic>
        <p:grpSp>
          <p:nvGrpSpPr>
            <p:cNvPr id="31" name="Grupo 30"/>
            <p:cNvGrpSpPr/>
            <p:nvPr/>
          </p:nvGrpSpPr>
          <p:grpSpPr>
            <a:xfrm>
              <a:off x="3459174" y="1277830"/>
              <a:ext cx="4264574" cy="3769253"/>
              <a:chOff x="3459174" y="1277830"/>
              <a:chExt cx="4264574" cy="3769253"/>
            </a:xfrm>
          </p:grpSpPr>
          <p:pic>
            <p:nvPicPr>
              <p:cNvPr id="9" name="Imagen 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59174" y="1277830"/>
                <a:ext cx="2099774" cy="1101019"/>
              </a:xfrm>
              <a:prstGeom prst="rect">
                <a:avLst/>
              </a:prstGeom>
            </p:spPr>
          </p:pic>
          <p:pic>
            <p:nvPicPr>
              <p:cNvPr id="20" name="Imagen 1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43291" y="1684670"/>
                <a:ext cx="2280457" cy="1722269"/>
              </a:xfrm>
              <a:prstGeom prst="rect">
                <a:avLst/>
              </a:prstGeom>
              <a:ln>
                <a:noFill/>
              </a:ln>
              <a:effectLst>
                <a:softEdge rad="112500"/>
              </a:effectLst>
            </p:spPr>
          </p:pic>
          <p:pic>
            <p:nvPicPr>
              <p:cNvPr id="19" name="Imagen 1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67722" y="3946064"/>
                <a:ext cx="2099774" cy="1101019"/>
              </a:xfrm>
              <a:prstGeom prst="rect">
                <a:avLst/>
              </a:prstGeom>
            </p:spPr>
          </p:pic>
        </p:grpSp>
      </p:grpSp>
      <p:grpSp>
        <p:nvGrpSpPr>
          <p:cNvPr id="11" name="Grupo 10"/>
          <p:cNvGrpSpPr/>
          <p:nvPr/>
        </p:nvGrpSpPr>
        <p:grpSpPr>
          <a:xfrm>
            <a:off x="4729665" y="2759246"/>
            <a:ext cx="2032319" cy="2246035"/>
            <a:chOff x="8663193" y="3650593"/>
            <a:chExt cx="2961734" cy="2901221"/>
          </a:xfrm>
        </p:grpSpPr>
        <p:grpSp>
          <p:nvGrpSpPr>
            <p:cNvPr id="14" name="Grupo 13"/>
            <p:cNvGrpSpPr/>
            <p:nvPr/>
          </p:nvGrpSpPr>
          <p:grpSpPr>
            <a:xfrm>
              <a:off x="8832720" y="4509109"/>
              <a:ext cx="2792207" cy="2042705"/>
              <a:chOff x="4580760" y="2084035"/>
              <a:chExt cx="2792207" cy="2042705"/>
            </a:xfrm>
          </p:grpSpPr>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760" y="2084035"/>
                <a:ext cx="2176655" cy="1888357"/>
              </a:xfrm>
              <a:prstGeom prst="rect">
                <a:avLst/>
              </a:prstGeom>
            </p:spPr>
          </p:pic>
          <p:sp>
            <p:nvSpPr>
              <p:cNvPr id="17" name="CuadroTexto 16"/>
              <p:cNvSpPr txBox="1"/>
              <p:nvPr/>
            </p:nvSpPr>
            <p:spPr>
              <a:xfrm>
                <a:off x="5020057" y="2250440"/>
                <a:ext cx="1425447" cy="437313"/>
              </a:xfrm>
              <a:prstGeom prst="rect">
                <a:avLst/>
              </a:prstGeom>
              <a:noFill/>
            </p:spPr>
            <p:txBody>
              <a:bodyPr wrap="square" rtlCol="0">
                <a:spAutoFit/>
              </a:bodyPr>
              <a:lstStyle/>
              <a:p>
                <a:pPr algn="ctr"/>
                <a:r>
                  <a:rPr lang="es-PE" sz="1600" b="1" dirty="0" smtClean="0">
                    <a:solidFill>
                      <a:schemeClr val="bg1"/>
                    </a:solidFill>
                  </a:rPr>
                  <a:t>MARZO</a:t>
                </a:r>
                <a:endParaRPr lang="es-PE" sz="2400" b="1" dirty="0">
                  <a:solidFill>
                    <a:schemeClr val="bg1"/>
                  </a:solidFill>
                </a:endParaRPr>
              </a:p>
            </p:txBody>
          </p:sp>
          <p:sp>
            <p:nvSpPr>
              <p:cNvPr id="18" name="CuadroTexto 17"/>
              <p:cNvSpPr txBox="1"/>
              <p:nvPr/>
            </p:nvSpPr>
            <p:spPr>
              <a:xfrm>
                <a:off x="4922377" y="2417244"/>
                <a:ext cx="2450590" cy="1709496"/>
              </a:xfrm>
              <a:prstGeom prst="rect">
                <a:avLst/>
              </a:prstGeom>
              <a:noFill/>
            </p:spPr>
            <p:txBody>
              <a:bodyPr wrap="square" rtlCol="0">
                <a:spAutoFit/>
              </a:bodyPr>
              <a:lstStyle/>
              <a:p>
                <a:r>
                  <a:rPr lang="es-PE" sz="8000" dirty="0" smtClean="0"/>
                  <a:t>16</a:t>
                </a:r>
                <a:endParaRPr lang="es-PE" sz="6600" dirty="0"/>
              </a:p>
            </p:txBody>
          </p:sp>
        </p:grpSp>
        <p:sp>
          <p:nvSpPr>
            <p:cNvPr id="15" name="CuadroTexto 14"/>
            <p:cNvSpPr txBox="1"/>
            <p:nvPr/>
          </p:nvSpPr>
          <p:spPr>
            <a:xfrm>
              <a:off x="8663193" y="3650593"/>
              <a:ext cx="2620263" cy="75535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1600" b="1" dirty="0" smtClean="0">
                  <a:solidFill>
                    <a:srgbClr val="C00000"/>
                  </a:solidFill>
                </a:rPr>
                <a:t>CIERRE DE CUENTAS</a:t>
              </a:r>
              <a:endParaRPr lang="es-PE" sz="1600" b="1" dirty="0">
                <a:solidFill>
                  <a:srgbClr val="C00000"/>
                </a:solidFill>
              </a:endParaRPr>
            </a:p>
          </p:txBody>
        </p:sp>
      </p:grpSp>
      <p:sp>
        <p:nvSpPr>
          <p:cNvPr id="13" name="Rectángulo 12"/>
          <p:cNvSpPr/>
          <p:nvPr/>
        </p:nvSpPr>
        <p:spPr>
          <a:xfrm>
            <a:off x="9196754" y="1277831"/>
            <a:ext cx="2049952" cy="590931"/>
          </a:xfrm>
          <a:prstGeom prst="rect">
            <a:avLst/>
          </a:prstGeom>
        </p:spPr>
        <p:txBody>
          <a:bodyPr wrap="square">
            <a:spAutoFit/>
          </a:bodyPr>
          <a:lstStyle/>
          <a:p>
            <a:pPr lvl="0" algn="ctr" defTabSz="533400">
              <a:lnSpc>
                <a:spcPct val="90000"/>
              </a:lnSpc>
              <a:spcBef>
                <a:spcPct val="0"/>
              </a:spcBef>
              <a:spcAft>
                <a:spcPct val="35000"/>
              </a:spcAft>
            </a:pPr>
            <a:r>
              <a:rPr lang="es-PE" b="1" dirty="0"/>
              <a:t>VERIFICACIÓN DE DOCUMENTACIÓN</a:t>
            </a:r>
          </a:p>
        </p:txBody>
      </p:sp>
    </p:spTree>
    <p:extLst>
      <p:ext uri="{BB962C8B-B14F-4D97-AF65-F5344CB8AC3E}">
        <p14:creationId xmlns:p14="http://schemas.microsoft.com/office/powerpoint/2010/main" val="2601120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3370" y="3156438"/>
            <a:ext cx="4255684" cy="3401380"/>
          </a:xfrm>
        </p:spPr>
        <p:txBody>
          <a:bodyPr>
            <a:normAutofit/>
          </a:bodyPr>
          <a:lstStyle/>
          <a:p>
            <a:pPr marL="0" indent="0">
              <a:buNone/>
            </a:pPr>
            <a:endParaRPr lang="es-PE"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endParaRPr lang="es-PE" sz="1500" dirty="0"/>
          </a:p>
        </p:txBody>
      </p:sp>
      <p:sp>
        <p:nvSpPr>
          <p:cNvPr id="7" name="Rectángulo 6"/>
          <p:cNvSpPr/>
          <p:nvPr/>
        </p:nvSpPr>
        <p:spPr>
          <a:xfrm>
            <a:off x="566530" y="127625"/>
            <a:ext cx="4109458" cy="584775"/>
          </a:xfrm>
          <a:prstGeom prst="rect">
            <a:avLst/>
          </a:prstGeom>
        </p:spPr>
        <p:txBody>
          <a:bodyPr wrap="none">
            <a:spAutoFit/>
          </a:bodyPr>
          <a:lstStyle/>
          <a:p>
            <a:r>
              <a:rPr lang="es-PE" sz="3200" dirty="0">
                <a:solidFill>
                  <a:schemeClr val="tx2"/>
                </a:solidFill>
              </a:rPr>
              <a:t>El expediente </a:t>
            </a:r>
            <a:r>
              <a:rPr lang="es-PE" sz="3200" b="1" dirty="0">
                <a:solidFill>
                  <a:schemeClr val="tx2"/>
                </a:solidFill>
              </a:rPr>
              <a:t>contiene</a:t>
            </a:r>
            <a:r>
              <a:rPr lang="es-PE" sz="1600" dirty="0"/>
              <a:t>: </a:t>
            </a:r>
          </a:p>
        </p:txBody>
      </p:sp>
      <p:grpSp>
        <p:nvGrpSpPr>
          <p:cNvPr id="8" name="Grupo 7"/>
          <p:cNvGrpSpPr/>
          <p:nvPr/>
        </p:nvGrpSpPr>
        <p:grpSpPr>
          <a:xfrm>
            <a:off x="4739054" y="2160769"/>
            <a:ext cx="2683732" cy="2777026"/>
            <a:chOff x="5099538" y="2160769"/>
            <a:chExt cx="1881170" cy="2308600"/>
          </a:xfrm>
        </p:grpSpPr>
        <p:pic>
          <p:nvPicPr>
            <p:cNvPr id="6" name="Imagen 5"/>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599151">
              <a:off x="5546796" y="2160769"/>
              <a:ext cx="1433912" cy="1533030"/>
            </a:xfrm>
            <a:prstGeom prst="rect">
              <a:avLst/>
            </a:prstGeom>
          </p:spPr>
        </p:pic>
        <p:pic>
          <p:nvPicPr>
            <p:cNvPr id="2" name="Imagen 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99538" y="3033346"/>
              <a:ext cx="1436023" cy="1436023"/>
            </a:xfrm>
            <a:prstGeom prst="rect">
              <a:avLst/>
            </a:prstGeom>
          </p:spPr>
        </p:pic>
      </p:grpSp>
      <p:grpSp>
        <p:nvGrpSpPr>
          <p:cNvPr id="9" name="Grupo 8"/>
          <p:cNvGrpSpPr/>
          <p:nvPr/>
        </p:nvGrpSpPr>
        <p:grpSpPr>
          <a:xfrm>
            <a:off x="1519144" y="1109497"/>
            <a:ext cx="4620146" cy="821611"/>
            <a:chOff x="0" y="4183"/>
            <a:chExt cx="10367050" cy="517725"/>
          </a:xfrm>
        </p:grpSpPr>
        <p:sp>
          <p:nvSpPr>
            <p:cNvPr id="10" name="Rectángulo redondeado 9"/>
            <p:cNvSpPr/>
            <p:nvPr/>
          </p:nvSpPr>
          <p:spPr>
            <a:xfrm>
              <a:off x="0" y="4183"/>
              <a:ext cx="10367050" cy="517725"/>
            </a:xfrm>
            <a:prstGeom prst="snip2Diag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ángulo 10"/>
            <p:cNvSpPr/>
            <p:nvPr/>
          </p:nvSpPr>
          <p:spPr>
            <a:xfrm>
              <a:off x="25273" y="29456"/>
              <a:ext cx="10316504" cy="467179"/>
            </a:xfrm>
            <a:prstGeom prst="snip2Diag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Documento Descriptivo de actividades realizadas, incluyendo conformidad del CONEI.</a:t>
              </a:r>
            </a:p>
          </p:txBody>
        </p:sp>
      </p:grpSp>
      <p:grpSp>
        <p:nvGrpSpPr>
          <p:cNvPr id="12" name="Grupo 11"/>
          <p:cNvGrpSpPr/>
          <p:nvPr/>
        </p:nvGrpSpPr>
        <p:grpSpPr>
          <a:xfrm>
            <a:off x="6334834" y="1078573"/>
            <a:ext cx="5042411" cy="678099"/>
            <a:chOff x="0" y="530417"/>
            <a:chExt cx="10367050" cy="517725"/>
          </a:xfrm>
        </p:grpSpPr>
        <p:sp>
          <p:nvSpPr>
            <p:cNvPr id="16" name="Rectángulo redondeado 15"/>
            <p:cNvSpPr/>
            <p:nvPr/>
          </p:nvSpPr>
          <p:spPr>
            <a:xfrm>
              <a:off x="0" y="530417"/>
              <a:ext cx="10367050" cy="517725"/>
            </a:xfrm>
            <a:prstGeom prst="snip2DiagRect">
              <a:avLst/>
            </a:prstGeom>
          </p:spPr>
          <p:style>
            <a:lnRef idx="3">
              <a:schemeClr val="lt1"/>
            </a:lnRef>
            <a:fillRef idx="1">
              <a:schemeClr val="accent5"/>
            </a:fillRef>
            <a:effectRef idx="1">
              <a:schemeClr val="accent5"/>
            </a:effectRef>
            <a:fontRef idx="minor">
              <a:schemeClr val="lt1"/>
            </a:fontRef>
          </p:style>
        </p:sp>
        <p:sp>
          <p:nvSpPr>
            <p:cNvPr id="17" name="Rectángulo 16"/>
            <p:cNvSpPr/>
            <p:nvPr/>
          </p:nvSpPr>
          <p:spPr>
            <a:xfrm>
              <a:off x="25273" y="555690"/>
              <a:ext cx="10316504" cy="467179"/>
            </a:xfrm>
            <a:prstGeom prst="snip2DiagRect">
              <a:avLst/>
            </a:prstGeom>
          </p:spPr>
          <p:style>
            <a:lnRef idx="1">
              <a:schemeClr val="dk1"/>
            </a:lnRef>
            <a:fillRef idx="2">
              <a:schemeClr val="dk1"/>
            </a:fillRef>
            <a:effectRef idx="1">
              <a:schemeClr val="dk1"/>
            </a:effectRef>
            <a:fontRef idx="minor">
              <a:schemeClr val="dk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Actas de Conformación de </a:t>
              </a:r>
              <a:r>
                <a:rPr lang="es-PE" dirty="0" smtClean="0">
                  <a:latin typeface="Arial" panose="020B0604020202020204" pitchFamily="34" charset="0"/>
                  <a:cs typeface="Arial" panose="020B0604020202020204" pitchFamily="34" charset="0"/>
                </a:rPr>
                <a:t>la Comisión y del CONEI</a:t>
              </a:r>
              <a:endParaRPr lang="es-PE" kern="1200" dirty="0">
                <a:latin typeface="Arial" panose="020B0604020202020204" pitchFamily="34" charset="0"/>
                <a:cs typeface="Arial" panose="020B0604020202020204" pitchFamily="34" charset="0"/>
              </a:endParaRPr>
            </a:p>
          </p:txBody>
        </p:sp>
      </p:grpSp>
      <p:sp>
        <p:nvSpPr>
          <p:cNvPr id="15" name="Rectángulo 14"/>
          <p:cNvSpPr/>
          <p:nvPr/>
        </p:nvSpPr>
        <p:spPr>
          <a:xfrm>
            <a:off x="772510" y="4697021"/>
            <a:ext cx="3895175" cy="644481"/>
          </a:xfrm>
          <a:prstGeom prst="snip2DiagRect">
            <a:avLst/>
          </a:prstGeom>
        </p:spPr>
        <p:style>
          <a:lnRef idx="3">
            <a:schemeClr val="lt1"/>
          </a:lnRef>
          <a:fillRef idx="1">
            <a:schemeClr val="accent1"/>
          </a:fillRef>
          <a:effectRef idx="1">
            <a:schemeClr val="accent1"/>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kern="1200" dirty="0" smtClean="0">
                <a:latin typeface="Arial" panose="020B0604020202020204" pitchFamily="34" charset="0"/>
                <a:cs typeface="Arial" panose="020B0604020202020204" pitchFamily="34" charset="0"/>
              </a:rPr>
              <a:t>Copia de Voucher del Depósito en caso de devolución.</a:t>
            </a:r>
            <a:endParaRPr lang="es-PE" kern="1200" dirty="0">
              <a:latin typeface="Arial" panose="020B0604020202020204" pitchFamily="34" charset="0"/>
              <a:cs typeface="Arial" panose="020B0604020202020204" pitchFamily="34" charset="0"/>
            </a:endParaRPr>
          </a:p>
        </p:txBody>
      </p:sp>
      <p:sp>
        <p:nvSpPr>
          <p:cNvPr id="20" name="Rectángulo 19"/>
          <p:cNvSpPr/>
          <p:nvPr/>
        </p:nvSpPr>
        <p:spPr>
          <a:xfrm>
            <a:off x="566988" y="2024215"/>
            <a:ext cx="4258108" cy="798156"/>
          </a:xfrm>
          <a:prstGeom prst="snip2DiagRect">
            <a:avLst/>
          </a:prstGeom>
        </p:spPr>
        <p:style>
          <a:lnRef idx="1">
            <a:schemeClr val="dk1"/>
          </a:lnRef>
          <a:fillRef idx="2">
            <a:schemeClr val="dk1"/>
          </a:fillRef>
          <a:effectRef idx="1">
            <a:schemeClr val="dk1"/>
          </a:effectRef>
          <a:fontRef idx="minor">
            <a:schemeClr val="dk1"/>
          </a:fontRef>
        </p:style>
        <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Ficha Técnica Aprobada (obtenida del WASICHAY) y con las firmas de la comisión</a:t>
            </a:r>
            <a:endParaRPr lang="es-PE" kern="1200" dirty="0">
              <a:latin typeface="Arial" panose="020B0604020202020204" pitchFamily="34" charset="0"/>
              <a:cs typeface="Arial" panose="020B0604020202020204" pitchFamily="34" charset="0"/>
            </a:endParaRPr>
          </a:p>
        </p:txBody>
      </p:sp>
      <p:sp>
        <p:nvSpPr>
          <p:cNvPr id="23" name="Rectángulo 22"/>
          <p:cNvSpPr/>
          <p:nvPr/>
        </p:nvSpPr>
        <p:spPr>
          <a:xfrm>
            <a:off x="7684205" y="1931108"/>
            <a:ext cx="4049937" cy="935184"/>
          </a:xfrm>
          <a:prstGeom prst="snip2DiagRect">
            <a:avLst/>
          </a:prstGeom>
        </p:spPr>
        <p:style>
          <a:lnRef idx="3">
            <a:schemeClr val="lt1"/>
          </a:lnRef>
          <a:fillRef idx="1">
            <a:schemeClr val="accent1"/>
          </a:fillRef>
          <a:effectRef idx="1">
            <a:schemeClr val="accent1"/>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Acta de Compromiso (obtenida del WASICHAY), firmada por el Responsable del Mantenimiento.</a:t>
            </a:r>
            <a:endParaRPr lang="es-PE" kern="1200" dirty="0">
              <a:latin typeface="Arial" panose="020B0604020202020204" pitchFamily="34" charset="0"/>
              <a:cs typeface="Arial" panose="020B0604020202020204" pitchFamily="34" charset="0"/>
            </a:endParaRPr>
          </a:p>
        </p:txBody>
      </p:sp>
      <p:sp>
        <p:nvSpPr>
          <p:cNvPr id="26" name="Rectángulo 25"/>
          <p:cNvSpPr/>
          <p:nvPr/>
        </p:nvSpPr>
        <p:spPr>
          <a:xfrm>
            <a:off x="401740" y="3074204"/>
            <a:ext cx="4152948" cy="1289762"/>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Declaración de Gastos (obtenida del WASICHAY, la misma que debe estar detallada por insumos) y con las firmas y huellas digitales de la Comisión y del CONEI</a:t>
            </a:r>
            <a:endParaRPr lang="es-PE" kern="1200" dirty="0">
              <a:latin typeface="Arial" panose="020B0604020202020204" pitchFamily="34" charset="0"/>
              <a:cs typeface="Arial" panose="020B0604020202020204" pitchFamily="34" charset="0"/>
            </a:endParaRPr>
          </a:p>
        </p:txBody>
      </p:sp>
      <p:grpSp>
        <p:nvGrpSpPr>
          <p:cNvPr id="30" name="Grupo 29"/>
          <p:cNvGrpSpPr/>
          <p:nvPr/>
        </p:nvGrpSpPr>
        <p:grpSpPr>
          <a:xfrm>
            <a:off x="7684205" y="3156438"/>
            <a:ext cx="3988854" cy="798856"/>
            <a:chOff x="0" y="2163098"/>
            <a:chExt cx="10367050" cy="936000"/>
          </a:xfrm>
        </p:grpSpPr>
        <p:sp>
          <p:nvSpPr>
            <p:cNvPr id="31" name="Rectángulo redondeado 30"/>
            <p:cNvSpPr/>
            <p:nvPr/>
          </p:nvSpPr>
          <p:spPr>
            <a:xfrm>
              <a:off x="0" y="2163098"/>
              <a:ext cx="10367050" cy="936000"/>
            </a:xfrm>
            <a:prstGeom prst="snip2DiagRect">
              <a:avLst/>
            </a:prstGeom>
          </p:spPr>
          <p:style>
            <a:lnRef idx="3">
              <a:schemeClr val="lt1"/>
            </a:lnRef>
            <a:fillRef idx="1">
              <a:schemeClr val="accent5"/>
            </a:fillRef>
            <a:effectRef idx="1">
              <a:schemeClr val="accent5"/>
            </a:effectRef>
            <a:fontRef idx="minor">
              <a:schemeClr val="lt1"/>
            </a:fontRef>
          </p:style>
        </p:sp>
        <p:sp>
          <p:nvSpPr>
            <p:cNvPr id="32" name="Rectángulo 31"/>
            <p:cNvSpPr/>
            <p:nvPr/>
          </p:nvSpPr>
          <p:spPr>
            <a:xfrm>
              <a:off x="45692" y="2208790"/>
              <a:ext cx="10275666" cy="844616"/>
            </a:xfrm>
            <a:prstGeom prst="snip2DiagRect">
              <a:avLst/>
            </a:prstGeom>
          </p:spPr>
          <p:style>
            <a:lnRef idx="3">
              <a:schemeClr val="lt1"/>
            </a:lnRef>
            <a:fillRef idx="1">
              <a:schemeClr val="accent1"/>
            </a:fillRef>
            <a:effectRef idx="1">
              <a:schemeClr val="accent1"/>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Copia de Voucher de Retiros del BN realizados durante la Ejecución.</a:t>
              </a:r>
              <a:endParaRPr lang="es-PE" kern="1200" dirty="0">
                <a:latin typeface="Arial" panose="020B0604020202020204" pitchFamily="34" charset="0"/>
                <a:cs typeface="Arial" panose="020B0604020202020204" pitchFamily="34" charset="0"/>
              </a:endParaRPr>
            </a:p>
          </p:txBody>
        </p:sp>
      </p:grpSp>
      <p:sp>
        <p:nvSpPr>
          <p:cNvPr id="35" name="Rectángulo 34"/>
          <p:cNvSpPr/>
          <p:nvPr/>
        </p:nvSpPr>
        <p:spPr>
          <a:xfrm>
            <a:off x="7047068" y="4100914"/>
            <a:ext cx="4608411" cy="1250585"/>
          </a:xfrm>
          <a:prstGeom prst="snip2DiagRect">
            <a:avLst/>
          </a:prstGeom>
        </p:spPr>
        <p:style>
          <a:lnRef idx="1">
            <a:schemeClr val="dk1"/>
          </a:lnRef>
          <a:fillRef idx="2">
            <a:schemeClr val="dk1"/>
          </a:fillRef>
          <a:effectRef idx="1">
            <a:schemeClr val="dk1"/>
          </a:effectRef>
          <a:fontRef idx="minor">
            <a:schemeClr val="dk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kern="1200" dirty="0" smtClean="0">
                <a:latin typeface="Arial" panose="020B0604020202020204" pitchFamily="34" charset="0"/>
                <a:cs typeface="Arial" panose="020B0604020202020204" pitchFamily="34" charset="0"/>
              </a:rPr>
              <a:t>Boletas de venta, comprobantes de pago, recibo por honorario o declaraciones juradas emitidas a nombre de la Institución Educativa</a:t>
            </a:r>
            <a:endParaRPr lang="es-PE" kern="1200" dirty="0">
              <a:latin typeface="Arial" panose="020B0604020202020204" pitchFamily="34" charset="0"/>
              <a:cs typeface="Arial" panose="020B0604020202020204" pitchFamily="34" charset="0"/>
            </a:endParaRPr>
          </a:p>
        </p:txBody>
      </p:sp>
      <p:sp>
        <p:nvSpPr>
          <p:cNvPr id="38" name="Rectángulo 37"/>
          <p:cNvSpPr/>
          <p:nvPr/>
        </p:nvSpPr>
        <p:spPr>
          <a:xfrm>
            <a:off x="4807580" y="5348533"/>
            <a:ext cx="1911619" cy="798547"/>
          </a:xfrm>
          <a:prstGeom prst="snip2DiagRect">
            <a:avLst/>
          </a:prstGeom>
        </p:spPr>
        <p:style>
          <a:lnRef idx="3">
            <a:schemeClr val="lt1"/>
          </a:lnRef>
          <a:fillRef idx="1">
            <a:schemeClr val="accent2"/>
          </a:fillRef>
          <a:effectRef idx="1">
            <a:schemeClr val="accent2"/>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kern="1200" dirty="0" smtClean="0">
                <a:latin typeface="Arial" panose="020B0604020202020204" pitchFamily="34" charset="0"/>
                <a:cs typeface="Arial" panose="020B0604020202020204" pitchFamily="34" charset="0"/>
              </a:rPr>
              <a:t>Panel Fotográfico</a:t>
            </a:r>
            <a:endParaRPr lang="es-PE"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52616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58358" y="210825"/>
            <a:ext cx="4307336" cy="461665"/>
          </a:xfrm>
          <a:prstGeom prst="rect">
            <a:avLst/>
          </a:prstGeom>
        </p:spPr>
        <p:txBody>
          <a:bodyPr wrap="square">
            <a:spAutoFit/>
          </a:bodyPr>
          <a:lstStyle/>
          <a:p>
            <a:pPr algn="just"/>
            <a:r>
              <a:rPr lang="es-PE" sz="2400" b="1" dirty="0" smtClean="0">
                <a:solidFill>
                  <a:srgbClr val="C00000"/>
                </a:solidFill>
              </a:rPr>
              <a:t>III.-  ETAPA DE  EVALUACIÓN</a:t>
            </a:r>
          </a:p>
        </p:txBody>
      </p:sp>
      <p:grpSp>
        <p:nvGrpSpPr>
          <p:cNvPr id="18" name="Grupo 17"/>
          <p:cNvGrpSpPr/>
          <p:nvPr/>
        </p:nvGrpSpPr>
        <p:grpSpPr>
          <a:xfrm>
            <a:off x="738577" y="1419166"/>
            <a:ext cx="10700714" cy="3139757"/>
            <a:chOff x="560200" y="3295263"/>
            <a:chExt cx="10092118" cy="3139757"/>
          </a:xfrm>
        </p:grpSpPr>
        <p:sp>
          <p:nvSpPr>
            <p:cNvPr id="4" name="Rectángulo 3"/>
            <p:cNvSpPr/>
            <p:nvPr/>
          </p:nvSpPr>
          <p:spPr>
            <a:xfrm>
              <a:off x="560200" y="4643760"/>
              <a:ext cx="8163007" cy="1791260"/>
            </a:xfrm>
            <a:prstGeom prst="rect">
              <a:avLst/>
            </a:prstGeom>
          </p:spPr>
          <p:txBody>
            <a:bodyPr wrap="square">
              <a:spAutoFit/>
            </a:bodyPr>
            <a:lstStyle/>
            <a:p>
              <a:pPr marL="499110" algn="just">
                <a:lnSpc>
                  <a:spcPct val="115000"/>
                </a:lnSpc>
                <a:spcAft>
                  <a:spcPts val="0"/>
                </a:spcAft>
                <a:tabLst>
                  <a:tab pos="180340" algn="l"/>
                </a:tabLst>
              </a:pPr>
              <a:r>
                <a:rPr lang="es-ES" sz="2400" dirty="0" smtClean="0">
                  <a:latin typeface="Arial" panose="020B0604020202020204" pitchFamily="34" charset="0"/>
                  <a:ea typeface="Times New Roman" panose="02020603050405020304" pitchFamily="18" charset="0"/>
                  <a:cs typeface="Times New Roman" panose="02020603050405020304" pitchFamily="18" charset="0"/>
                </a:rPr>
                <a:t>El </a:t>
              </a:r>
              <a:r>
                <a:rPr lang="es-ES" sz="2400" dirty="0">
                  <a:latin typeface="Arial" panose="020B0604020202020204" pitchFamily="34" charset="0"/>
                  <a:ea typeface="Times New Roman" panose="02020603050405020304" pitchFamily="18" charset="0"/>
                  <a:cs typeface="Times New Roman" panose="02020603050405020304" pitchFamily="18" charset="0"/>
                </a:rPr>
                <a:t>PRONIED, a través de la UGM, realizará un </a:t>
              </a:r>
              <a:r>
                <a:rPr lang="es-ES" sz="2400" i="1" dirty="0" smtClean="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Informe Final Sobre el Consolidado del mantenimiento, </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a partir de los reportes de los Locales educativos obtenidos del sistema WASICHAY, </a:t>
              </a:r>
              <a:r>
                <a:rPr lang="es-ES" sz="24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hasta el 30 </a:t>
              </a:r>
              <a:r>
                <a:rPr lang="es-ES" sz="2400" b="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de marzo de 2018.</a:t>
              </a:r>
              <a:endParaRPr lang="es-PE" sz="24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ángulo 12"/>
            <p:cNvSpPr/>
            <p:nvPr/>
          </p:nvSpPr>
          <p:spPr>
            <a:xfrm>
              <a:off x="628633" y="3295263"/>
              <a:ext cx="9624428" cy="1077218"/>
            </a:xfrm>
            <a:prstGeom prst="rect">
              <a:avLst/>
            </a:prstGeom>
          </p:spPr>
          <p:txBody>
            <a:bodyPr wrap="square">
              <a:spAutoFit/>
            </a:bodyPr>
            <a:lstStyle/>
            <a:p>
              <a:pPr algn="ctr"/>
              <a:r>
                <a:rPr lang="es-PE" sz="3200" b="1" dirty="0" smtClean="0">
                  <a:solidFill>
                    <a:srgbClr val="C00000"/>
                  </a:solidFill>
                </a:rPr>
                <a:t>Elaboración </a:t>
              </a:r>
              <a:r>
                <a:rPr lang="es-PE" sz="3200" b="1" dirty="0">
                  <a:solidFill>
                    <a:srgbClr val="C00000"/>
                  </a:solidFill>
                </a:rPr>
                <a:t>del </a:t>
              </a:r>
              <a:r>
                <a:rPr lang="es-PE" sz="3200" b="1" dirty="0" smtClean="0">
                  <a:solidFill>
                    <a:srgbClr val="C00000"/>
                  </a:solidFill>
                </a:rPr>
                <a:t>Informe Final del Proceso de Mantenimiento </a:t>
              </a:r>
              <a:r>
                <a:rPr lang="es-PE" sz="3200" b="1" dirty="0">
                  <a:solidFill>
                    <a:srgbClr val="C00000"/>
                  </a:solidFill>
                </a:rPr>
                <a:t>de </a:t>
              </a:r>
              <a:r>
                <a:rPr lang="es-PE" sz="3200" b="1" dirty="0" smtClean="0">
                  <a:solidFill>
                    <a:srgbClr val="C00000"/>
                  </a:solidFill>
                </a:rPr>
                <a:t>Locales educativos a Nivel Nacional</a:t>
              </a:r>
            </a:p>
          </p:txBody>
        </p:sp>
        <p:grpSp>
          <p:nvGrpSpPr>
            <p:cNvPr id="14" name="Grupo 13"/>
            <p:cNvGrpSpPr/>
            <p:nvPr/>
          </p:nvGrpSpPr>
          <p:grpSpPr>
            <a:xfrm>
              <a:off x="8878585" y="4640742"/>
              <a:ext cx="1773733" cy="1728345"/>
              <a:chOff x="4580760" y="2084034"/>
              <a:chExt cx="2176655" cy="2117996"/>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760" y="2084034"/>
                <a:ext cx="2176655" cy="1888357"/>
              </a:xfrm>
              <a:prstGeom prst="rect">
                <a:avLst/>
              </a:prstGeom>
            </p:spPr>
          </p:pic>
          <p:sp>
            <p:nvSpPr>
              <p:cNvPr id="16" name="CuadroTexto 15"/>
              <p:cNvSpPr txBox="1"/>
              <p:nvPr/>
            </p:nvSpPr>
            <p:spPr>
              <a:xfrm>
                <a:off x="4711814" y="2250440"/>
                <a:ext cx="1854926" cy="490314"/>
              </a:xfrm>
              <a:prstGeom prst="rect">
                <a:avLst/>
              </a:prstGeom>
              <a:noFill/>
            </p:spPr>
            <p:txBody>
              <a:bodyPr wrap="square" rtlCol="0">
                <a:spAutoFit/>
              </a:bodyPr>
              <a:lstStyle/>
              <a:p>
                <a:pPr algn="ctr"/>
                <a:r>
                  <a:rPr lang="es-PE" sz="2000" b="1" dirty="0" smtClean="0">
                    <a:solidFill>
                      <a:schemeClr val="bg1"/>
                    </a:solidFill>
                  </a:rPr>
                  <a:t>MARZO</a:t>
                </a:r>
                <a:endParaRPr lang="es-PE" sz="2400" b="1" dirty="0">
                  <a:solidFill>
                    <a:schemeClr val="bg1"/>
                  </a:solidFill>
                </a:endParaRPr>
              </a:p>
            </p:txBody>
          </p:sp>
          <p:sp>
            <p:nvSpPr>
              <p:cNvPr id="17" name="CuadroTexto 16"/>
              <p:cNvSpPr txBox="1"/>
              <p:nvPr/>
            </p:nvSpPr>
            <p:spPr>
              <a:xfrm>
                <a:off x="4922377" y="2580225"/>
                <a:ext cx="1523128" cy="1621805"/>
              </a:xfrm>
              <a:prstGeom prst="rect">
                <a:avLst/>
              </a:prstGeom>
              <a:noFill/>
            </p:spPr>
            <p:txBody>
              <a:bodyPr wrap="square" rtlCol="0">
                <a:spAutoFit/>
              </a:bodyPr>
              <a:lstStyle/>
              <a:p>
                <a:r>
                  <a:rPr lang="es-PE" sz="8000" dirty="0" smtClean="0"/>
                  <a:t>30</a:t>
                </a:r>
                <a:endParaRPr lang="es-PE" sz="6600" dirty="0"/>
              </a:p>
            </p:txBody>
          </p:sp>
        </p:grpSp>
      </p:grpSp>
    </p:spTree>
    <p:extLst>
      <p:ext uri="{BB962C8B-B14F-4D97-AF65-F5344CB8AC3E}">
        <p14:creationId xmlns:p14="http://schemas.microsoft.com/office/powerpoint/2010/main" val="771141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PE">
              <a:solidFill>
                <a:prstClr val="black">
                  <a:tint val="75000"/>
                </a:prstClr>
              </a:solidFill>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5889" y="1131220"/>
            <a:ext cx="3813457" cy="42271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3 Rectángulo"/>
          <p:cNvSpPr/>
          <p:nvPr/>
        </p:nvSpPr>
        <p:spPr>
          <a:xfrm>
            <a:off x="399925" y="1042762"/>
            <a:ext cx="1930721" cy="461665"/>
          </a:xfrm>
          <a:prstGeom prst="rect">
            <a:avLst/>
          </a:prstGeom>
        </p:spPr>
        <p:txBody>
          <a:bodyPr wrap="none">
            <a:spAutoFit/>
          </a:bodyPr>
          <a:lstStyle/>
          <a:p>
            <a:pPr marL="342900" indent="-342900">
              <a:buFont typeface="Wingdings" panose="05000000000000000000" pitchFamily="2" charset="2"/>
              <a:buChar char="Ø"/>
            </a:pPr>
            <a:r>
              <a:rPr lang="es-MX" sz="2400" b="1" dirty="0">
                <a:solidFill>
                  <a:srgbClr val="C00000"/>
                </a:solidFill>
                <a:latin typeface="+mj-lt"/>
                <a:ea typeface="+mj-ea"/>
                <a:cs typeface="Aharoni" panose="02010803020104030203" pitchFamily="2" charset="-79"/>
              </a:rPr>
              <a:t>OBJETIVOS</a:t>
            </a:r>
            <a:endParaRPr lang="es-PE" sz="2400" b="1" dirty="0">
              <a:solidFill>
                <a:srgbClr val="C00000"/>
              </a:solidFill>
              <a:latin typeface="+mj-lt"/>
              <a:ea typeface="+mj-ea"/>
              <a:cs typeface="Aharoni" panose="02010803020104030203" pitchFamily="2" charset="-79"/>
            </a:endParaRPr>
          </a:p>
        </p:txBody>
      </p:sp>
      <p:sp>
        <p:nvSpPr>
          <p:cNvPr id="7" name="4 Rectángulo"/>
          <p:cNvSpPr/>
          <p:nvPr/>
        </p:nvSpPr>
        <p:spPr>
          <a:xfrm>
            <a:off x="109728" y="1417144"/>
            <a:ext cx="7597759" cy="2554545"/>
          </a:xfrm>
          <a:prstGeom prst="rect">
            <a:avLst/>
          </a:prstGeom>
        </p:spPr>
        <p:txBody>
          <a:bodyPr wrap="square">
            <a:spAutoFit/>
          </a:bodyPr>
          <a:lstStyle/>
          <a:p>
            <a:pPr marL="742950" lvl="1" indent="-285750" algn="just">
              <a:buFont typeface="Wingdings" panose="05000000000000000000" pitchFamily="2" charset="2"/>
              <a:buChar char="ü"/>
            </a:pPr>
            <a:r>
              <a:rPr lang="es-PE" sz="2000" dirty="0">
                <a:solidFill>
                  <a:schemeClr val="accent1">
                    <a:lumMod val="50000"/>
                  </a:schemeClr>
                </a:solidFill>
              </a:rPr>
              <a:t>La presente Norma Técnica, tiene por finalidad establecer etapas, procedimientos, criterios y responsabilidades para la ejecución de las acciones de mantenimiento preventivo de la infraestructura de los </a:t>
            </a:r>
            <a:r>
              <a:rPr lang="es-PE" sz="2000" dirty="0" smtClean="0">
                <a:solidFill>
                  <a:schemeClr val="accent1">
                    <a:lumMod val="50000"/>
                  </a:schemeClr>
                </a:solidFill>
              </a:rPr>
              <a:t>Locales escolares </a:t>
            </a:r>
            <a:r>
              <a:rPr lang="es-PE" sz="2000" dirty="0">
                <a:solidFill>
                  <a:schemeClr val="accent1">
                    <a:lumMod val="50000"/>
                  </a:schemeClr>
                </a:solidFill>
              </a:rPr>
              <a:t>públicos, el mejoramiento de los servicios sanitarios y la adquisición de equipamiento menor, a fin de asegurar la ejecución del referido mantenimiento de manera previa al inicio del año escolar 2018; en el marco de lo dispuesto en el artículo 41° de la Ley N° 30680 </a:t>
            </a:r>
            <a:endParaRPr lang="es-PE" sz="2800" b="1" dirty="0">
              <a:solidFill>
                <a:schemeClr val="accent1">
                  <a:lumMod val="50000"/>
                </a:schemeClr>
              </a:solidFill>
            </a:endParaRPr>
          </a:p>
        </p:txBody>
      </p:sp>
      <p:sp>
        <p:nvSpPr>
          <p:cNvPr id="8" name="Rectángulo 7"/>
          <p:cNvSpPr/>
          <p:nvPr/>
        </p:nvSpPr>
        <p:spPr>
          <a:xfrm>
            <a:off x="0" y="6316079"/>
            <a:ext cx="12192000" cy="541921"/>
          </a:xfrm>
          <a:prstGeom prst="rect">
            <a:avLst/>
          </a:prstGeom>
          <a:solidFill>
            <a:srgbClr val="B92103"/>
          </a:solidFill>
          <a:ln>
            <a:solidFill>
              <a:srgbClr val="B92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12" name="4 Rectángulo"/>
          <p:cNvSpPr/>
          <p:nvPr/>
        </p:nvSpPr>
        <p:spPr>
          <a:xfrm>
            <a:off x="109728" y="3761534"/>
            <a:ext cx="7746161" cy="2554545"/>
          </a:xfrm>
          <a:prstGeom prst="rect">
            <a:avLst/>
          </a:prstGeom>
        </p:spPr>
        <p:txBody>
          <a:bodyPr wrap="square">
            <a:spAutoFit/>
          </a:bodyPr>
          <a:lstStyle/>
          <a:p>
            <a:pPr algn="just"/>
            <a:r>
              <a:rPr lang="es-PE" sz="2000" dirty="0">
                <a:solidFill>
                  <a:schemeClr val="accent1">
                    <a:lumMod val="50000"/>
                  </a:schemeClr>
                </a:solidFill>
              </a:rPr>
              <a:t> </a:t>
            </a:r>
            <a:endParaRPr lang="es-PE" sz="2800" b="1" dirty="0" smtClean="0">
              <a:solidFill>
                <a:schemeClr val="accent1">
                  <a:lumMod val="50000"/>
                </a:schemeClr>
              </a:solidFill>
            </a:endParaRPr>
          </a:p>
          <a:p>
            <a:pPr marL="742950" lvl="1" indent="-285750" algn="just">
              <a:buFont typeface="Wingdings" panose="05000000000000000000" pitchFamily="2" charset="2"/>
              <a:buChar char="ü"/>
            </a:pPr>
            <a:r>
              <a:rPr lang="es-PE" sz="2000" dirty="0" smtClean="0">
                <a:solidFill>
                  <a:schemeClr val="accent1">
                    <a:lumMod val="50000"/>
                  </a:schemeClr>
                </a:solidFill>
              </a:rPr>
              <a:t>Establecer los criterios generales para la asignación y utilización de los recursos económicos de mantenimiento que reciben los Locales educativos que albergan a instituciones educativas públicas focalizadas, con la finalidad que se encuentren en condiciones mínimas de seguridad y salubridad para el normal desarrollo de las actividades escolares previo al inicio del año escolar 2018.</a:t>
            </a:r>
            <a:endParaRPr lang="es-PE" sz="2800" b="1" dirty="0">
              <a:solidFill>
                <a:schemeClr val="accent1">
                  <a:lumMod val="50000"/>
                </a:schemeClr>
              </a:solidFill>
            </a:endParaRPr>
          </a:p>
        </p:txBody>
      </p:sp>
    </p:spTree>
    <p:extLst>
      <p:ext uri="{BB962C8B-B14F-4D97-AF65-F5344CB8AC3E}">
        <p14:creationId xmlns:p14="http://schemas.microsoft.com/office/powerpoint/2010/main" val="1835929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146" cy="6861858"/>
          </a:xfrm>
          <a:prstGeom prst="rect">
            <a:avLst/>
          </a:prstGeom>
        </p:spPr>
      </p:pic>
      <p:sp>
        <p:nvSpPr>
          <p:cNvPr id="5" name="Rectángulo 4"/>
          <p:cNvSpPr/>
          <p:nvPr/>
        </p:nvSpPr>
        <p:spPr>
          <a:xfrm>
            <a:off x="2885839" y="3705249"/>
            <a:ext cx="6171729" cy="830997"/>
          </a:xfrm>
          <a:prstGeom prst="rect">
            <a:avLst/>
          </a:prstGeom>
          <a:noFill/>
          <a:ln>
            <a:noFill/>
          </a:ln>
        </p:spPr>
        <p:txBody>
          <a:bodyPr wrap="square" lIns="91440" tIns="45720" rIns="91440" bIns="45720">
            <a:spAutoFit/>
          </a:bodyPr>
          <a:lstStyle/>
          <a:p>
            <a:pPr algn="ctr"/>
            <a:r>
              <a:rPr lang="es-ES" sz="4800" b="1" dirty="0" smtClean="0">
                <a:solidFill>
                  <a:srgbClr val="CC0000"/>
                </a:solidFill>
              </a:rPr>
              <a:t>GRACIAS</a:t>
            </a:r>
            <a:endParaRPr lang="es-ES" sz="4800" b="1" dirty="0">
              <a:ln w="6600">
                <a:solidFill>
                  <a:schemeClr val="accent2"/>
                </a:solidFill>
                <a:prstDash val="solid"/>
              </a:ln>
              <a:solidFill>
                <a:srgbClr val="CC0000"/>
              </a:solidFill>
              <a:effectLst>
                <a:outerShdw blurRad="60007" dist="200025" dir="15000000" sy="30000" kx="-1800000" algn="bl" rotWithShape="0">
                  <a:prstClr val="black">
                    <a:alpha val="32000"/>
                  </a:prstClr>
                </a:outerShd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675" y="2297663"/>
            <a:ext cx="7299796" cy="1133266"/>
          </a:xfrm>
          <a:prstGeom prst="rect">
            <a:avLst/>
          </a:prstGeom>
        </p:spPr>
      </p:pic>
    </p:spTree>
    <p:extLst>
      <p:ext uri="{BB962C8B-B14F-4D97-AF65-F5344CB8AC3E}">
        <p14:creationId xmlns:p14="http://schemas.microsoft.com/office/powerpoint/2010/main" val="287329405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831505" y="1112945"/>
            <a:ext cx="10285227" cy="205233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PE" sz="4000" b="1" dirty="0">
                <a:solidFill>
                  <a:srgbClr val="C00000"/>
                </a:solidFill>
              </a:rPr>
              <a:t>LEY N° 30680.- </a:t>
            </a:r>
            <a:r>
              <a:rPr lang="es-ES" sz="4000" b="1" dirty="0">
                <a:solidFill>
                  <a:srgbClr val="C00000"/>
                </a:solidFill>
              </a:rPr>
              <a:t>Ley que aprueba medidas para dinamizar la ejecución del gasto público y otras </a:t>
            </a:r>
            <a:r>
              <a:rPr lang="es-ES" sz="4000" b="1" dirty="0" smtClean="0">
                <a:solidFill>
                  <a:srgbClr val="C00000"/>
                </a:solidFill>
              </a:rPr>
              <a:t>disposiciones (Art. 41°)</a:t>
            </a:r>
            <a:endParaRPr lang="es-PE" sz="4000" b="1" dirty="0">
              <a:solidFill>
                <a:srgbClr val="C00000"/>
              </a:solidFill>
            </a:endParaRPr>
          </a:p>
          <a:p>
            <a:pPr marL="0" indent="0">
              <a:buFont typeface="Arial"/>
              <a:buNone/>
            </a:pPr>
            <a:endParaRPr lang="es-PE" sz="2800" dirty="0">
              <a:solidFill>
                <a:srgbClr val="C00000"/>
              </a:solidFill>
            </a:endParaRPr>
          </a:p>
        </p:txBody>
      </p:sp>
      <p:sp>
        <p:nvSpPr>
          <p:cNvPr id="5" name="Marcador de contenido 2"/>
          <p:cNvSpPr txBox="1">
            <a:spLocks/>
          </p:cNvSpPr>
          <p:nvPr/>
        </p:nvSpPr>
        <p:spPr>
          <a:xfrm>
            <a:off x="900516" y="3049185"/>
            <a:ext cx="10216216" cy="3004481"/>
          </a:xfrm>
          <a:prstGeom prst="rect">
            <a:avLst/>
          </a:prstGeom>
        </p:spPr>
        <p:txBody>
          <a:bodyPr vert="horz" lIns="91429" tIns="45715" rIns="91429" bIns="45715" rtlCol="0">
            <a:noAutofit/>
          </a:bodyPr>
          <a:lstStyle>
            <a:lvl1pPr marL="342900" indent="-342900" algn="just" defTabSz="457200" rtl="0" eaLnBrk="1" latinLnBrk="0" hangingPunct="1">
              <a:spcBef>
                <a:spcPts val="0"/>
              </a:spcBef>
              <a:spcAft>
                <a:spcPts val="600"/>
              </a:spcAft>
              <a:buFont typeface="Arial"/>
              <a:buChar char="•"/>
              <a:defRPr sz="2000" kern="1200">
                <a:solidFill>
                  <a:schemeClr val="tx1"/>
                </a:solidFill>
                <a:latin typeface="Arial" pitchFamily="34" charset="0"/>
                <a:ea typeface="+mn-ea"/>
                <a:cs typeface="Arial" pitchFamily="34" charset="0"/>
              </a:defRPr>
            </a:lvl1pPr>
            <a:lvl2pPr marL="742950" indent="-285750" algn="just" defTabSz="457200" rtl="0" eaLnBrk="1" latinLnBrk="0" hangingPunct="1">
              <a:spcBef>
                <a:spcPts val="0"/>
              </a:spcBef>
              <a:spcAft>
                <a:spcPts val="600"/>
              </a:spcAft>
              <a:buFont typeface="Arial"/>
              <a:buChar char="–"/>
              <a:defRPr sz="1800" kern="1200">
                <a:solidFill>
                  <a:schemeClr val="tx1"/>
                </a:solidFill>
                <a:latin typeface="Arial" pitchFamily="34" charset="0"/>
                <a:ea typeface="+mn-ea"/>
                <a:cs typeface="Arial" pitchFamily="34" charset="0"/>
              </a:defRPr>
            </a:lvl2pPr>
            <a:lvl3pPr marL="1143000" indent="-228600" algn="just" defTabSz="457200" rtl="0" eaLnBrk="1" latinLnBrk="0" hangingPunct="1">
              <a:spcBef>
                <a:spcPts val="0"/>
              </a:spcBef>
              <a:spcAft>
                <a:spcPts val="600"/>
              </a:spcAft>
              <a:buFont typeface="Arial"/>
              <a:buChar char="•"/>
              <a:defRPr sz="1600" kern="1200">
                <a:solidFill>
                  <a:schemeClr val="tx1"/>
                </a:solidFill>
                <a:latin typeface="Arial" pitchFamily="34" charset="0"/>
                <a:ea typeface="+mn-ea"/>
                <a:cs typeface="Arial" pitchFamily="34" charset="0"/>
              </a:defRPr>
            </a:lvl3pPr>
            <a:lvl4pPr marL="1600200" indent="-228600" algn="just" defTabSz="457200" rtl="0" eaLnBrk="1" latinLnBrk="0" hangingPunct="1">
              <a:spcBef>
                <a:spcPts val="0"/>
              </a:spcBef>
              <a:spcAft>
                <a:spcPts val="600"/>
              </a:spcAft>
              <a:buFont typeface="Arial"/>
              <a:buChar char="–"/>
              <a:defRPr sz="1400" kern="1200">
                <a:solidFill>
                  <a:schemeClr val="tx1"/>
                </a:solidFill>
                <a:latin typeface="Arial" pitchFamily="34" charset="0"/>
                <a:ea typeface="+mn-ea"/>
                <a:cs typeface="Arial" pitchFamily="34" charset="0"/>
              </a:defRPr>
            </a:lvl4pPr>
            <a:lvl5pPr marL="2057400" indent="-228600" algn="just" defTabSz="457200" rtl="0" eaLnBrk="1" latinLnBrk="0" hangingPunct="1">
              <a:spcBef>
                <a:spcPts val="0"/>
              </a:spcBef>
              <a:spcAft>
                <a:spcPts val="600"/>
              </a:spcAft>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PE" dirty="0">
                <a:solidFill>
                  <a:schemeClr val="tx2">
                    <a:lumMod val="75000"/>
                  </a:schemeClr>
                </a:solidFill>
              </a:rPr>
              <a:t>41.1 </a:t>
            </a:r>
            <a:r>
              <a:rPr lang="es-PE" dirty="0" err="1">
                <a:solidFill>
                  <a:schemeClr val="tx2">
                    <a:lumMod val="75000"/>
                  </a:schemeClr>
                </a:solidFill>
              </a:rPr>
              <a:t>Autorízase</a:t>
            </a:r>
            <a:r>
              <a:rPr lang="es-PE" dirty="0">
                <a:solidFill>
                  <a:schemeClr val="tx2">
                    <a:lumMod val="75000"/>
                  </a:schemeClr>
                </a:solidFill>
              </a:rPr>
              <a:t> al Ministerio de Educación, durante el Año Fiscal 2017, a financiar, con cargo a los recursos de su presupuesto institucional, las acciones de mantenimiento preventivo de la infraestructura de los </a:t>
            </a:r>
            <a:r>
              <a:rPr lang="es-PE" dirty="0" smtClean="0">
                <a:solidFill>
                  <a:schemeClr val="tx2">
                    <a:lumMod val="75000"/>
                  </a:schemeClr>
                </a:solidFill>
              </a:rPr>
              <a:t>Locales escolares </a:t>
            </a:r>
            <a:r>
              <a:rPr lang="es-PE" dirty="0">
                <a:solidFill>
                  <a:schemeClr val="tx2">
                    <a:lumMod val="75000"/>
                  </a:schemeClr>
                </a:solidFill>
              </a:rPr>
              <a:t>públicos, el mejoramiento de los servicios sanitarios y la adquisición de equipamiento menor, a fin de asegurar la ejecución del referido mantenimiento de manera previa al inicio del año escolar 2018, hasta por la suma de </a:t>
            </a:r>
            <a:r>
              <a:rPr lang="es-PE" b="1" dirty="0">
                <a:solidFill>
                  <a:srgbClr val="C00000"/>
                </a:solidFill>
              </a:rPr>
              <a:t>S/ 149 999 420,00 (CIENTO CUARENTA Y NUEVE MILLONES NOVECIENTOS NOVENTA Y NUEVE MIL CUATROCIENTOS VEINTE Y 00/100 SOLES). </a:t>
            </a:r>
            <a:r>
              <a:rPr lang="es-PE" dirty="0">
                <a:solidFill>
                  <a:schemeClr val="tx2">
                    <a:lumMod val="75000"/>
                  </a:schemeClr>
                </a:solidFill>
              </a:rPr>
              <a:t>El procedimiento y mecanismos del citado financiamiento se sujetará a lo dispuesto en el numeral 28.2 del artículo 28 de la Ley 30518, Ley de Presupuesto del Sector Público para el Año Fiscal 2017.</a:t>
            </a:r>
            <a:endParaRPr lang="es-PE" b="1" dirty="0" smtClean="0">
              <a:solidFill>
                <a:schemeClr val="tx2">
                  <a:lumMod val="75000"/>
                </a:schemeClr>
              </a:solidFill>
            </a:endParaRPr>
          </a:p>
        </p:txBody>
      </p:sp>
      <p:sp>
        <p:nvSpPr>
          <p:cNvPr id="6"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I.- ETAPA DE PROGRAMACIÓN</a:t>
            </a:r>
            <a:endParaRPr lang="es-PE" sz="2400" b="1" dirty="0"/>
          </a:p>
        </p:txBody>
      </p:sp>
      <p:sp>
        <p:nvSpPr>
          <p:cNvPr id="7" name="Título 1"/>
          <p:cNvSpPr txBox="1">
            <a:spLocks/>
          </p:cNvSpPr>
          <p:nvPr/>
        </p:nvSpPr>
        <p:spPr>
          <a:xfrm>
            <a:off x="437722" y="695092"/>
            <a:ext cx="6562168" cy="4178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000" b="1" dirty="0" smtClean="0">
                <a:solidFill>
                  <a:srgbClr val="C00000"/>
                </a:solidFill>
              </a:rPr>
              <a:t>A) Actos preparatorios – Aprobación de presupuesto</a:t>
            </a:r>
            <a:endParaRPr lang="es-PE" sz="2000" b="1" dirty="0"/>
          </a:p>
        </p:txBody>
      </p:sp>
    </p:spTree>
    <p:extLst>
      <p:ext uri="{BB962C8B-B14F-4D97-AF65-F5344CB8AC3E}">
        <p14:creationId xmlns:p14="http://schemas.microsoft.com/office/powerpoint/2010/main" val="173422255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58059" y="1608562"/>
            <a:ext cx="8686800" cy="184061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434388"/>
            <a:r>
              <a:rPr lang="es-PE" sz="2800" b="1" dirty="0" smtClean="0"/>
              <a:t>RESOLUCION MINISTERIAL N° 593-2014-MINEDU</a:t>
            </a:r>
          </a:p>
          <a:p>
            <a:pPr defTabSz="8434388"/>
            <a:r>
              <a:rPr lang="es-PE" sz="2800" b="1" dirty="0">
                <a:solidFill>
                  <a:srgbClr val="C00000"/>
                </a:solidFill>
                <a:ea typeface="Times New Roman" panose="02020603050405020304" pitchFamily="18" charset="0"/>
                <a:cs typeface="Times New Roman" panose="02020603050405020304" pitchFamily="18" charset="0"/>
              </a:rPr>
              <a:t>NORMA TÉCNICA QUE REGULA LA EJECUCIÓN DEL PROGRAMA ANUAL DE MANTENIMIENTO DE </a:t>
            </a:r>
            <a:r>
              <a:rPr lang="es-PE" sz="2800" b="1" dirty="0" smtClean="0">
                <a:solidFill>
                  <a:srgbClr val="C00000"/>
                </a:solidFill>
                <a:ea typeface="Times New Roman" panose="02020603050405020304" pitchFamily="18" charset="0"/>
                <a:cs typeface="Times New Roman" panose="02020603050405020304" pitchFamily="18" charset="0"/>
              </a:rPr>
              <a:t>Locales educativos</a:t>
            </a:r>
            <a:endParaRPr lang="es-PE" sz="2800" dirty="0">
              <a:solidFill>
                <a:srgbClr val="C00000"/>
              </a:solidFill>
              <a:ea typeface="Times New Roman" panose="02020603050405020304" pitchFamily="18" charset="0"/>
              <a:cs typeface="Times New Roman" panose="02020603050405020304" pitchFamily="18" charset="0"/>
            </a:endParaRPr>
          </a:p>
          <a:p>
            <a:pPr defTabSz="8434388"/>
            <a:endParaRPr lang="es-PE" sz="3200" b="1" dirty="0"/>
          </a:p>
        </p:txBody>
      </p:sp>
      <p:sp>
        <p:nvSpPr>
          <p:cNvPr id="5" name="Rectángulo 4"/>
          <p:cNvSpPr/>
          <p:nvPr/>
        </p:nvSpPr>
        <p:spPr>
          <a:xfrm>
            <a:off x="213360" y="3886201"/>
            <a:ext cx="11673840" cy="270328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7" name="1 Título"/>
          <p:cNvSpPr txBox="1">
            <a:spLocks/>
          </p:cNvSpPr>
          <p:nvPr/>
        </p:nvSpPr>
        <p:spPr>
          <a:xfrm>
            <a:off x="213360" y="3877588"/>
            <a:ext cx="11377507" cy="245400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434388"/>
            <a:r>
              <a:rPr lang="es-PE" sz="2400" b="1" dirty="0"/>
              <a:t>RESOLUCION </a:t>
            </a:r>
            <a:r>
              <a:rPr lang="es-PE" sz="2400" b="1" dirty="0" smtClean="0"/>
              <a:t>DE SECRETARÍA GENERAL N</a:t>
            </a:r>
            <a:r>
              <a:rPr lang="es-PE" sz="2400" b="1" dirty="0"/>
              <a:t>° </a:t>
            </a:r>
            <a:r>
              <a:rPr lang="es-PE" sz="2400" b="1" dirty="0" smtClean="0"/>
              <a:t>006-2018-MINEDU</a:t>
            </a:r>
            <a:endParaRPr lang="es-PE" sz="2400" b="1" dirty="0"/>
          </a:p>
          <a:p>
            <a:pPr defTabSz="8434388"/>
            <a:r>
              <a:rPr lang="es-PE" sz="2400" b="1" dirty="0">
                <a:solidFill>
                  <a:srgbClr val="C00000"/>
                </a:solidFill>
                <a:ea typeface="Times New Roman" panose="02020603050405020304" pitchFamily="18" charset="0"/>
              </a:rPr>
              <a:t>NORMA TÉCNICA </a:t>
            </a:r>
            <a:r>
              <a:rPr lang="es-PE" sz="2400" b="1" dirty="0" smtClean="0">
                <a:solidFill>
                  <a:srgbClr val="C00000"/>
                </a:solidFill>
                <a:ea typeface="Times New Roman" panose="02020603050405020304" pitchFamily="18" charset="0"/>
              </a:rPr>
              <a:t>“</a:t>
            </a:r>
            <a:r>
              <a:rPr lang="es-PE" sz="2400" b="1" dirty="0">
                <a:solidFill>
                  <a:srgbClr val="C00000"/>
                </a:solidFill>
                <a:ea typeface="Times New Roman" panose="02020603050405020304" pitchFamily="18" charset="0"/>
              </a:rPr>
              <a:t>DISPOSICIONES PARA LA EJECUCIÓN DEL MANTENIMIENTO PREVENTIVO DE LA  INFRAESTRUCTURA DE LOS </a:t>
            </a:r>
            <a:r>
              <a:rPr lang="es-PE" sz="2400" b="1" dirty="0" smtClean="0">
                <a:solidFill>
                  <a:srgbClr val="C00000"/>
                </a:solidFill>
                <a:ea typeface="Times New Roman" panose="02020603050405020304" pitchFamily="18" charset="0"/>
              </a:rPr>
              <a:t>LOCALES ESCOLARES PÚBLICOS</a:t>
            </a:r>
            <a:r>
              <a:rPr lang="es-PE" sz="2400" b="1" dirty="0">
                <a:solidFill>
                  <a:srgbClr val="C00000"/>
                </a:solidFill>
                <a:ea typeface="Times New Roman" panose="02020603050405020304" pitchFamily="18" charset="0"/>
              </a:rPr>
              <a:t>, EL MEJORAMIENTO DE LOS SERVICIOS SANITARIOS Y LA ADQUISICIÓN DE EQUIPAMIENTO MENOR, A FIN DE ASEGURAR SU EJECUCIÓN DE MANERA PREVIA AL INICIO DEL AÑO ESCOLAR 2018 EN EL MARCO DE LA LEY N° 30680”</a:t>
            </a:r>
          </a:p>
          <a:p>
            <a:pPr defTabSz="8434388"/>
            <a:endParaRPr lang="es-PE" sz="2800" b="1" dirty="0">
              <a:solidFill>
                <a:srgbClr val="C00000"/>
              </a:solidFill>
              <a:ea typeface="Times New Roman" panose="02020603050405020304" pitchFamily="18" charset="0"/>
            </a:endParaRPr>
          </a:p>
        </p:txBody>
      </p:sp>
      <p:sp>
        <p:nvSpPr>
          <p:cNvPr id="6"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I.- ETAPA DE PROGRAMACIÓN</a:t>
            </a:r>
            <a:endParaRPr lang="es-PE" sz="2400" b="1" dirty="0"/>
          </a:p>
        </p:txBody>
      </p:sp>
      <p:sp>
        <p:nvSpPr>
          <p:cNvPr id="8" name="Título 1"/>
          <p:cNvSpPr txBox="1">
            <a:spLocks/>
          </p:cNvSpPr>
          <p:nvPr/>
        </p:nvSpPr>
        <p:spPr>
          <a:xfrm>
            <a:off x="437721" y="695092"/>
            <a:ext cx="7618457" cy="4178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000" b="1" dirty="0" smtClean="0">
                <a:solidFill>
                  <a:srgbClr val="C00000"/>
                </a:solidFill>
              </a:rPr>
              <a:t>B) Programación de actividades – Elaboración de Norma Técnica Específica</a:t>
            </a:r>
            <a:endParaRPr lang="es-PE" sz="2000" b="1" dirty="0"/>
          </a:p>
        </p:txBody>
      </p:sp>
      <p:sp>
        <p:nvSpPr>
          <p:cNvPr id="2" name="1 Flecha izquierda y arriba"/>
          <p:cNvSpPr/>
          <p:nvPr/>
        </p:nvSpPr>
        <p:spPr>
          <a:xfrm rot="10800000">
            <a:off x="867102" y="1907626"/>
            <a:ext cx="2301766" cy="1978574"/>
          </a:xfrm>
          <a:prstGeom prst="lef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E"/>
          </a:p>
        </p:txBody>
      </p:sp>
      <p:sp>
        <p:nvSpPr>
          <p:cNvPr id="4" name="3 CuadroTexto"/>
          <p:cNvSpPr txBox="1"/>
          <p:nvPr/>
        </p:nvSpPr>
        <p:spPr>
          <a:xfrm>
            <a:off x="1150883" y="1584460"/>
            <a:ext cx="1891862" cy="646331"/>
          </a:xfrm>
          <a:prstGeom prst="rect">
            <a:avLst/>
          </a:prstGeom>
          <a:noFill/>
        </p:spPr>
        <p:txBody>
          <a:bodyPr wrap="square" rtlCol="0">
            <a:spAutoFit/>
          </a:bodyPr>
          <a:lstStyle/>
          <a:p>
            <a:r>
              <a:rPr lang="es-PE" b="1" dirty="0" smtClean="0"/>
              <a:t>NORMA TÉCNICA GENERAL</a:t>
            </a:r>
            <a:endParaRPr lang="es-PE" b="1" dirty="0"/>
          </a:p>
        </p:txBody>
      </p:sp>
      <p:sp>
        <p:nvSpPr>
          <p:cNvPr id="9" name="8 CuadroTexto"/>
          <p:cNvSpPr txBox="1"/>
          <p:nvPr/>
        </p:nvSpPr>
        <p:spPr>
          <a:xfrm>
            <a:off x="1791614" y="3511695"/>
            <a:ext cx="3578774" cy="369332"/>
          </a:xfrm>
          <a:prstGeom prst="rect">
            <a:avLst/>
          </a:prstGeom>
          <a:noFill/>
        </p:spPr>
        <p:txBody>
          <a:bodyPr wrap="square" rtlCol="0">
            <a:spAutoFit/>
          </a:bodyPr>
          <a:lstStyle/>
          <a:p>
            <a:r>
              <a:rPr lang="es-PE" b="1" dirty="0" smtClean="0"/>
              <a:t>NORMA TÉCNICA ESPECÍFICA</a:t>
            </a:r>
            <a:endParaRPr lang="es-PE" b="1" dirty="0"/>
          </a:p>
        </p:txBody>
      </p:sp>
    </p:spTree>
    <p:extLst>
      <p:ext uri="{BB962C8B-B14F-4D97-AF65-F5344CB8AC3E}">
        <p14:creationId xmlns:p14="http://schemas.microsoft.com/office/powerpoint/2010/main" val="38397047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dondear rectángulo de esquina diagonal 17"/>
          <p:cNvSpPr/>
          <p:nvPr/>
        </p:nvSpPr>
        <p:spPr>
          <a:xfrm>
            <a:off x="4524563" y="2563506"/>
            <a:ext cx="3678217" cy="2630285"/>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dirty="0">
                <a:solidFill>
                  <a:schemeClr val="tx2"/>
                </a:solidFill>
              </a:rPr>
              <a:t>El listado de </a:t>
            </a:r>
            <a:r>
              <a:rPr lang="es-PE" dirty="0" smtClean="0">
                <a:solidFill>
                  <a:schemeClr val="tx2"/>
                </a:solidFill>
              </a:rPr>
              <a:t>Locales educativos </a:t>
            </a:r>
            <a:r>
              <a:rPr lang="es-PE" dirty="0">
                <a:solidFill>
                  <a:schemeClr val="tx2"/>
                </a:solidFill>
              </a:rPr>
              <a:t>se elaboró con la información de las </a:t>
            </a:r>
            <a:r>
              <a:rPr lang="es-PE" dirty="0" smtClean="0">
                <a:solidFill>
                  <a:schemeClr val="tx2"/>
                </a:solidFill>
              </a:rPr>
              <a:t>Instituciones Educativas </a:t>
            </a:r>
            <a:r>
              <a:rPr lang="es-PE" dirty="0">
                <a:solidFill>
                  <a:schemeClr val="tx2"/>
                </a:solidFill>
              </a:rPr>
              <a:t>registradas a través de la Unidad de Estadística Educativa (UEE) </a:t>
            </a:r>
            <a:r>
              <a:rPr lang="es-PE" dirty="0" smtClean="0">
                <a:solidFill>
                  <a:schemeClr val="tx2"/>
                </a:solidFill>
              </a:rPr>
              <a:t>que recibieron mantenimiento en el año 2017</a:t>
            </a:r>
            <a:endParaRPr lang="es-PE" dirty="0"/>
          </a:p>
        </p:txBody>
      </p:sp>
      <p:sp>
        <p:nvSpPr>
          <p:cNvPr id="13" name="Rectángulo 12"/>
          <p:cNvSpPr/>
          <p:nvPr/>
        </p:nvSpPr>
        <p:spPr>
          <a:xfrm>
            <a:off x="461195" y="833966"/>
            <a:ext cx="4156525" cy="48032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s-PE" sz="2400" dirty="0">
                <a:ea typeface="Times New Roman" panose="02020603050405020304" pitchFamily="18" charset="0"/>
                <a:cs typeface="Times New Roman" panose="02020603050405020304" pitchFamily="18" charset="0"/>
              </a:rPr>
              <a:t>1. Listado de </a:t>
            </a:r>
            <a:r>
              <a:rPr lang="es-PE" sz="2400" dirty="0" smtClean="0">
                <a:ea typeface="Times New Roman" panose="02020603050405020304" pitchFamily="18" charset="0"/>
                <a:cs typeface="Times New Roman" panose="02020603050405020304" pitchFamily="18" charset="0"/>
              </a:rPr>
              <a:t>Locales educativos </a:t>
            </a:r>
            <a:endParaRPr lang="es-PE" sz="2400" dirty="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8516452" y="4287667"/>
            <a:ext cx="787833" cy="1185005"/>
          </a:xfrm>
          <a:prstGeom prst="rect">
            <a:avLst/>
          </a:prstGeom>
        </p:spPr>
      </p:pic>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3248782" y="4379108"/>
            <a:ext cx="787833" cy="1185005"/>
          </a:xfrm>
          <a:prstGeom prst="rect">
            <a:avLst/>
          </a:prstGeom>
        </p:spPr>
      </p:pic>
      <p:pic>
        <p:nvPicPr>
          <p:cNvPr id="17" name="Imagen 16"/>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3488350" y="1682066"/>
            <a:ext cx="848149" cy="1275728"/>
          </a:xfrm>
          <a:prstGeom prst="rect">
            <a:avLst/>
          </a:prstGeom>
        </p:spPr>
      </p:pic>
      <p:pic>
        <p:nvPicPr>
          <p:cNvPr id="25" name="Imagen 24"/>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8390844" y="1728216"/>
            <a:ext cx="817467" cy="1229578"/>
          </a:xfrm>
          <a:prstGeom prst="rect">
            <a:avLst/>
          </a:prstGeom>
        </p:spPr>
      </p:pic>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2700517" y="3075948"/>
            <a:ext cx="787833" cy="1185005"/>
          </a:xfrm>
          <a:prstGeom prst="rect">
            <a:avLst/>
          </a:prstGeom>
        </p:spPr>
      </p:pic>
      <p:pic>
        <p:nvPicPr>
          <p:cNvPr id="28" name="Imagen 27"/>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5018584" y="5323987"/>
            <a:ext cx="787833" cy="1185005"/>
          </a:xfrm>
          <a:prstGeom prst="rect">
            <a:avLst/>
          </a:prstGeom>
        </p:spPr>
      </p:pic>
      <p:pic>
        <p:nvPicPr>
          <p:cNvPr id="29" name="Imagen 28"/>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9167428" y="3030228"/>
            <a:ext cx="787833" cy="1185005"/>
          </a:xfrm>
          <a:prstGeom prst="rect">
            <a:avLst/>
          </a:prstGeom>
        </p:spPr>
      </p:pic>
      <p:pic>
        <p:nvPicPr>
          <p:cNvPr id="30" name="Imagen 29"/>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7414947" y="5257998"/>
            <a:ext cx="787833" cy="1185005"/>
          </a:xfrm>
          <a:prstGeom prst="rect">
            <a:avLst/>
          </a:prstGeom>
        </p:spPr>
      </p:pic>
      <p:pic>
        <p:nvPicPr>
          <p:cNvPr id="31" name="Imagen 30"/>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7154119" y="1158000"/>
            <a:ext cx="787833" cy="1185005"/>
          </a:xfrm>
          <a:prstGeom prst="rect">
            <a:avLst/>
          </a:prstGeom>
        </p:spPr>
      </p:pic>
      <p:pic>
        <p:nvPicPr>
          <p:cNvPr id="32" name="Imagen 31"/>
          <p:cNvPicPr>
            <a:picLocks noChangeAspect="1"/>
          </p:cNvPicPr>
          <p:nvPr/>
        </p:nvPicPr>
        <p:blipFill rotWithShape="1">
          <a:blip r:embed="rId2">
            <a:extLst>
              <a:ext uri="{28A0092B-C50C-407E-A947-70E740481C1C}">
                <a14:useLocalDpi xmlns:a14="http://schemas.microsoft.com/office/drawing/2010/main" val="0"/>
              </a:ext>
            </a:extLst>
          </a:blip>
          <a:srcRect l="22719" t="10691" r="23751" b="14000"/>
          <a:stretch/>
        </p:blipFill>
        <p:spPr>
          <a:xfrm>
            <a:off x="5368932" y="1183069"/>
            <a:ext cx="787833" cy="1185005"/>
          </a:xfrm>
          <a:prstGeom prst="rect">
            <a:avLst/>
          </a:prstGeom>
        </p:spPr>
      </p:pic>
      <p:sp>
        <p:nvSpPr>
          <p:cNvPr id="14"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B) PROGRAMACIÓN DE ACTIVIDADES</a:t>
            </a:r>
            <a:endParaRPr lang="es-PE" sz="2400" b="1" dirty="0"/>
          </a:p>
        </p:txBody>
      </p:sp>
    </p:spTree>
    <p:extLst>
      <p:ext uri="{BB962C8B-B14F-4D97-AF65-F5344CB8AC3E}">
        <p14:creationId xmlns:p14="http://schemas.microsoft.com/office/powerpoint/2010/main" val="160568755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877614" y="1604895"/>
            <a:ext cx="10233938" cy="1366528"/>
          </a:xfrm>
          <a:prstGeom prst="rect">
            <a:avLst/>
          </a:prstGeom>
        </p:spPr>
        <p:txBody>
          <a:bodyPr wrap="square">
            <a:spAutoFit/>
          </a:bodyPr>
          <a:lstStyle/>
          <a:p>
            <a:pPr algn="just">
              <a:lnSpc>
                <a:spcPct val="115000"/>
              </a:lnSpc>
              <a:spcAft>
                <a:spcPts val="0"/>
              </a:spcAft>
            </a:pPr>
            <a:r>
              <a:rPr lang="es-PE" dirty="0" smtClean="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rPr>
              <a:t>Los Responsables de las acciones de Mantenimiento de los Locales educativos, serán validados y modificados por las Direcciones Regionales de Educación (DRE) y Unidades de Gestión Educativa Local (UGEL), dentro del ámbito de su jurisdicción. P</a:t>
            </a:r>
            <a:r>
              <a:rPr lang="es-PE" dirty="0" smtClean="0">
                <a:solidFill>
                  <a:schemeClr val="tx2">
                    <a:lumMod val="75000"/>
                  </a:schemeClr>
                </a:solidFill>
                <a:latin typeface="Arial" panose="020B0604020202020204" pitchFamily="34" charset="0"/>
                <a:ea typeface="Times New Roman" panose="02020603050405020304" pitchFamily="18" charset="0"/>
              </a:rPr>
              <a:t>odrán ser modificados en caso que las DRE o UGEL comuniquen la necesidad del cambio de responsable, a través del Sistema WASICHAY.</a:t>
            </a:r>
          </a:p>
        </p:txBody>
      </p:sp>
      <p:sp>
        <p:nvSpPr>
          <p:cNvPr id="3" name="Rectángulo 2"/>
          <p:cNvSpPr/>
          <p:nvPr/>
        </p:nvSpPr>
        <p:spPr>
          <a:xfrm>
            <a:off x="5477934" y="3535592"/>
            <a:ext cx="5461000" cy="1754326"/>
          </a:xfrm>
          <a:prstGeom prst="rect">
            <a:avLst/>
          </a:prstGeom>
        </p:spPr>
        <p:txBody>
          <a:bodyPr wrap="square">
            <a:spAutoFit/>
          </a:bodyPr>
          <a:lstStyle/>
          <a:p>
            <a:pPr algn="just"/>
            <a:r>
              <a:rPr lang="es-PE" dirty="0" smtClean="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rPr>
              <a:t>Los </a:t>
            </a:r>
            <a:r>
              <a:rPr lang="es-PE"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rPr>
              <a:t>montos serán desembolsados de manera directa mediante el abono en una cuenta abierta en el Banco de Nación a nombre del Director de la Institución Educativa titular o encargado. Para ello se toma en consideración Locales Educativos con Director Nombrado o  Designado.</a:t>
            </a:r>
          </a:p>
        </p:txBody>
      </p:sp>
      <p:sp>
        <p:nvSpPr>
          <p:cNvPr id="12" name="Rectángulo 11"/>
          <p:cNvSpPr/>
          <p:nvPr/>
        </p:nvSpPr>
        <p:spPr>
          <a:xfrm>
            <a:off x="897158" y="983731"/>
            <a:ext cx="8907242" cy="48032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s-PE" sz="2400" dirty="0" smtClean="0">
                <a:ea typeface="Times New Roman" panose="02020603050405020304" pitchFamily="18" charset="0"/>
                <a:cs typeface="Times New Roman" panose="02020603050405020304" pitchFamily="18" charset="0"/>
              </a:rPr>
              <a:t>2. Listado de Responsables del Mantenimiento de Locales educativos</a:t>
            </a:r>
            <a:endParaRPr lang="es-PE" sz="2400" dirty="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37" y="3119364"/>
            <a:ext cx="3698939" cy="2666643"/>
          </a:xfrm>
          <a:prstGeom prst="rect">
            <a:avLst/>
          </a:prstGeom>
        </p:spPr>
      </p:pic>
      <p:sp>
        <p:nvSpPr>
          <p:cNvPr id="19"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B) PROGRAMACIÓN DE ACTIVIDADES</a:t>
            </a:r>
            <a:endParaRPr lang="es-PE" sz="2400" b="1" dirty="0"/>
          </a:p>
        </p:txBody>
      </p:sp>
    </p:spTree>
    <p:extLst>
      <p:ext uri="{BB962C8B-B14F-4D97-AF65-F5344CB8AC3E}">
        <p14:creationId xmlns:p14="http://schemas.microsoft.com/office/powerpoint/2010/main" val="197056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4822" y="4094513"/>
            <a:ext cx="10980764" cy="2500172"/>
          </a:xfrm>
          <a:prstGeom prst="rect">
            <a:avLst/>
          </a:prstGeom>
        </p:spPr>
        <p:txBody>
          <a:bodyPr wrap="square">
            <a:spAutoFit/>
          </a:bodyPr>
          <a:lstStyle/>
          <a:p>
            <a:pPr algn="just"/>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En caso de destaques, permutas, designaciones, solicitudes de licencia por salud y/o motivos académicos, fallecimiento, cese, o proceso administrativo vigente del responsable de mantenimiento, se solicitará el cambio de responsable</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  La </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DRE o UGEL, solicitarán al PRONIED el cambio del </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Responsable, </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 través del </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Sistema WASICHAY</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endParaRPr lang="es-PE"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Los cambios de Responsables, podrán realizarse con fecha máxima hasta el 31 de enero del 2018, el mismo que será remitido a través del sistema WASICHAY, en el módulo “Solicitud de Cambio de Responsables”, adicionalmente se deberá notificar mediante Oficio y correo electrónico a la UGM – PRONIED.</a:t>
            </a:r>
          </a:p>
        </p:txBody>
      </p:sp>
      <p:sp>
        <p:nvSpPr>
          <p:cNvPr id="5" name="Rectángulo 4"/>
          <p:cNvSpPr/>
          <p:nvPr/>
        </p:nvSpPr>
        <p:spPr>
          <a:xfrm>
            <a:off x="494822" y="970068"/>
            <a:ext cx="6774658" cy="6667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s-PE" dirty="0" smtClean="0">
                <a:ea typeface="Times New Roman" panose="02020603050405020304" pitchFamily="18" charset="0"/>
                <a:cs typeface="Times New Roman" panose="02020603050405020304" pitchFamily="18" charset="0"/>
              </a:rPr>
              <a:t>3. Cambio de responsables</a:t>
            </a:r>
            <a:endParaRPr lang="es-PE" dirty="0">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219" y="1792586"/>
            <a:ext cx="8092440" cy="20191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B) PROGRAMACIÓN DE ACTIVIDADES</a:t>
            </a:r>
            <a:endParaRPr lang="es-PE" sz="2400" b="1" dirty="0"/>
          </a:p>
        </p:txBody>
      </p:sp>
    </p:spTree>
    <p:extLst>
      <p:ext uri="{BB962C8B-B14F-4D97-AF65-F5344CB8AC3E}">
        <p14:creationId xmlns:p14="http://schemas.microsoft.com/office/powerpoint/2010/main" val="308297992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70224" y="1911926"/>
            <a:ext cx="6815667" cy="4214237"/>
          </a:xfrm>
        </p:spPr>
        <p:txBody>
          <a:bodyPr/>
          <a:lstStyle/>
          <a:p>
            <a:endParaRPr lang="es-MX" dirty="0" smtClean="0"/>
          </a:p>
          <a:p>
            <a:endParaRPr lang="es-MX" dirty="0"/>
          </a:p>
          <a:p>
            <a:endParaRPr lang="es-MX" dirty="0" smtClean="0"/>
          </a:p>
          <a:p>
            <a:endParaRPr lang="es-PE" dirty="0"/>
          </a:p>
        </p:txBody>
      </p:sp>
      <p:sp>
        <p:nvSpPr>
          <p:cNvPr id="9" name="Título 1"/>
          <p:cNvSpPr txBox="1">
            <a:spLocks/>
          </p:cNvSpPr>
          <p:nvPr/>
        </p:nvSpPr>
        <p:spPr>
          <a:xfrm>
            <a:off x="342953" y="656311"/>
            <a:ext cx="11341047" cy="511464"/>
          </a:xfrm>
          <a:prstGeom prst="rect">
            <a:avLst/>
          </a:prstGeom>
        </p:spPr>
        <p:txBody>
          <a:bodyPr vert="horz" lIns="91440" tIns="45720" rIns="91440" bIns="45720" rtlCol="0" anchor="b">
            <a:normAutofit fontScale="70000" lnSpcReduction="200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300" dirty="0" smtClean="0">
                <a:solidFill>
                  <a:srgbClr val="C00000"/>
                </a:solidFill>
              </a:rPr>
              <a:t>4. Conformación de la </a:t>
            </a:r>
            <a:r>
              <a:rPr lang="es-PE" sz="2400" dirty="0" smtClean="0">
                <a:solidFill>
                  <a:srgbClr val="C00000"/>
                </a:solidFill>
              </a:rPr>
              <a:t>Comisión </a:t>
            </a:r>
            <a:r>
              <a:rPr lang="es-PE" sz="2400" dirty="0">
                <a:solidFill>
                  <a:srgbClr val="C00000"/>
                </a:solidFill>
              </a:rPr>
              <a:t>de Gestión de Recursos y Espacios Educativos y Mantenimiento de Infraestructura</a:t>
            </a:r>
            <a:endParaRPr lang="es-PE" sz="2300" dirty="0">
              <a:solidFill>
                <a:srgbClr val="C00000"/>
              </a:solidFill>
            </a:endParaRPr>
          </a:p>
        </p:txBody>
      </p:sp>
      <p:grpSp>
        <p:nvGrpSpPr>
          <p:cNvPr id="2" name="Grupo 1"/>
          <p:cNvGrpSpPr/>
          <p:nvPr/>
        </p:nvGrpSpPr>
        <p:grpSpPr>
          <a:xfrm>
            <a:off x="370229" y="1245337"/>
            <a:ext cx="10965634" cy="4880826"/>
            <a:chOff x="370229" y="1245337"/>
            <a:chExt cx="10965634" cy="4880826"/>
          </a:xfrm>
        </p:grpSpPr>
        <p:sp>
          <p:nvSpPr>
            <p:cNvPr id="3" name="Forma libre 2"/>
            <p:cNvSpPr/>
            <p:nvPr/>
          </p:nvSpPr>
          <p:spPr>
            <a:xfrm>
              <a:off x="370229" y="1245337"/>
              <a:ext cx="4074771" cy="4880826"/>
            </a:xfrm>
            <a:custGeom>
              <a:avLst/>
              <a:gdLst>
                <a:gd name="connsiteX0" fmla="*/ 0 w 2130076"/>
                <a:gd name="connsiteY0" fmla="*/ 213008 h 4558929"/>
                <a:gd name="connsiteX1" fmla="*/ 213008 w 2130076"/>
                <a:gd name="connsiteY1" fmla="*/ 0 h 4558929"/>
                <a:gd name="connsiteX2" fmla="*/ 1917068 w 2130076"/>
                <a:gd name="connsiteY2" fmla="*/ 0 h 4558929"/>
                <a:gd name="connsiteX3" fmla="*/ 2130076 w 2130076"/>
                <a:gd name="connsiteY3" fmla="*/ 213008 h 4558929"/>
                <a:gd name="connsiteX4" fmla="*/ 2130076 w 2130076"/>
                <a:gd name="connsiteY4" fmla="*/ 4345921 h 4558929"/>
                <a:gd name="connsiteX5" fmla="*/ 1917068 w 2130076"/>
                <a:gd name="connsiteY5" fmla="*/ 4558929 h 4558929"/>
                <a:gd name="connsiteX6" fmla="*/ 213008 w 2130076"/>
                <a:gd name="connsiteY6" fmla="*/ 4558929 h 4558929"/>
                <a:gd name="connsiteX7" fmla="*/ 0 w 2130076"/>
                <a:gd name="connsiteY7" fmla="*/ 4345921 h 4558929"/>
                <a:gd name="connsiteX8" fmla="*/ 0 w 2130076"/>
                <a:gd name="connsiteY8" fmla="*/ 213008 h 45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76" h="4558929">
                  <a:moveTo>
                    <a:pt x="0" y="213008"/>
                  </a:moveTo>
                  <a:cubicBezTo>
                    <a:pt x="0" y="95367"/>
                    <a:pt x="95367" y="0"/>
                    <a:pt x="213008" y="0"/>
                  </a:cubicBezTo>
                  <a:lnTo>
                    <a:pt x="1917068" y="0"/>
                  </a:lnTo>
                  <a:cubicBezTo>
                    <a:pt x="2034709" y="0"/>
                    <a:pt x="2130076" y="95367"/>
                    <a:pt x="2130076" y="213008"/>
                  </a:cubicBezTo>
                  <a:lnTo>
                    <a:pt x="2130076" y="4345921"/>
                  </a:lnTo>
                  <a:cubicBezTo>
                    <a:pt x="2130076" y="4463562"/>
                    <a:pt x="2034709" y="4558929"/>
                    <a:pt x="1917068" y="4558929"/>
                  </a:cubicBezTo>
                  <a:lnTo>
                    <a:pt x="213008" y="4558929"/>
                  </a:lnTo>
                  <a:cubicBezTo>
                    <a:pt x="95367" y="4558929"/>
                    <a:pt x="0" y="4463562"/>
                    <a:pt x="0" y="4345921"/>
                  </a:cubicBezTo>
                  <a:lnTo>
                    <a:pt x="0" y="21300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9568" tIns="1923139" rIns="99568" bIns="1011355" numCol="1" spcCol="1270" anchor="t" anchorCtr="1">
              <a:noAutofit/>
            </a:bodyPr>
            <a:lstStyle/>
            <a:p>
              <a:pPr lvl="0" algn="ctr" defTabSz="622300">
                <a:lnSpc>
                  <a:spcPct val="90000"/>
                </a:lnSpc>
                <a:spcBef>
                  <a:spcPct val="0"/>
                </a:spcBef>
                <a:spcAft>
                  <a:spcPct val="35000"/>
                </a:spcAft>
              </a:pPr>
              <a:r>
                <a:rPr lang="es-PE" sz="1600" b="1" kern="1200" dirty="0" smtClean="0"/>
                <a:t>INSTITUCIÓN EDUCATIVA BASICA REGULAR</a:t>
              </a:r>
            </a:p>
            <a:p>
              <a:pPr lvl="0" algn="ctr" defTabSz="622300">
                <a:lnSpc>
                  <a:spcPct val="90000"/>
                </a:lnSpc>
                <a:spcBef>
                  <a:spcPct val="0"/>
                </a:spcBef>
                <a:spcAft>
                  <a:spcPct val="35000"/>
                </a:spcAft>
              </a:pPr>
              <a:r>
                <a:rPr lang="es-PE" sz="1600" b="1" dirty="0" smtClean="0"/>
                <a:t>De acuerdo </a:t>
              </a:r>
              <a:r>
                <a:rPr lang="es-PE" sz="1600" b="1" dirty="0"/>
                <a:t>al Art. 20° de la Resolución Ministerial N° 321-2017-MINEDU, hasta un máximo de cinco (5) personas. Asimismo, deberán contar con un número impar de integrantes. Se recomienda que siempre se considere la idoneidad de los profesores, docentes con cargos jerárquicos, personal administrativo y padres de familia en la conformación de esta comisión; así como, la naturaleza de las funciones que la comisión realice</a:t>
              </a:r>
              <a:endParaRPr lang="es-PE" sz="1600" b="1" kern="1200" dirty="0" smtClean="0"/>
            </a:p>
          </p:txBody>
        </p:sp>
        <p:sp>
          <p:nvSpPr>
            <p:cNvPr id="4" name="Elipse 3"/>
            <p:cNvSpPr/>
            <p:nvPr/>
          </p:nvSpPr>
          <p:spPr>
            <a:xfrm>
              <a:off x="1414660" y="1518870"/>
              <a:ext cx="1518123" cy="1518123"/>
            </a:xfrm>
            <a:prstGeom prst="ellipse">
              <a:avLst/>
            </a:prstGeom>
            <a:blipFill>
              <a:blip r:embed="rId3" cstate="print">
                <a:extLst>
                  <a:ext uri="{28A0092B-C50C-407E-A947-70E740481C1C}">
                    <a14:useLocalDpi xmlns:a14="http://schemas.microsoft.com/office/drawing/2010/main" val="0"/>
                  </a:ext>
                </a:extLst>
              </a:blip>
              <a:srcRect/>
              <a:stretch>
                <a:fillRect l="-62000" r="-62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6" name="Forma libre 5"/>
            <p:cNvSpPr/>
            <p:nvPr/>
          </p:nvSpPr>
          <p:spPr>
            <a:xfrm>
              <a:off x="7381688" y="1245337"/>
              <a:ext cx="3954175" cy="4880826"/>
            </a:xfrm>
            <a:custGeom>
              <a:avLst/>
              <a:gdLst>
                <a:gd name="connsiteX0" fmla="*/ 0 w 2130076"/>
                <a:gd name="connsiteY0" fmla="*/ 213008 h 4558929"/>
                <a:gd name="connsiteX1" fmla="*/ 213008 w 2130076"/>
                <a:gd name="connsiteY1" fmla="*/ 0 h 4558929"/>
                <a:gd name="connsiteX2" fmla="*/ 1917068 w 2130076"/>
                <a:gd name="connsiteY2" fmla="*/ 0 h 4558929"/>
                <a:gd name="connsiteX3" fmla="*/ 2130076 w 2130076"/>
                <a:gd name="connsiteY3" fmla="*/ 213008 h 4558929"/>
                <a:gd name="connsiteX4" fmla="*/ 2130076 w 2130076"/>
                <a:gd name="connsiteY4" fmla="*/ 4345921 h 4558929"/>
                <a:gd name="connsiteX5" fmla="*/ 1917068 w 2130076"/>
                <a:gd name="connsiteY5" fmla="*/ 4558929 h 4558929"/>
                <a:gd name="connsiteX6" fmla="*/ 213008 w 2130076"/>
                <a:gd name="connsiteY6" fmla="*/ 4558929 h 4558929"/>
                <a:gd name="connsiteX7" fmla="*/ 0 w 2130076"/>
                <a:gd name="connsiteY7" fmla="*/ 4345921 h 4558929"/>
                <a:gd name="connsiteX8" fmla="*/ 0 w 2130076"/>
                <a:gd name="connsiteY8" fmla="*/ 213008 h 45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76" h="4558929">
                  <a:moveTo>
                    <a:pt x="0" y="213008"/>
                  </a:moveTo>
                  <a:cubicBezTo>
                    <a:pt x="0" y="95367"/>
                    <a:pt x="95367" y="0"/>
                    <a:pt x="213008" y="0"/>
                  </a:cubicBezTo>
                  <a:lnTo>
                    <a:pt x="1917068" y="0"/>
                  </a:lnTo>
                  <a:cubicBezTo>
                    <a:pt x="2034709" y="0"/>
                    <a:pt x="2130076" y="95367"/>
                    <a:pt x="2130076" y="213008"/>
                  </a:cubicBezTo>
                  <a:lnTo>
                    <a:pt x="2130076" y="4345921"/>
                  </a:lnTo>
                  <a:cubicBezTo>
                    <a:pt x="2130076" y="4463562"/>
                    <a:pt x="2034709" y="4558929"/>
                    <a:pt x="1917068" y="4558929"/>
                  </a:cubicBezTo>
                  <a:lnTo>
                    <a:pt x="213008" y="4558929"/>
                  </a:lnTo>
                  <a:cubicBezTo>
                    <a:pt x="95367" y="4558929"/>
                    <a:pt x="0" y="4463562"/>
                    <a:pt x="0" y="4345921"/>
                  </a:cubicBezTo>
                  <a:lnTo>
                    <a:pt x="0" y="213008"/>
                  </a:lnTo>
                  <a:close/>
                </a:path>
              </a:pathLst>
            </a:custGeom>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681519"/>
                <a:satOff val="-5839"/>
                <a:lumOff val="1373"/>
                <a:alphaOff val="0"/>
              </a:schemeClr>
            </a:effectRef>
            <a:fontRef idx="minor">
              <a:schemeClr val="lt1"/>
            </a:fontRef>
          </p:style>
          <p:txBody>
            <a:bodyPr spcFirstLastPara="0" vert="horz" wrap="square" lIns="99568" tIns="1923139" rIns="99568" bIns="1011355" numCol="1" spcCol="1270" anchor="t" anchorCtr="1">
              <a:noAutofit/>
            </a:bodyPr>
            <a:lstStyle/>
            <a:p>
              <a:pPr lvl="0" algn="ctr" defTabSz="622300">
                <a:lnSpc>
                  <a:spcPct val="90000"/>
                </a:lnSpc>
                <a:spcBef>
                  <a:spcPct val="0"/>
                </a:spcBef>
                <a:spcAft>
                  <a:spcPct val="35000"/>
                </a:spcAft>
              </a:pPr>
              <a:r>
                <a:rPr lang="es-ES" sz="1600" b="1" dirty="0" smtClean="0"/>
                <a:t>CENTROS DE EDUCACIÓN BÁSICA ALTERNATIVA, INSTITUTOS SUPERIORES, ESCUELAS DE FORMACIÓN ARTÍSTICA Y CENTROS DE EDUCACIÓN TÉCNICO PRODUCTIVA</a:t>
              </a:r>
              <a:endParaRPr lang="es-PE" sz="1600" b="1" kern="1200" dirty="0" smtClean="0"/>
            </a:p>
            <a:p>
              <a:pPr lvl="0" algn="ctr" defTabSz="622300">
                <a:lnSpc>
                  <a:spcPct val="90000"/>
                </a:lnSpc>
                <a:spcBef>
                  <a:spcPct val="0"/>
                </a:spcBef>
                <a:spcAft>
                  <a:spcPct val="35000"/>
                </a:spcAft>
              </a:pPr>
              <a:r>
                <a:rPr lang="es-PE" sz="1600" b="1" kern="1200" dirty="0" smtClean="0"/>
                <a:t>ELEGIDO EN ASAMBLEA ESTUDIANTIL</a:t>
              </a:r>
              <a:endParaRPr lang="es-PE" sz="1600" b="1" kern="1200" dirty="0"/>
            </a:p>
            <a:p>
              <a:pPr marL="57150" lvl="1" indent="-57150" algn="l" defTabSz="488950">
                <a:lnSpc>
                  <a:spcPct val="90000"/>
                </a:lnSpc>
                <a:spcBef>
                  <a:spcPct val="0"/>
                </a:spcBef>
                <a:spcAft>
                  <a:spcPct val="15000"/>
                </a:spcAft>
                <a:buChar char="••"/>
              </a:pPr>
              <a:r>
                <a:rPr lang="es-PE" sz="1600" b="1" kern="1200" dirty="0" smtClean="0"/>
                <a:t>Responsable de Mantenimiento</a:t>
              </a:r>
              <a:endParaRPr lang="es-PE" sz="1600" b="1" kern="1200" dirty="0"/>
            </a:p>
            <a:p>
              <a:pPr marL="57150" lvl="1" indent="-57150" algn="l" defTabSz="488950">
                <a:lnSpc>
                  <a:spcPct val="90000"/>
                </a:lnSpc>
                <a:spcBef>
                  <a:spcPct val="0"/>
                </a:spcBef>
                <a:spcAft>
                  <a:spcPct val="15000"/>
                </a:spcAft>
                <a:buChar char="••"/>
              </a:pPr>
              <a:r>
                <a:rPr lang="es-PE" sz="1600" b="1" kern="1200" dirty="0" smtClean="0"/>
                <a:t>02 Alumnos mayores de 18 años titulares</a:t>
              </a:r>
              <a:endParaRPr lang="es-PE" sz="1600" b="1" kern="1200" dirty="0"/>
            </a:p>
            <a:p>
              <a:pPr marL="0" lvl="1" algn="l" defTabSz="488950">
                <a:lnSpc>
                  <a:spcPct val="90000"/>
                </a:lnSpc>
                <a:spcBef>
                  <a:spcPct val="0"/>
                </a:spcBef>
                <a:spcAft>
                  <a:spcPct val="15000"/>
                </a:spcAft>
              </a:pPr>
              <a:endParaRPr lang="es-PE" sz="1600" b="1" kern="1200" dirty="0"/>
            </a:p>
          </p:txBody>
        </p:sp>
        <p:sp>
          <p:nvSpPr>
            <p:cNvPr id="7" name="Elipse 6"/>
            <p:cNvSpPr/>
            <p:nvPr/>
          </p:nvSpPr>
          <p:spPr>
            <a:xfrm>
              <a:off x="8599713" y="1518869"/>
              <a:ext cx="1518123" cy="1518123"/>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002875"/>
                <a:satOff val="-4473"/>
                <a:lumOff val="13"/>
                <a:alphaOff val="0"/>
              </a:schemeClr>
            </a:effectRef>
            <a:fontRef idx="minor">
              <a:schemeClr val="lt1">
                <a:hueOff val="0"/>
                <a:satOff val="0"/>
                <a:lumOff val="0"/>
                <a:alphaOff val="0"/>
              </a:schemeClr>
            </a:fontRef>
          </p:style>
        </p:sp>
      </p:grpSp>
      <p:sp>
        <p:nvSpPr>
          <p:cNvPr id="21" name="Título 1"/>
          <p:cNvSpPr txBox="1">
            <a:spLocks/>
          </p:cNvSpPr>
          <p:nvPr/>
        </p:nvSpPr>
        <p:spPr>
          <a:xfrm>
            <a:off x="342953" y="198600"/>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B) PROGRAMACIÓN DE ACTIVIDADES</a:t>
            </a:r>
            <a:endParaRPr lang="es-PE" sz="2400" b="1" dirty="0"/>
          </a:p>
        </p:txBody>
      </p:sp>
      <p:sp>
        <p:nvSpPr>
          <p:cNvPr id="22" name="Forma libre 21"/>
          <p:cNvSpPr/>
          <p:nvPr/>
        </p:nvSpPr>
        <p:spPr>
          <a:xfrm>
            <a:off x="4695317" y="1245337"/>
            <a:ext cx="2436054" cy="4880826"/>
          </a:xfrm>
          <a:custGeom>
            <a:avLst/>
            <a:gdLst>
              <a:gd name="connsiteX0" fmla="*/ 0 w 2130076"/>
              <a:gd name="connsiteY0" fmla="*/ 213008 h 4558929"/>
              <a:gd name="connsiteX1" fmla="*/ 213008 w 2130076"/>
              <a:gd name="connsiteY1" fmla="*/ 0 h 4558929"/>
              <a:gd name="connsiteX2" fmla="*/ 1917068 w 2130076"/>
              <a:gd name="connsiteY2" fmla="*/ 0 h 4558929"/>
              <a:gd name="connsiteX3" fmla="*/ 2130076 w 2130076"/>
              <a:gd name="connsiteY3" fmla="*/ 213008 h 4558929"/>
              <a:gd name="connsiteX4" fmla="*/ 2130076 w 2130076"/>
              <a:gd name="connsiteY4" fmla="*/ 4345921 h 4558929"/>
              <a:gd name="connsiteX5" fmla="*/ 1917068 w 2130076"/>
              <a:gd name="connsiteY5" fmla="*/ 4558929 h 4558929"/>
              <a:gd name="connsiteX6" fmla="*/ 213008 w 2130076"/>
              <a:gd name="connsiteY6" fmla="*/ 4558929 h 4558929"/>
              <a:gd name="connsiteX7" fmla="*/ 0 w 2130076"/>
              <a:gd name="connsiteY7" fmla="*/ 4345921 h 4558929"/>
              <a:gd name="connsiteX8" fmla="*/ 0 w 2130076"/>
              <a:gd name="connsiteY8" fmla="*/ 213008 h 45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76" h="4558929">
                <a:moveTo>
                  <a:pt x="0" y="213008"/>
                </a:moveTo>
                <a:cubicBezTo>
                  <a:pt x="0" y="95367"/>
                  <a:pt x="95367" y="0"/>
                  <a:pt x="213008" y="0"/>
                </a:cubicBezTo>
                <a:lnTo>
                  <a:pt x="1917068" y="0"/>
                </a:lnTo>
                <a:cubicBezTo>
                  <a:pt x="2034709" y="0"/>
                  <a:pt x="2130076" y="95367"/>
                  <a:pt x="2130076" y="213008"/>
                </a:cubicBezTo>
                <a:lnTo>
                  <a:pt x="2130076" y="4345921"/>
                </a:lnTo>
                <a:cubicBezTo>
                  <a:pt x="2130076" y="4463562"/>
                  <a:pt x="2034709" y="4558929"/>
                  <a:pt x="1917068" y="4558929"/>
                </a:cubicBezTo>
                <a:lnTo>
                  <a:pt x="213008" y="4558929"/>
                </a:lnTo>
                <a:cubicBezTo>
                  <a:pt x="95367" y="4558929"/>
                  <a:pt x="0" y="4463562"/>
                  <a:pt x="0" y="4345921"/>
                </a:cubicBezTo>
                <a:lnTo>
                  <a:pt x="0" y="213008"/>
                </a:lnTo>
                <a:close/>
              </a:path>
            </a:pathLst>
          </a:custGeom>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681519"/>
              <a:satOff val="-5839"/>
              <a:lumOff val="1373"/>
              <a:alphaOff val="0"/>
            </a:schemeClr>
          </a:effectRef>
          <a:fontRef idx="minor">
            <a:schemeClr val="lt1"/>
          </a:fontRef>
        </p:style>
        <p:txBody>
          <a:bodyPr spcFirstLastPara="0" vert="horz" wrap="square" lIns="99568" tIns="1923139" rIns="99568" bIns="1011355" numCol="1" spcCol="1270" anchor="t" anchorCtr="1">
            <a:noAutofit/>
          </a:bodyPr>
          <a:lstStyle/>
          <a:p>
            <a:pPr algn="ctr" defTabSz="622300">
              <a:lnSpc>
                <a:spcPct val="90000"/>
              </a:lnSpc>
              <a:spcBef>
                <a:spcPct val="0"/>
              </a:spcBef>
              <a:spcAft>
                <a:spcPct val="35000"/>
              </a:spcAft>
            </a:pPr>
            <a:r>
              <a:rPr lang="es-PE" sz="1600" b="1" dirty="0"/>
              <a:t>INSTITUCIÓN EDUCATIVA BASICA </a:t>
            </a:r>
            <a:r>
              <a:rPr lang="es-PE" sz="1600" b="1" dirty="0" smtClean="0"/>
              <a:t>ESPECIAL</a:t>
            </a:r>
            <a:endParaRPr lang="es-PE" sz="1600" b="1" dirty="0"/>
          </a:p>
          <a:p>
            <a:pPr lvl="0" algn="ctr" defTabSz="622300">
              <a:lnSpc>
                <a:spcPct val="90000"/>
              </a:lnSpc>
              <a:spcBef>
                <a:spcPct val="0"/>
              </a:spcBef>
              <a:spcAft>
                <a:spcPct val="35000"/>
              </a:spcAft>
            </a:pPr>
            <a:endParaRPr lang="es-PE" sz="1600" b="1" kern="1200" dirty="0" smtClean="0"/>
          </a:p>
          <a:p>
            <a:pPr marL="57150" lvl="1" indent="-57150" defTabSz="488950">
              <a:lnSpc>
                <a:spcPct val="90000"/>
              </a:lnSpc>
              <a:spcBef>
                <a:spcPct val="0"/>
              </a:spcBef>
              <a:spcAft>
                <a:spcPct val="15000"/>
              </a:spcAft>
              <a:buFontTx/>
              <a:buChar char="••"/>
            </a:pPr>
            <a:r>
              <a:rPr lang="es-PE" sz="1600" dirty="0"/>
              <a:t>L</a:t>
            </a:r>
            <a:r>
              <a:rPr lang="es-PE" sz="1600" dirty="0" smtClean="0"/>
              <a:t>a </a:t>
            </a:r>
            <a:r>
              <a:rPr lang="es-PE" sz="1600" dirty="0"/>
              <a:t>comisión estará conformada por el director responsable de mantenimiento y  por dos (02) padres de familia, elegidos en asamblea general.</a:t>
            </a:r>
          </a:p>
          <a:p>
            <a:pPr marL="57150" lvl="1" indent="-57150" algn="l" defTabSz="488950">
              <a:lnSpc>
                <a:spcPct val="90000"/>
              </a:lnSpc>
              <a:spcBef>
                <a:spcPct val="0"/>
              </a:spcBef>
              <a:spcAft>
                <a:spcPct val="15000"/>
              </a:spcAft>
              <a:buChar char="••"/>
            </a:pPr>
            <a:endParaRPr lang="es-PE" sz="1600" b="1" kern="1200" dirty="0"/>
          </a:p>
        </p:txBody>
      </p:sp>
      <p:sp>
        <p:nvSpPr>
          <p:cNvPr id="23" name="Elipse 22"/>
          <p:cNvSpPr/>
          <p:nvPr/>
        </p:nvSpPr>
        <p:spPr>
          <a:xfrm>
            <a:off x="5001293" y="1376653"/>
            <a:ext cx="1518123" cy="1518123"/>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002875"/>
              <a:satOff val="-4473"/>
              <a:lumOff val="1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8691519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3871</TotalTime>
  <Words>3174</Words>
  <Application>Microsoft Office PowerPoint</Application>
  <PresentationFormat>Panorámica</PresentationFormat>
  <Paragraphs>343</Paragraphs>
  <Slides>30</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Aharoni</vt:lpstr>
      <vt:lpstr>Arial</vt:lpstr>
      <vt:lpstr>Arial Black</vt:lpstr>
      <vt:lpstr>Bernard MT Condensed</vt:lpstr>
      <vt:lpstr>Calibri</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 ETAPA DE EJECUCIÓN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Vidarte</dc:creator>
  <cp:lastModifiedBy>Janet</cp:lastModifiedBy>
  <cp:revision>268</cp:revision>
  <cp:lastPrinted>2015-11-18T19:58:31Z</cp:lastPrinted>
  <dcterms:created xsi:type="dcterms:W3CDTF">2015-01-06T03:09:33Z</dcterms:created>
  <dcterms:modified xsi:type="dcterms:W3CDTF">2018-01-26T13:49:43Z</dcterms:modified>
</cp:coreProperties>
</file>