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 id="2147484049" r:id="rId2"/>
  </p:sldMasterIdLst>
  <p:notesMasterIdLst>
    <p:notesMasterId r:id="rId45"/>
  </p:notesMasterIdLst>
  <p:sldIdLst>
    <p:sldId id="256" r:id="rId3"/>
    <p:sldId id="259" r:id="rId4"/>
    <p:sldId id="260" r:id="rId5"/>
    <p:sldId id="261" r:id="rId6"/>
    <p:sldId id="272" r:id="rId7"/>
    <p:sldId id="264" r:id="rId8"/>
    <p:sldId id="262" r:id="rId9"/>
    <p:sldId id="263" r:id="rId10"/>
    <p:sldId id="265" r:id="rId11"/>
    <p:sldId id="267" r:id="rId12"/>
    <p:sldId id="269" r:id="rId13"/>
    <p:sldId id="268" r:id="rId14"/>
    <p:sldId id="271" r:id="rId15"/>
    <p:sldId id="270" r:id="rId16"/>
    <p:sldId id="273" r:id="rId17"/>
    <p:sldId id="275" r:id="rId18"/>
    <p:sldId id="276" r:id="rId19"/>
    <p:sldId id="277" r:id="rId20"/>
    <p:sldId id="278" r:id="rId21"/>
    <p:sldId id="280" r:id="rId22"/>
    <p:sldId id="274" r:id="rId23"/>
    <p:sldId id="289" r:id="rId24"/>
    <p:sldId id="281" r:id="rId25"/>
    <p:sldId id="282" r:id="rId26"/>
    <p:sldId id="283" r:id="rId27"/>
    <p:sldId id="285" r:id="rId28"/>
    <p:sldId id="288" r:id="rId29"/>
    <p:sldId id="295" r:id="rId30"/>
    <p:sldId id="299" r:id="rId31"/>
    <p:sldId id="300" r:id="rId32"/>
    <p:sldId id="301" r:id="rId33"/>
    <p:sldId id="302" r:id="rId34"/>
    <p:sldId id="303" r:id="rId35"/>
    <p:sldId id="304" r:id="rId36"/>
    <p:sldId id="305" r:id="rId37"/>
    <p:sldId id="306" r:id="rId38"/>
    <p:sldId id="307" r:id="rId39"/>
    <p:sldId id="308" r:id="rId40"/>
    <p:sldId id="310" r:id="rId41"/>
    <p:sldId id="311"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2DAFA-828A-4105-B783-1EC3CAE68A8C}"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s-PE"/>
        </a:p>
      </dgm:t>
    </dgm:pt>
    <dgm:pt modelId="{5199FE03-7AEA-47CB-AD7A-7938C483D3A6}">
      <dgm:prSet phldrT="[Texto]"/>
      <dgm:spPr/>
      <dgm:t>
        <a:bodyPr/>
        <a:lstStyle/>
        <a:p>
          <a:r>
            <a:rPr lang="es-PE" b="1" dirty="0" smtClean="0"/>
            <a:t>1° Acceso a Web</a:t>
          </a:r>
        </a:p>
        <a:p>
          <a:r>
            <a:rPr lang="es-PE" b="1" dirty="0" smtClean="0"/>
            <a:t>wasichay.perueduca.pe</a:t>
          </a:r>
        </a:p>
        <a:p>
          <a:endParaRPr lang="es-PE" dirty="0" smtClean="0"/>
        </a:p>
        <a:p>
          <a:endParaRPr lang="es-PE" dirty="0"/>
        </a:p>
      </dgm:t>
    </dgm:pt>
    <dgm:pt modelId="{117FE086-A84F-49A8-A276-54BBA06A52A6}" type="parTrans" cxnId="{325AF357-6A90-4BC6-AB9E-2FF15BBA8E3A}">
      <dgm:prSet/>
      <dgm:spPr/>
      <dgm:t>
        <a:bodyPr/>
        <a:lstStyle/>
        <a:p>
          <a:endParaRPr lang="es-PE"/>
        </a:p>
      </dgm:t>
    </dgm:pt>
    <dgm:pt modelId="{D64E6483-4C91-4C68-9DEF-3150C9C78D56}" type="sibTrans" cxnId="{325AF357-6A90-4BC6-AB9E-2FF15BBA8E3A}">
      <dgm:prSet/>
      <dgm:spPr/>
      <dgm:t>
        <a:bodyPr/>
        <a:lstStyle/>
        <a:p>
          <a:endParaRPr lang="es-PE"/>
        </a:p>
      </dgm:t>
    </dgm:pt>
    <dgm:pt modelId="{74D9862F-E5D0-4C3C-8CE8-4C07514E3BE4}">
      <dgm:prSet phldrT="[Texto]"/>
      <dgm:spPr/>
      <dgm:t>
        <a:bodyPr/>
        <a:lstStyle/>
        <a:p>
          <a:r>
            <a:rPr lang="es-PE" b="1" dirty="0" smtClean="0"/>
            <a:t>2° Para acceder al Sistema dar clic en el icono</a:t>
          </a:r>
        </a:p>
        <a:p>
          <a:endParaRPr lang="es-PE" dirty="0"/>
        </a:p>
      </dgm:t>
    </dgm:pt>
    <dgm:pt modelId="{4FD0CD75-83C5-4F3B-AE5F-C384C90494E2}" type="parTrans" cxnId="{F62BBE4F-AEC2-4D13-B102-53F28E0EA770}">
      <dgm:prSet/>
      <dgm:spPr/>
      <dgm:t>
        <a:bodyPr/>
        <a:lstStyle/>
        <a:p>
          <a:endParaRPr lang="es-PE"/>
        </a:p>
      </dgm:t>
    </dgm:pt>
    <dgm:pt modelId="{5C9833E2-EBBC-4C2D-93D7-D48B763F0DC2}" type="sibTrans" cxnId="{F62BBE4F-AEC2-4D13-B102-53F28E0EA770}">
      <dgm:prSet/>
      <dgm:spPr/>
      <dgm:t>
        <a:bodyPr/>
        <a:lstStyle/>
        <a:p>
          <a:endParaRPr lang="es-PE"/>
        </a:p>
      </dgm:t>
    </dgm:pt>
    <dgm:pt modelId="{69AEC9A7-EBC2-4686-8843-1C75E0DFDED8}">
      <dgm:prSet phldrT="[Texto]"/>
      <dgm:spPr/>
      <dgm:t>
        <a:bodyPr/>
        <a:lstStyle/>
        <a:p>
          <a:r>
            <a:rPr lang="es-PE" b="1" dirty="0" smtClean="0"/>
            <a:t>3° Su Usuario  verificado y Contraseña asignada en el Correo de Activación. Dar clic en </a:t>
          </a:r>
          <a:r>
            <a:rPr lang="es-PE" b="1" dirty="0" smtClean="0"/>
            <a:t>INICIAR </a:t>
          </a:r>
          <a:r>
            <a:rPr lang="es-PE" b="1" dirty="0" smtClean="0"/>
            <a:t>SESION.</a:t>
          </a:r>
          <a:endParaRPr lang="es-PE" b="1" dirty="0"/>
        </a:p>
      </dgm:t>
    </dgm:pt>
    <dgm:pt modelId="{F5DDE099-8C92-4FF8-BC34-D77926D4BD8E}" type="parTrans" cxnId="{B61F7F16-F7C0-4C82-8A6C-5B4786922BAA}">
      <dgm:prSet/>
      <dgm:spPr/>
      <dgm:t>
        <a:bodyPr/>
        <a:lstStyle/>
        <a:p>
          <a:endParaRPr lang="es-PE"/>
        </a:p>
      </dgm:t>
    </dgm:pt>
    <dgm:pt modelId="{9B7CB5B5-2591-4813-B474-5FC181896115}" type="sibTrans" cxnId="{B61F7F16-F7C0-4C82-8A6C-5B4786922BAA}">
      <dgm:prSet/>
      <dgm:spPr/>
      <dgm:t>
        <a:bodyPr/>
        <a:lstStyle/>
        <a:p>
          <a:endParaRPr lang="es-PE"/>
        </a:p>
      </dgm:t>
    </dgm:pt>
    <dgm:pt modelId="{0C1FB1E3-B196-41FE-A934-99CFFBA35394}" type="pres">
      <dgm:prSet presAssocID="{A1A2DAFA-828A-4105-B783-1EC3CAE68A8C}" presName="rootnode" presStyleCnt="0">
        <dgm:presLayoutVars>
          <dgm:chMax/>
          <dgm:chPref/>
          <dgm:dir/>
          <dgm:animLvl val="lvl"/>
        </dgm:presLayoutVars>
      </dgm:prSet>
      <dgm:spPr/>
      <dgm:t>
        <a:bodyPr/>
        <a:lstStyle/>
        <a:p>
          <a:endParaRPr lang="es-PE"/>
        </a:p>
      </dgm:t>
    </dgm:pt>
    <dgm:pt modelId="{F1AEFB9E-748F-44DD-8392-0FAEA21282B2}" type="pres">
      <dgm:prSet presAssocID="{5199FE03-7AEA-47CB-AD7A-7938C483D3A6}" presName="composite" presStyleCnt="0"/>
      <dgm:spPr/>
      <dgm:t>
        <a:bodyPr/>
        <a:lstStyle/>
        <a:p>
          <a:endParaRPr lang="es-PE"/>
        </a:p>
      </dgm:t>
    </dgm:pt>
    <dgm:pt modelId="{3BF8F028-588C-4A38-849D-CB5EB8514D9B}" type="pres">
      <dgm:prSet presAssocID="{5199FE03-7AEA-47CB-AD7A-7938C483D3A6}" presName="bentUpArrow1" presStyleLbl="alignImgPlace1" presStyleIdx="0" presStyleCnt="2">
        <dgm:style>
          <a:lnRef idx="1">
            <a:schemeClr val="accent5"/>
          </a:lnRef>
          <a:fillRef idx="2">
            <a:schemeClr val="accent5"/>
          </a:fillRef>
          <a:effectRef idx="1">
            <a:schemeClr val="accent5"/>
          </a:effectRef>
          <a:fontRef idx="minor">
            <a:schemeClr val="dk1"/>
          </a:fontRef>
        </dgm:style>
      </dgm:prSet>
      <dgm:spPr/>
      <dgm:t>
        <a:bodyPr/>
        <a:lstStyle/>
        <a:p>
          <a:endParaRPr lang="es-PE"/>
        </a:p>
      </dgm:t>
    </dgm:pt>
    <dgm:pt modelId="{34548DDF-F714-489C-88C9-7C63CB194D02}" type="pres">
      <dgm:prSet presAssocID="{5199FE03-7AEA-47CB-AD7A-7938C483D3A6}" presName="ParentText" presStyleLbl="node1" presStyleIdx="0" presStyleCnt="3" custScaleX="167076" custLinFactNeighborX="-326" custLinFactNeighborY="-759">
        <dgm:presLayoutVars>
          <dgm:chMax val="1"/>
          <dgm:chPref val="1"/>
          <dgm:bulletEnabled val="1"/>
        </dgm:presLayoutVars>
      </dgm:prSet>
      <dgm:spPr/>
      <dgm:t>
        <a:bodyPr/>
        <a:lstStyle/>
        <a:p>
          <a:endParaRPr lang="es-PE"/>
        </a:p>
      </dgm:t>
    </dgm:pt>
    <dgm:pt modelId="{7E1EA06F-3453-4966-A1E4-82D3F3E6D3CF}" type="pres">
      <dgm:prSet presAssocID="{5199FE03-7AEA-47CB-AD7A-7938C483D3A6}" presName="ChildText" presStyleLbl="revTx" presStyleIdx="0" presStyleCnt="2">
        <dgm:presLayoutVars>
          <dgm:chMax val="0"/>
          <dgm:chPref val="0"/>
          <dgm:bulletEnabled val="1"/>
        </dgm:presLayoutVars>
      </dgm:prSet>
      <dgm:spPr/>
      <dgm:t>
        <a:bodyPr/>
        <a:lstStyle/>
        <a:p>
          <a:endParaRPr lang="es-PE"/>
        </a:p>
      </dgm:t>
    </dgm:pt>
    <dgm:pt modelId="{655B74FC-AE69-46BF-A112-EFA77B4EA6EF}" type="pres">
      <dgm:prSet presAssocID="{D64E6483-4C91-4C68-9DEF-3150C9C78D56}" presName="sibTrans" presStyleCnt="0"/>
      <dgm:spPr/>
      <dgm:t>
        <a:bodyPr/>
        <a:lstStyle/>
        <a:p>
          <a:endParaRPr lang="es-PE"/>
        </a:p>
      </dgm:t>
    </dgm:pt>
    <dgm:pt modelId="{45748A5A-91AA-41CD-BFFD-F182AD48E29F}" type="pres">
      <dgm:prSet presAssocID="{74D9862F-E5D0-4C3C-8CE8-4C07514E3BE4}" presName="composite" presStyleCnt="0"/>
      <dgm:spPr/>
      <dgm:t>
        <a:bodyPr/>
        <a:lstStyle/>
        <a:p>
          <a:endParaRPr lang="es-PE"/>
        </a:p>
      </dgm:t>
    </dgm:pt>
    <dgm:pt modelId="{ECA2ADB9-86B0-4C3E-A0D8-C3A8220305FB}" type="pres">
      <dgm:prSet presAssocID="{74D9862F-E5D0-4C3C-8CE8-4C07514E3BE4}" presName="bentUpArrow1" presStyleLbl="alignImgPlace1" presStyleIdx="1" presStyleCnt="2">
        <dgm:style>
          <a:lnRef idx="1">
            <a:schemeClr val="accent6"/>
          </a:lnRef>
          <a:fillRef idx="2">
            <a:schemeClr val="accent6"/>
          </a:fillRef>
          <a:effectRef idx="1">
            <a:schemeClr val="accent6"/>
          </a:effectRef>
          <a:fontRef idx="minor">
            <a:schemeClr val="dk1"/>
          </a:fontRef>
        </dgm:style>
      </dgm:prSet>
      <dgm:spPr/>
      <dgm:t>
        <a:bodyPr/>
        <a:lstStyle/>
        <a:p>
          <a:endParaRPr lang="es-PE"/>
        </a:p>
      </dgm:t>
    </dgm:pt>
    <dgm:pt modelId="{9894865A-CAC2-45F1-BE07-9DED3ACE26D4}" type="pres">
      <dgm:prSet presAssocID="{74D9862F-E5D0-4C3C-8CE8-4C07514E3BE4}" presName="ParentText" presStyleLbl="node1" presStyleIdx="1" presStyleCnt="3" custScaleX="135863" custLinFactNeighborX="-1499" custLinFactNeighborY="1055">
        <dgm:presLayoutVars>
          <dgm:chMax val="1"/>
          <dgm:chPref val="1"/>
          <dgm:bulletEnabled val="1"/>
        </dgm:presLayoutVars>
      </dgm:prSet>
      <dgm:spPr/>
      <dgm:t>
        <a:bodyPr/>
        <a:lstStyle/>
        <a:p>
          <a:endParaRPr lang="es-PE"/>
        </a:p>
      </dgm:t>
    </dgm:pt>
    <dgm:pt modelId="{CAC8F221-D84F-487D-85D8-C377A5DE1EB1}" type="pres">
      <dgm:prSet presAssocID="{74D9862F-E5D0-4C3C-8CE8-4C07514E3BE4}" presName="ChildText" presStyleLbl="revTx" presStyleIdx="1" presStyleCnt="2">
        <dgm:presLayoutVars>
          <dgm:chMax val="0"/>
          <dgm:chPref val="0"/>
          <dgm:bulletEnabled val="1"/>
        </dgm:presLayoutVars>
      </dgm:prSet>
      <dgm:spPr/>
      <dgm:t>
        <a:bodyPr/>
        <a:lstStyle/>
        <a:p>
          <a:endParaRPr lang="es-PE"/>
        </a:p>
      </dgm:t>
    </dgm:pt>
    <dgm:pt modelId="{7CCA45EE-42EF-451D-9A58-6291C8EAC1C5}" type="pres">
      <dgm:prSet presAssocID="{5C9833E2-EBBC-4C2D-93D7-D48B763F0DC2}" presName="sibTrans" presStyleCnt="0"/>
      <dgm:spPr/>
      <dgm:t>
        <a:bodyPr/>
        <a:lstStyle/>
        <a:p>
          <a:endParaRPr lang="es-PE"/>
        </a:p>
      </dgm:t>
    </dgm:pt>
    <dgm:pt modelId="{3068DE89-542B-4D35-9A02-EBE0311B6E03}" type="pres">
      <dgm:prSet presAssocID="{69AEC9A7-EBC2-4686-8843-1C75E0DFDED8}" presName="composite" presStyleCnt="0"/>
      <dgm:spPr/>
      <dgm:t>
        <a:bodyPr/>
        <a:lstStyle/>
        <a:p>
          <a:endParaRPr lang="es-PE"/>
        </a:p>
      </dgm:t>
    </dgm:pt>
    <dgm:pt modelId="{C27DA77E-E835-478E-A07D-A78BC8DBDBF2}" type="pres">
      <dgm:prSet presAssocID="{69AEC9A7-EBC2-4686-8843-1C75E0DFDED8}" presName="ParentText" presStyleLbl="node1" presStyleIdx="2" presStyleCnt="3" custScaleX="132864">
        <dgm:presLayoutVars>
          <dgm:chMax val="1"/>
          <dgm:chPref val="1"/>
          <dgm:bulletEnabled val="1"/>
        </dgm:presLayoutVars>
      </dgm:prSet>
      <dgm:spPr/>
      <dgm:t>
        <a:bodyPr/>
        <a:lstStyle/>
        <a:p>
          <a:endParaRPr lang="es-PE"/>
        </a:p>
      </dgm:t>
    </dgm:pt>
  </dgm:ptLst>
  <dgm:cxnLst>
    <dgm:cxn modelId="{74B63436-2276-4C73-AFC8-4C178F9E780C}" type="presOf" srcId="{5199FE03-7AEA-47CB-AD7A-7938C483D3A6}" destId="{34548DDF-F714-489C-88C9-7C63CB194D02}" srcOrd="0" destOrd="0" presId="urn:microsoft.com/office/officeart/2005/8/layout/StepDownProcess"/>
    <dgm:cxn modelId="{F62BBE4F-AEC2-4D13-B102-53F28E0EA770}" srcId="{A1A2DAFA-828A-4105-B783-1EC3CAE68A8C}" destId="{74D9862F-E5D0-4C3C-8CE8-4C07514E3BE4}" srcOrd="1" destOrd="0" parTransId="{4FD0CD75-83C5-4F3B-AE5F-C384C90494E2}" sibTransId="{5C9833E2-EBBC-4C2D-93D7-D48B763F0DC2}"/>
    <dgm:cxn modelId="{2FE656F7-082B-415A-B5D0-B98A2888A09F}" type="presOf" srcId="{A1A2DAFA-828A-4105-B783-1EC3CAE68A8C}" destId="{0C1FB1E3-B196-41FE-A934-99CFFBA35394}" srcOrd="0" destOrd="0" presId="urn:microsoft.com/office/officeart/2005/8/layout/StepDownProcess"/>
    <dgm:cxn modelId="{B61F7F16-F7C0-4C82-8A6C-5B4786922BAA}" srcId="{A1A2DAFA-828A-4105-B783-1EC3CAE68A8C}" destId="{69AEC9A7-EBC2-4686-8843-1C75E0DFDED8}" srcOrd="2" destOrd="0" parTransId="{F5DDE099-8C92-4FF8-BC34-D77926D4BD8E}" sibTransId="{9B7CB5B5-2591-4813-B474-5FC181896115}"/>
    <dgm:cxn modelId="{A4099A9B-958B-481D-B2EE-C8F7584D4B89}" type="presOf" srcId="{69AEC9A7-EBC2-4686-8843-1C75E0DFDED8}" destId="{C27DA77E-E835-478E-A07D-A78BC8DBDBF2}" srcOrd="0" destOrd="0" presId="urn:microsoft.com/office/officeart/2005/8/layout/StepDownProcess"/>
    <dgm:cxn modelId="{325AF357-6A90-4BC6-AB9E-2FF15BBA8E3A}" srcId="{A1A2DAFA-828A-4105-B783-1EC3CAE68A8C}" destId="{5199FE03-7AEA-47CB-AD7A-7938C483D3A6}" srcOrd="0" destOrd="0" parTransId="{117FE086-A84F-49A8-A276-54BBA06A52A6}" sibTransId="{D64E6483-4C91-4C68-9DEF-3150C9C78D56}"/>
    <dgm:cxn modelId="{F3FB20BA-2DE1-42E2-9EA8-1D5D831B783E}" type="presOf" srcId="{74D9862F-E5D0-4C3C-8CE8-4C07514E3BE4}" destId="{9894865A-CAC2-45F1-BE07-9DED3ACE26D4}" srcOrd="0" destOrd="0" presId="urn:microsoft.com/office/officeart/2005/8/layout/StepDownProcess"/>
    <dgm:cxn modelId="{3CF069A1-0499-4C9A-ABCC-BFA76D6879B8}" type="presParOf" srcId="{0C1FB1E3-B196-41FE-A934-99CFFBA35394}" destId="{F1AEFB9E-748F-44DD-8392-0FAEA21282B2}" srcOrd="0" destOrd="0" presId="urn:microsoft.com/office/officeart/2005/8/layout/StepDownProcess"/>
    <dgm:cxn modelId="{F73EB96A-E625-48D6-B85E-30E9DF527C74}" type="presParOf" srcId="{F1AEFB9E-748F-44DD-8392-0FAEA21282B2}" destId="{3BF8F028-588C-4A38-849D-CB5EB8514D9B}" srcOrd="0" destOrd="0" presId="urn:microsoft.com/office/officeart/2005/8/layout/StepDownProcess"/>
    <dgm:cxn modelId="{7B21A6B1-6281-4AD4-9728-CB6148430CDF}" type="presParOf" srcId="{F1AEFB9E-748F-44DD-8392-0FAEA21282B2}" destId="{34548DDF-F714-489C-88C9-7C63CB194D02}" srcOrd="1" destOrd="0" presId="urn:microsoft.com/office/officeart/2005/8/layout/StepDownProcess"/>
    <dgm:cxn modelId="{A805D05A-F10C-4659-A850-517ACED5D4C1}" type="presParOf" srcId="{F1AEFB9E-748F-44DD-8392-0FAEA21282B2}" destId="{7E1EA06F-3453-4966-A1E4-82D3F3E6D3CF}" srcOrd="2" destOrd="0" presId="urn:microsoft.com/office/officeart/2005/8/layout/StepDownProcess"/>
    <dgm:cxn modelId="{4AE2BB61-6A3C-47D1-AF77-667DBC9BA4C9}" type="presParOf" srcId="{0C1FB1E3-B196-41FE-A934-99CFFBA35394}" destId="{655B74FC-AE69-46BF-A112-EFA77B4EA6EF}" srcOrd="1" destOrd="0" presId="urn:microsoft.com/office/officeart/2005/8/layout/StepDownProcess"/>
    <dgm:cxn modelId="{DA88537F-BC86-44E1-995D-DBE9CEB0DA1B}" type="presParOf" srcId="{0C1FB1E3-B196-41FE-A934-99CFFBA35394}" destId="{45748A5A-91AA-41CD-BFFD-F182AD48E29F}" srcOrd="2" destOrd="0" presId="urn:microsoft.com/office/officeart/2005/8/layout/StepDownProcess"/>
    <dgm:cxn modelId="{FBB5AB26-9777-4470-B67B-B19F877204B8}" type="presParOf" srcId="{45748A5A-91AA-41CD-BFFD-F182AD48E29F}" destId="{ECA2ADB9-86B0-4C3E-A0D8-C3A8220305FB}" srcOrd="0" destOrd="0" presId="urn:microsoft.com/office/officeart/2005/8/layout/StepDownProcess"/>
    <dgm:cxn modelId="{C3586ECC-5BE0-4F0A-BE87-F18AB5F6945E}" type="presParOf" srcId="{45748A5A-91AA-41CD-BFFD-F182AD48E29F}" destId="{9894865A-CAC2-45F1-BE07-9DED3ACE26D4}" srcOrd="1" destOrd="0" presId="urn:microsoft.com/office/officeart/2005/8/layout/StepDownProcess"/>
    <dgm:cxn modelId="{89F14F4E-FDEE-47EC-A7B1-436808E1C049}" type="presParOf" srcId="{45748A5A-91AA-41CD-BFFD-F182AD48E29F}" destId="{CAC8F221-D84F-487D-85D8-C377A5DE1EB1}" srcOrd="2" destOrd="0" presId="urn:microsoft.com/office/officeart/2005/8/layout/StepDownProcess"/>
    <dgm:cxn modelId="{94D823DA-8D60-442D-8213-C487C6B71C45}" type="presParOf" srcId="{0C1FB1E3-B196-41FE-A934-99CFFBA35394}" destId="{7CCA45EE-42EF-451D-9A58-6291C8EAC1C5}" srcOrd="3" destOrd="0" presId="urn:microsoft.com/office/officeart/2005/8/layout/StepDownProcess"/>
    <dgm:cxn modelId="{1D932C12-B5DB-4DF8-B758-5811D18CC11C}" type="presParOf" srcId="{0C1FB1E3-B196-41FE-A934-99CFFBA35394}" destId="{3068DE89-542B-4D35-9A02-EBE0311B6E03}" srcOrd="4" destOrd="0" presId="urn:microsoft.com/office/officeart/2005/8/layout/StepDownProcess"/>
    <dgm:cxn modelId="{694DAECC-EB5A-43F7-AFBE-9C0AC73FF4ED}" type="presParOf" srcId="{3068DE89-542B-4D35-9A02-EBE0311B6E03}" destId="{C27DA77E-E835-478E-A07D-A78BC8DBDBF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641D3D-70CD-4A06-9E41-5A8624349F0A}" type="doc">
      <dgm:prSet loTypeId="urn:microsoft.com/office/officeart/2005/8/layout/vList3" loCatId="list" qsTypeId="urn:microsoft.com/office/officeart/2005/8/quickstyle/simple1" qsCatId="simple" csTypeId="urn:microsoft.com/office/officeart/2005/8/colors/colorful5" csCatId="colorful" phldr="1"/>
      <dgm:spPr/>
    </dgm:pt>
    <dgm:pt modelId="{9493F915-1FE7-4E09-BBE6-C09CC68BA345}">
      <dgm:prSet phldrT="[Texto]"/>
      <dgm:spPr/>
      <dgm:t>
        <a:bodyPr/>
        <a:lstStyle/>
        <a:p>
          <a:r>
            <a:rPr lang="es-PE" dirty="0" smtClean="0"/>
            <a:t>Cuando los documentos están en </a:t>
          </a:r>
          <a:r>
            <a:rPr lang="es-PE" b="1" dirty="0" smtClean="0"/>
            <a:t>Proceso</a:t>
          </a:r>
          <a:r>
            <a:rPr lang="es-PE" dirty="0" smtClean="0"/>
            <a:t>, pueden ser modificados por el Docente.</a:t>
          </a:r>
          <a:endParaRPr lang="es-PE" dirty="0"/>
        </a:p>
      </dgm:t>
    </dgm:pt>
    <dgm:pt modelId="{AF0B1A38-5CF2-4B46-B353-D2CEDCE2719E}" type="parTrans" cxnId="{909B1250-9C6E-4550-8DE8-DCB0FABFC1C7}">
      <dgm:prSet/>
      <dgm:spPr/>
      <dgm:t>
        <a:bodyPr/>
        <a:lstStyle/>
        <a:p>
          <a:endParaRPr lang="es-PE"/>
        </a:p>
      </dgm:t>
    </dgm:pt>
    <dgm:pt modelId="{07856351-CF0A-4217-9254-BBCAD5962534}" type="sibTrans" cxnId="{909B1250-9C6E-4550-8DE8-DCB0FABFC1C7}">
      <dgm:prSet/>
      <dgm:spPr/>
      <dgm:t>
        <a:bodyPr/>
        <a:lstStyle/>
        <a:p>
          <a:endParaRPr lang="es-PE"/>
        </a:p>
      </dgm:t>
    </dgm:pt>
    <dgm:pt modelId="{3872F428-7F0D-4F70-B154-E7450DCEC38D}">
      <dgm:prSet phldrT="[Texto]"/>
      <dgm:spPr/>
      <dgm:t>
        <a:bodyPr/>
        <a:lstStyle/>
        <a:p>
          <a:r>
            <a:rPr lang="es-PE" dirty="0" smtClean="0"/>
            <a:t>Cuando figura </a:t>
          </a:r>
          <a:r>
            <a:rPr lang="es-PE" b="1" dirty="0" smtClean="0"/>
            <a:t>Registrado</a:t>
          </a:r>
          <a:r>
            <a:rPr lang="es-PE" dirty="0" smtClean="0"/>
            <a:t>, es porque ya ha sido enviado al especialista de la UGEL/DRE para que sea revisado, no dando la opción para modificar o agregar más datos al Docente.</a:t>
          </a:r>
        </a:p>
        <a:p>
          <a:r>
            <a:rPr lang="es-PE" dirty="0" smtClean="0"/>
            <a:t>Si encontrara algún error, el Especialista puede retornar  la FT o DG.</a:t>
          </a:r>
          <a:endParaRPr lang="es-PE" dirty="0"/>
        </a:p>
      </dgm:t>
    </dgm:pt>
    <dgm:pt modelId="{C7F5644A-9172-4A60-8394-902FB054B8B2}" type="parTrans" cxnId="{B67982B0-7A5F-426E-B07C-9C342AD0B6C3}">
      <dgm:prSet/>
      <dgm:spPr/>
      <dgm:t>
        <a:bodyPr/>
        <a:lstStyle/>
        <a:p>
          <a:endParaRPr lang="es-PE"/>
        </a:p>
      </dgm:t>
    </dgm:pt>
    <dgm:pt modelId="{3DAF131A-E6B2-46AB-B159-429C28DCFB3B}" type="sibTrans" cxnId="{B67982B0-7A5F-426E-B07C-9C342AD0B6C3}">
      <dgm:prSet/>
      <dgm:spPr/>
      <dgm:t>
        <a:bodyPr/>
        <a:lstStyle/>
        <a:p>
          <a:endParaRPr lang="es-PE"/>
        </a:p>
      </dgm:t>
    </dgm:pt>
    <dgm:pt modelId="{BBD92461-0679-4EAF-8CA5-623FB43050DE}">
      <dgm:prSet phldrT="[Texto]"/>
      <dgm:spPr/>
      <dgm:t>
        <a:bodyPr/>
        <a:lstStyle/>
        <a:p>
          <a:r>
            <a:rPr lang="es-PE" dirty="0" smtClean="0"/>
            <a:t>Cuando la FT o DG esta </a:t>
          </a:r>
          <a:r>
            <a:rPr lang="es-PE" b="1" dirty="0" smtClean="0"/>
            <a:t>Verificada</a:t>
          </a:r>
          <a:r>
            <a:rPr lang="es-PE" dirty="0" smtClean="0"/>
            <a:t>, no puede ser modificada y los únicos que pueden retornar son los responsables  de PRONIED.</a:t>
          </a:r>
        </a:p>
        <a:p>
          <a:r>
            <a:rPr lang="es-PE" dirty="0" smtClean="0"/>
            <a:t>Las DG y FT solo pueden ser solicitadas para el retorno del Especialista de UGEL al de PRONIED</a:t>
          </a:r>
          <a:r>
            <a:rPr lang="es-PE" b="1" dirty="0" smtClean="0"/>
            <a:t>.</a:t>
          </a:r>
          <a:endParaRPr lang="es-PE" dirty="0"/>
        </a:p>
      </dgm:t>
    </dgm:pt>
    <dgm:pt modelId="{534A3224-D651-4FEA-8AF4-953A7CD08C9A}" type="parTrans" cxnId="{9AB9C8A1-8F54-4297-BAA2-735C59B1BEEC}">
      <dgm:prSet/>
      <dgm:spPr/>
      <dgm:t>
        <a:bodyPr/>
        <a:lstStyle/>
        <a:p>
          <a:endParaRPr lang="es-PE"/>
        </a:p>
      </dgm:t>
    </dgm:pt>
    <dgm:pt modelId="{A004DE54-7D23-4B61-9CE7-A8F3657B6BEA}" type="sibTrans" cxnId="{9AB9C8A1-8F54-4297-BAA2-735C59B1BEEC}">
      <dgm:prSet/>
      <dgm:spPr/>
      <dgm:t>
        <a:bodyPr/>
        <a:lstStyle/>
        <a:p>
          <a:endParaRPr lang="es-PE"/>
        </a:p>
      </dgm:t>
    </dgm:pt>
    <dgm:pt modelId="{B371E4DD-BCB2-4967-9DCA-0447B4C328BC}" type="pres">
      <dgm:prSet presAssocID="{A6641D3D-70CD-4A06-9E41-5A8624349F0A}" presName="linearFlow" presStyleCnt="0">
        <dgm:presLayoutVars>
          <dgm:dir/>
          <dgm:resizeHandles val="exact"/>
        </dgm:presLayoutVars>
      </dgm:prSet>
      <dgm:spPr/>
    </dgm:pt>
    <dgm:pt modelId="{EBB131D2-5033-44AB-8BFD-A600AFA8001B}" type="pres">
      <dgm:prSet presAssocID="{9493F915-1FE7-4E09-BBE6-C09CC68BA345}" presName="composite" presStyleCnt="0"/>
      <dgm:spPr/>
    </dgm:pt>
    <dgm:pt modelId="{B4E051D2-8190-4299-8514-BD6BAA1FF6F1}" type="pres">
      <dgm:prSet presAssocID="{9493F915-1FE7-4E09-BBE6-C09CC68BA345}" presName="imgShp" presStyleLbl="fgImgPlace1" presStyleIdx="0" presStyleCnt="3"/>
      <dgm:spPr>
        <a:blipFill rotWithShape="1">
          <a:blip xmlns:r="http://schemas.openxmlformats.org/officeDocument/2006/relationships" r:embed="rId1"/>
          <a:stretch>
            <a:fillRect/>
          </a:stretch>
        </a:blipFill>
      </dgm:spPr>
    </dgm:pt>
    <dgm:pt modelId="{0BA1AB81-184B-42EC-A179-710FB6538717}" type="pres">
      <dgm:prSet presAssocID="{9493F915-1FE7-4E09-BBE6-C09CC68BA345}" presName="txShp" presStyleLbl="node1" presStyleIdx="0" presStyleCnt="3" custLinFactNeighborX="-779" custLinFactNeighborY="778">
        <dgm:presLayoutVars>
          <dgm:bulletEnabled val="1"/>
        </dgm:presLayoutVars>
      </dgm:prSet>
      <dgm:spPr/>
      <dgm:t>
        <a:bodyPr/>
        <a:lstStyle/>
        <a:p>
          <a:endParaRPr lang="es-PE"/>
        </a:p>
      </dgm:t>
    </dgm:pt>
    <dgm:pt modelId="{52C6CFAB-1CFC-488E-99B1-301C7CBB14E0}" type="pres">
      <dgm:prSet presAssocID="{07856351-CF0A-4217-9254-BBCAD5962534}" presName="spacing" presStyleCnt="0"/>
      <dgm:spPr/>
    </dgm:pt>
    <dgm:pt modelId="{5BA9568A-2BBD-4D3F-8BF1-6080ADB01F96}" type="pres">
      <dgm:prSet presAssocID="{3872F428-7F0D-4F70-B154-E7450DCEC38D}" presName="composite" presStyleCnt="0"/>
      <dgm:spPr/>
    </dgm:pt>
    <dgm:pt modelId="{A88219D4-5251-4E32-B6F5-7B448D89C712}" type="pres">
      <dgm:prSet presAssocID="{3872F428-7F0D-4F70-B154-E7450DCEC38D}" presName="imgShp" presStyleLbl="fgImgPlace1" presStyleIdx="1" presStyleCnt="3"/>
      <dgm:spPr>
        <a:blipFill rotWithShape="1">
          <a:blip xmlns:r="http://schemas.openxmlformats.org/officeDocument/2006/relationships" r:embed="rId2"/>
          <a:stretch>
            <a:fillRect/>
          </a:stretch>
        </a:blipFill>
      </dgm:spPr>
    </dgm:pt>
    <dgm:pt modelId="{939975B8-84D2-4387-B3F2-CD7FEA0BC56A}" type="pres">
      <dgm:prSet presAssocID="{3872F428-7F0D-4F70-B154-E7450DCEC38D}" presName="txShp" presStyleLbl="node1" presStyleIdx="1" presStyleCnt="3">
        <dgm:presLayoutVars>
          <dgm:bulletEnabled val="1"/>
        </dgm:presLayoutVars>
      </dgm:prSet>
      <dgm:spPr/>
      <dgm:t>
        <a:bodyPr/>
        <a:lstStyle/>
        <a:p>
          <a:endParaRPr lang="es-PE"/>
        </a:p>
      </dgm:t>
    </dgm:pt>
    <dgm:pt modelId="{A706A8AE-5909-43B0-92A4-4DAB48751262}" type="pres">
      <dgm:prSet presAssocID="{3DAF131A-E6B2-46AB-B159-429C28DCFB3B}" presName="spacing" presStyleCnt="0"/>
      <dgm:spPr/>
    </dgm:pt>
    <dgm:pt modelId="{E8A50EA1-A241-4B52-BF23-6C9D34EF8113}" type="pres">
      <dgm:prSet presAssocID="{BBD92461-0679-4EAF-8CA5-623FB43050DE}" presName="composite" presStyleCnt="0"/>
      <dgm:spPr/>
    </dgm:pt>
    <dgm:pt modelId="{61D27F66-2D22-4E56-B731-D2BC1EF6F1DD}" type="pres">
      <dgm:prSet presAssocID="{BBD92461-0679-4EAF-8CA5-623FB43050DE}" presName="imgShp" presStyleLbl="fgImgPlace1" presStyleIdx="2" presStyleCnt="3" custScaleX="108409"/>
      <dgm:spPr>
        <a:blipFill rotWithShape="1">
          <a:blip xmlns:r="http://schemas.openxmlformats.org/officeDocument/2006/relationships" r:embed="rId3"/>
          <a:stretch>
            <a:fillRect/>
          </a:stretch>
        </a:blipFill>
      </dgm:spPr>
    </dgm:pt>
    <dgm:pt modelId="{315D4A06-92B8-436B-B43F-CCE8F61EC5DE}" type="pres">
      <dgm:prSet presAssocID="{BBD92461-0679-4EAF-8CA5-623FB43050DE}" presName="txShp" presStyleLbl="node1" presStyleIdx="2" presStyleCnt="3">
        <dgm:presLayoutVars>
          <dgm:bulletEnabled val="1"/>
        </dgm:presLayoutVars>
      </dgm:prSet>
      <dgm:spPr/>
      <dgm:t>
        <a:bodyPr/>
        <a:lstStyle/>
        <a:p>
          <a:endParaRPr lang="es-PE"/>
        </a:p>
      </dgm:t>
    </dgm:pt>
  </dgm:ptLst>
  <dgm:cxnLst>
    <dgm:cxn modelId="{9AB9C8A1-8F54-4297-BAA2-735C59B1BEEC}" srcId="{A6641D3D-70CD-4A06-9E41-5A8624349F0A}" destId="{BBD92461-0679-4EAF-8CA5-623FB43050DE}" srcOrd="2" destOrd="0" parTransId="{534A3224-D651-4FEA-8AF4-953A7CD08C9A}" sibTransId="{A004DE54-7D23-4B61-9CE7-A8F3657B6BEA}"/>
    <dgm:cxn modelId="{4B9BDDFD-C7D1-4665-AB7D-013100CE1A8B}" type="presOf" srcId="{A6641D3D-70CD-4A06-9E41-5A8624349F0A}" destId="{B371E4DD-BCB2-4967-9DCA-0447B4C328BC}" srcOrd="0" destOrd="0" presId="urn:microsoft.com/office/officeart/2005/8/layout/vList3"/>
    <dgm:cxn modelId="{EDD86171-D5D6-4DC9-AB08-F9A30ADB9FB7}" type="presOf" srcId="{3872F428-7F0D-4F70-B154-E7450DCEC38D}" destId="{939975B8-84D2-4387-B3F2-CD7FEA0BC56A}" srcOrd="0" destOrd="0" presId="urn:microsoft.com/office/officeart/2005/8/layout/vList3"/>
    <dgm:cxn modelId="{E008ECAF-DF2E-4626-A79B-B535C401663E}" type="presOf" srcId="{9493F915-1FE7-4E09-BBE6-C09CC68BA345}" destId="{0BA1AB81-184B-42EC-A179-710FB6538717}" srcOrd="0" destOrd="0" presId="urn:microsoft.com/office/officeart/2005/8/layout/vList3"/>
    <dgm:cxn modelId="{B67982B0-7A5F-426E-B07C-9C342AD0B6C3}" srcId="{A6641D3D-70CD-4A06-9E41-5A8624349F0A}" destId="{3872F428-7F0D-4F70-B154-E7450DCEC38D}" srcOrd="1" destOrd="0" parTransId="{C7F5644A-9172-4A60-8394-902FB054B8B2}" sibTransId="{3DAF131A-E6B2-46AB-B159-429C28DCFB3B}"/>
    <dgm:cxn modelId="{909B1250-9C6E-4550-8DE8-DCB0FABFC1C7}" srcId="{A6641D3D-70CD-4A06-9E41-5A8624349F0A}" destId="{9493F915-1FE7-4E09-BBE6-C09CC68BA345}" srcOrd="0" destOrd="0" parTransId="{AF0B1A38-5CF2-4B46-B353-D2CEDCE2719E}" sibTransId="{07856351-CF0A-4217-9254-BBCAD5962534}"/>
    <dgm:cxn modelId="{87AC7468-B0D2-4285-8B9C-8CC60DD89F34}" type="presOf" srcId="{BBD92461-0679-4EAF-8CA5-623FB43050DE}" destId="{315D4A06-92B8-436B-B43F-CCE8F61EC5DE}" srcOrd="0" destOrd="0" presId="urn:microsoft.com/office/officeart/2005/8/layout/vList3"/>
    <dgm:cxn modelId="{875B1D29-F40C-422D-8B6B-347E12A8B6EE}" type="presParOf" srcId="{B371E4DD-BCB2-4967-9DCA-0447B4C328BC}" destId="{EBB131D2-5033-44AB-8BFD-A600AFA8001B}" srcOrd="0" destOrd="0" presId="urn:microsoft.com/office/officeart/2005/8/layout/vList3"/>
    <dgm:cxn modelId="{5D367758-3B0F-4975-AE41-813E240D992F}" type="presParOf" srcId="{EBB131D2-5033-44AB-8BFD-A600AFA8001B}" destId="{B4E051D2-8190-4299-8514-BD6BAA1FF6F1}" srcOrd="0" destOrd="0" presId="urn:microsoft.com/office/officeart/2005/8/layout/vList3"/>
    <dgm:cxn modelId="{580EF497-2FB1-49A2-B10C-B47F81D87258}" type="presParOf" srcId="{EBB131D2-5033-44AB-8BFD-A600AFA8001B}" destId="{0BA1AB81-184B-42EC-A179-710FB6538717}" srcOrd="1" destOrd="0" presId="urn:microsoft.com/office/officeart/2005/8/layout/vList3"/>
    <dgm:cxn modelId="{261F48A1-8E5C-41F1-A842-C6644F9E355F}" type="presParOf" srcId="{B371E4DD-BCB2-4967-9DCA-0447B4C328BC}" destId="{52C6CFAB-1CFC-488E-99B1-301C7CBB14E0}" srcOrd="1" destOrd="0" presId="urn:microsoft.com/office/officeart/2005/8/layout/vList3"/>
    <dgm:cxn modelId="{9184E386-BE24-4B47-8247-03235FDBBAED}" type="presParOf" srcId="{B371E4DD-BCB2-4967-9DCA-0447B4C328BC}" destId="{5BA9568A-2BBD-4D3F-8BF1-6080ADB01F96}" srcOrd="2" destOrd="0" presId="urn:microsoft.com/office/officeart/2005/8/layout/vList3"/>
    <dgm:cxn modelId="{CFCE64C7-9618-4F41-8FAB-3D98099D0BFF}" type="presParOf" srcId="{5BA9568A-2BBD-4D3F-8BF1-6080ADB01F96}" destId="{A88219D4-5251-4E32-B6F5-7B448D89C712}" srcOrd="0" destOrd="0" presId="urn:microsoft.com/office/officeart/2005/8/layout/vList3"/>
    <dgm:cxn modelId="{4103E177-957D-432B-9113-0F7991EBF696}" type="presParOf" srcId="{5BA9568A-2BBD-4D3F-8BF1-6080ADB01F96}" destId="{939975B8-84D2-4387-B3F2-CD7FEA0BC56A}" srcOrd="1" destOrd="0" presId="urn:microsoft.com/office/officeart/2005/8/layout/vList3"/>
    <dgm:cxn modelId="{B212D3B3-0867-41B3-A818-958C6BC67060}" type="presParOf" srcId="{B371E4DD-BCB2-4967-9DCA-0447B4C328BC}" destId="{A706A8AE-5909-43B0-92A4-4DAB48751262}" srcOrd="3" destOrd="0" presId="urn:microsoft.com/office/officeart/2005/8/layout/vList3"/>
    <dgm:cxn modelId="{C9A2BF31-5CB0-49E4-AC0E-4BABD7F3CA26}" type="presParOf" srcId="{B371E4DD-BCB2-4967-9DCA-0447B4C328BC}" destId="{E8A50EA1-A241-4B52-BF23-6C9D34EF8113}" srcOrd="4" destOrd="0" presId="urn:microsoft.com/office/officeart/2005/8/layout/vList3"/>
    <dgm:cxn modelId="{3C3AE767-D29B-401E-9DF0-200614D352E6}" type="presParOf" srcId="{E8A50EA1-A241-4B52-BF23-6C9D34EF8113}" destId="{61D27F66-2D22-4E56-B731-D2BC1EF6F1DD}" srcOrd="0" destOrd="0" presId="urn:microsoft.com/office/officeart/2005/8/layout/vList3"/>
    <dgm:cxn modelId="{7064592F-3DA2-406B-B473-EB5060ABF940}" type="presParOf" srcId="{E8A50EA1-A241-4B52-BF23-6C9D34EF8113}" destId="{315D4A06-92B8-436B-B43F-CCE8F61EC5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8F028-588C-4A38-849D-CB5EB8514D9B}">
      <dsp:nvSpPr>
        <dsp:cNvPr id="0" name=""/>
        <dsp:cNvSpPr/>
      </dsp:nvSpPr>
      <dsp:spPr>
        <a:xfrm rot="5400000">
          <a:off x="1498442" y="1328236"/>
          <a:ext cx="1174710" cy="1337366"/>
        </a:xfrm>
        <a:prstGeom prst="bentUpArrow">
          <a:avLst>
            <a:gd name="adj1" fmla="val 32840"/>
            <a:gd name="adj2" fmla="val 25000"/>
            <a:gd name="adj3" fmla="val 35780"/>
          </a:avLst>
        </a:prstGeom>
        <a:gradFill rotWithShape="1">
          <a:gsLst>
            <a:gs pos="0">
              <a:schemeClr val="accent5">
                <a:tint val="60000"/>
                <a:satMod val="105000"/>
                <a:lumMod val="105000"/>
              </a:schemeClr>
            </a:gs>
            <a:gs pos="100000">
              <a:schemeClr val="accent5">
                <a:tint val="65000"/>
                <a:satMod val="100000"/>
                <a:lumMod val="100000"/>
              </a:schemeClr>
            </a:gs>
            <a:gs pos="100000">
              <a:schemeClr val="accent5">
                <a:tint val="70000"/>
                <a:satMod val="100000"/>
                <a:lumMod val="100000"/>
              </a:schemeClr>
            </a:gs>
          </a:gsLst>
          <a:lin ang="5400000" scaled="0"/>
        </a:gradFill>
        <a:ln w="635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sp>
    <dsp:sp modelId="{34548DDF-F714-489C-88C9-7C63CB194D02}">
      <dsp:nvSpPr>
        <dsp:cNvPr id="0" name=""/>
        <dsp:cNvSpPr/>
      </dsp:nvSpPr>
      <dsp:spPr>
        <a:xfrm>
          <a:off x="517547" y="15540"/>
          <a:ext cx="3303963" cy="1384200"/>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1° Acceso a Web</a:t>
          </a:r>
        </a:p>
        <a:p>
          <a:pPr lvl="0" algn="ctr" defTabSz="711200">
            <a:lnSpc>
              <a:spcPct val="90000"/>
            </a:lnSpc>
            <a:spcBef>
              <a:spcPct val="0"/>
            </a:spcBef>
            <a:spcAft>
              <a:spcPct val="35000"/>
            </a:spcAft>
          </a:pPr>
          <a:r>
            <a:rPr lang="es-PE" sz="1600" b="1" kern="1200" dirty="0" smtClean="0"/>
            <a:t>wasichay.perueduca.pe</a:t>
          </a:r>
        </a:p>
        <a:p>
          <a:pPr lvl="0" algn="ctr" defTabSz="711200">
            <a:lnSpc>
              <a:spcPct val="90000"/>
            </a:lnSpc>
            <a:spcBef>
              <a:spcPct val="0"/>
            </a:spcBef>
            <a:spcAft>
              <a:spcPct val="35000"/>
            </a:spcAft>
          </a:pPr>
          <a:endParaRPr lang="es-PE" sz="1600" kern="1200" dirty="0" smtClean="0"/>
        </a:p>
        <a:p>
          <a:pPr lvl="0" algn="ctr" defTabSz="711200">
            <a:lnSpc>
              <a:spcPct val="90000"/>
            </a:lnSpc>
            <a:spcBef>
              <a:spcPct val="0"/>
            </a:spcBef>
            <a:spcAft>
              <a:spcPct val="35000"/>
            </a:spcAft>
          </a:pPr>
          <a:endParaRPr lang="es-PE" sz="1600" kern="1200" dirty="0"/>
        </a:p>
      </dsp:txBody>
      <dsp:txXfrm>
        <a:off x="585130" y="83123"/>
        <a:ext cx="3168797" cy="1249034"/>
      </dsp:txXfrm>
    </dsp:sp>
    <dsp:sp modelId="{7E1EA06F-3453-4966-A1E4-82D3F3E6D3CF}">
      <dsp:nvSpPr>
        <dsp:cNvPr id="0" name=""/>
        <dsp:cNvSpPr/>
      </dsp:nvSpPr>
      <dsp:spPr>
        <a:xfrm>
          <a:off x="3164736" y="158061"/>
          <a:ext cx="1438260" cy="1118772"/>
        </a:xfrm>
        <a:prstGeom prst="rect">
          <a:avLst/>
        </a:prstGeom>
        <a:noFill/>
        <a:ln>
          <a:noFill/>
        </a:ln>
        <a:effectLst/>
      </dsp:spPr>
      <dsp:style>
        <a:lnRef idx="0">
          <a:scrgbClr r="0" g="0" b="0"/>
        </a:lnRef>
        <a:fillRef idx="0">
          <a:scrgbClr r="0" g="0" b="0"/>
        </a:fillRef>
        <a:effectRef idx="0">
          <a:scrgbClr r="0" g="0" b="0"/>
        </a:effectRef>
        <a:fontRef idx="minor"/>
      </dsp:style>
    </dsp:sp>
    <dsp:sp modelId="{ECA2ADB9-86B0-4C3E-A0D8-C3A8220305FB}">
      <dsp:nvSpPr>
        <dsp:cNvPr id="0" name=""/>
        <dsp:cNvSpPr/>
      </dsp:nvSpPr>
      <dsp:spPr>
        <a:xfrm rot="5400000">
          <a:off x="3147742" y="2883151"/>
          <a:ext cx="1174710" cy="1337366"/>
        </a:xfrm>
        <a:prstGeom prst="bentUpArrow">
          <a:avLst>
            <a:gd name="adj1" fmla="val 32840"/>
            <a:gd name="adj2" fmla="val 25000"/>
            <a:gd name="adj3" fmla="val 35780"/>
          </a:avLst>
        </a:prstGeom>
        <a:gradFill rotWithShape="1">
          <a:gsLst>
            <a:gs pos="0">
              <a:schemeClr val="accent6">
                <a:tint val="60000"/>
                <a:satMod val="105000"/>
                <a:lumMod val="105000"/>
              </a:schemeClr>
            </a:gs>
            <a:gs pos="100000">
              <a:schemeClr val="accent6">
                <a:tint val="65000"/>
                <a:satMod val="100000"/>
                <a:lumMod val="100000"/>
              </a:schemeClr>
            </a:gs>
            <a:gs pos="100000">
              <a:schemeClr val="accent6">
                <a:tint val="70000"/>
                <a:satMod val="100000"/>
                <a:lumMod val="100000"/>
              </a:schemeClr>
            </a:gs>
          </a:gsLst>
          <a:lin ang="5400000" scaled="0"/>
        </a:gradFill>
        <a:ln w="635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sp>
    <dsp:sp modelId="{9894865A-CAC2-45F1-BE07-9DED3ACE26D4}">
      <dsp:nvSpPr>
        <dsp:cNvPr id="0" name=""/>
        <dsp:cNvSpPr/>
      </dsp:nvSpPr>
      <dsp:spPr>
        <a:xfrm>
          <a:off x="2452272" y="1595563"/>
          <a:ext cx="2686720" cy="1384200"/>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2° Para acceder al Sistema dar clic en el icono</a:t>
          </a:r>
        </a:p>
        <a:p>
          <a:pPr lvl="0" algn="ctr" defTabSz="711200">
            <a:lnSpc>
              <a:spcPct val="90000"/>
            </a:lnSpc>
            <a:spcBef>
              <a:spcPct val="0"/>
            </a:spcBef>
            <a:spcAft>
              <a:spcPct val="35000"/>
            </a:spcAft>
          </a:pPr>
          <a:endParaRPr lang="es-PE" sz="1600" kern="1200" dirty="0"/>
        </a:p>
      </dsp:txBody>
      <dsp:txXfrm>
        <a:off x="2519855" y="1663146"/>
        <a:ext cx="2551554" cy="1249034"/>
      </dsp:txXfrm>
    </dsp:sp>
    <dsp:sp modelId="{CAC8F221-D84F-487D-85D8-C377A5DE1EB1}">
      <dsp:nvSpPr>
        <dsp:cNvPr id="0" name=""/>
        <dsp:cNvSpPr/>
      </dsp:nvSpPr>
      <dsp:spPr>
        <a:xfrm>
          <a:off x="4814036" y="1712975"/>
          <a:ext cx="1438260" cy="1118772"/>
        </a:xfrm>
        <a:prstGeom prst="rect">
          <a:avLst/>
        </a:prstGeom>
        <a:noFill/>
        <a:ln>
          <a:noFill/>
        </a:ln>
        <a:effectLst/>
      </dsp:spPr>
      <dsp:style>
        <a:lnRef idx="0">
          <a:scrgbClr r="0" g="0" b="0"/>
        </a:lnRef>
        <a:fillRef idx="0">
          <a:scrgbClr r="0" g="0" b="0"/>
        </a:fillRef>
        <a:effectRef idx="0">
          <a:scrgbClr r="0" g="0" b="0"/>
        </a:effectRef>
        <a:fontRef idx="minor"/>
      </dsp:style>
    </dsp:sp>
    <dsp:sp modelId="{C27DA77E-E835-478E-A07D-A78BC8DBDBF2}">
      <dsp:nvSpPr>
        <dsp:cNvPr id="0" name=""/>
        <dsp:cNvSpPr/>
      </dsp:nvSpPr>
      <dsp:spPr>
        <a:xfrm>
          <a:off x="4439837" y="3135874"/>
          <a:ext cx="2627414" cy="1384200"/>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b="1" kern="1200" dirty="0" smtClean="0"/>
            <a:t>3° Su Usuario  verificado y Contraseña asignada en el Correo de Activación. Dar clic en </a:t>
          </a:r>
          <a:r>
            <a:rPr lang="es-PE" sz="1600" b="1" kern="1200" dirty="0" smtClean="0"/>
            <a:t>INICIAR </a:t>
          </a:r>
          <a:r>
            <a:rPr lang="es-PE" sz="1600" b="1" kern="1200" dirty="0" smtClean="0"/>
            <a:t>SESION.</a:t>
          </a:r>
          <a:endParaRPr lang="es-PE" sz="1600" b="1" kern="1200" dirty="0"/>
        </a:p>
      </dsp:txBody>
      <dsp:txXfrm>
        <a:off x="4507420" y="3203457"/>
        <a:ext cx="2492248" cy="1249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0E5CC-B197-4F27-A848-B1CE27D34597}" type="datetimeFigureOut">
              <a:rPr lang="es-PE" smtClean="0"/>
              <a:t>24/01/2018</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29E89-1039-450D-AB99-E1413A04FF89}" type="slidenum">
              <a:rPr lang="es-PE" smtClean="0"/>
              <a:t>‹Nº›</a:t>
            </a:fld>
            <a:endParaRPr lang="es-PE"/>
          </a:p>
        </p:txBody>
      </p:sp>
    </p:spTree>
    <p:extLst>
      <p:ext uri="{BB962C8B-B14F-4D97-AF65-F5344CB8AC3E}">
        <p14:creationId xmlns:p14="http://schemas.microsoft.com/office/powerpoint/2010/main" val="193276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CA523BF-F8B8-4D6C-8495-7C604BF62253}" type="slidenum">
              <a:rPr lang="es-PE" smtClean="0"/>
              <a:t>13</a:t>
            </a:fld>
            <a:endParaRPr lang="es-PE"/>
          </a:p>
        </p:txBody>
      </p:sp>
    </p:spTree>
    <p:extLst>
      <p:ext uri="{BB962C8B-B14F-4D97-AF65-F5344CB8AC3E}">
        <p14:creationId xmlns:p14="http://schemas.microsoft.com/office/powerpoint/2010/main" val="330055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67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8424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881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rjeta de nombre">
    <p:spTree>
      <p:nvGrpSpPr>
        <p:cNvPr id="1" name=""/>
        <p:cNvGrpSpPr/>
        <p:nvPr/>
      </p:nvGrpSpPr>
      <p:grpSpPr>
        <a:xfrm>
          <a:off x="0" y="0"/>
          <a:ext cx="0" cy="0"/>
          <a:chOff x="0" y="0"/>
          <a:chExt cx="0" cy="0"/>
        </a:xfrm>
      </p:grpSpPr>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693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61BEF0D-F0BB-DE4B-95CE-6DB70DBA9567}" type="datetimeFigureOut">
              <a:rPr lang="en-US" smtClean="0"/>
              <a:pPr/>
              <a:t>1/24/2018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98510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411781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670393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69641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5296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3485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954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2608210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D57F1E4F-1CFF-5643-939E-217C01CDF565}" type="slidenum">
              <a:rPr lang="en-US" smtClean="0"/>
              <a:pPr/>
              <a:t>‹Nº›</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2112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61BEF0D-F0BB-DE4B-95CE-6DB70DBA9567}" type="datetimeFigureOut">
              <a:rPr lang="en-US" smtClean="0"/>
              <a:pPr/>
              <a:t>1/24/2018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D57F1E4F-1CFF-5643-939E-217C01CDF565}" type="slidenum">
              <a:rPr lang="en-US" smtClean="0"/>
              <a:pPr/>
              <a:t>‹Nº›</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38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829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6153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5916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ido 2">
    <p:spTree>
      <p:nvGrpSpPr>
        <p:cNvPr id="1" name=""/>
        <p:cNvGrpSpPr/>
        <p:nvPr/>
      </p:nvGrpSpPr>
      <p:grpSpPr>
        <a:xfrm>
          <a:off x="0" y="0"/>
          <a:ext cx="0" cy="0"/>
          <a:chOff x="0" y="0"/>
          <a:chExt cx="0" cy="0"/>
        </a:xfrm>
      </p:grpSpPr>
      <p:sp>
        <p:nvSpPr>
          <p:cNvPr id="64" name="Shape 64"/>
          <p:cNvSpPr/>
          <p:nvPr/>
        </p:nvSpPr>
        <p:spPr>
          <a:xfrm>
            <a:off x="4067176" y="6661150"/>
            <a:ext cx="2006600" cy="190501"/>
          </a:xfrm>
          <a:prstGeom prst="rect">
            <a:avLst/>
          </a:prstGeom>
          <a:solidFill>
            <a:srgbClr val="F06856"/>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65" name="Shape 65"/>
          <p:cNvSpPr/>
          <p:nvPr/>
        </p:nvSpPr>
        <p:spPr>
          <a:xfrm>
            <a:off x="2035175" y="6661150"/>
            <a:ext cx="2006601" cy="190501"/>
          </a:xfrm>
          <a:prstGeom prst="rect">
            <a:avLst/>
          </a:prstGeom>
          <a:solidFill>
            <a:srgbClr val="69BEC2"/>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66" name="Shape 66"/>
          <p:cNvSpPr/>
          <p:nvPr/>
        </p:nvSpPr>
        <p:spPr>
          <a:xfrm>
            <a:off x="3175" y="6667500"/>
            <a:ext cx="2006600" cy="190500"/>
          </a:xfrm>
          <a:prstGeom prst="rect">
            <a:avLst/>
          </a:prstGeom>
          <a:solidFill>
            <a:srgbClr val="A2B34A"/>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67" name="Shape 67"/>
          <p:cNvSpPr/>
          <p:nvPr/>
        </p:nvSpPr>
        <p:spPr>
          <a:xfrm>
            <a:off x="6105526" y="6661150"/>
            <a:ext cx="2006600" cy="190501"/>
          </a:xfrm>
          <a:prstGeom prst="rect">
            <a:avLst/>
          </a:prstGeom>
          <a:solidFill>
            <a:srgbClr val="BDBFC1"/>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68" name="Shape 68"/>
          <p:cNvSpPr/>
          <p:nvPr/>
        </p:nvSpPr>
        <p:spPr>
          <a:xfrm>
            <a:off x="8143876" y="6661150"/>
            <a:ext cx="2006600" cy="190501"/>
          </a:xfrm>
          <a:prstGeom prst="rect">
            <a:avLst/>
          </a:prstGeom>
          <a:solidFill>
            <a:srgbClr val="E8EAED"/>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69" name="Shape 69"/>
          <p:cNvSpPr/>
          <p:nvPr/>
        </p:nvSpPr>
        <p:spPr>
          <a:xfrm>
            <a:off x="10182226" y="6661150"/>
            <a:ext cx="2006600" cy="190501"/>
          </a:xfrm>
          <a:prstGeom prst="rect">
            <a:avLst/>
          </a:prstGeom>
          <a:solidFill>
            <a:srgbClr val="E8EAED"/>
          </a:solidFill>
          <a:ln w="12700">
            <a:miter lim="400000"/>
          </a:ln>
        </p:spPr>
        <p:txBody>
          <a:bodyPr lIns="22859" tIns="22859" rIns="22859" bIns="22859" anchor="ctr"/>
          <a:lstStyle/>
          <a:p>
            <a:pPr algn="l" defTabSz="228600">
              <a:defRPr sz="1200">
                <a:solidFill>
                  <a:srgbClr val="FFFFFF"/>
                </a:solidFill>
                <a:latin typeface="Calibri"/>
                <a:ea typeface="Calibri"/>
                <a:cs typeface="Calibri"/>
                <a:sym typeface="Calibri"/>
              </a:defRPr>
            </a:pPr>
            <a:endParaRPr sz="900"/>
          </a:p>
        </p:txBody>
      </p:sp>
      <p:sp>
        <p:nvSpPr>
          <p:cNvPr id="70" name="Shape 70"/>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5084651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87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05600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9669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48776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7860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299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713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42577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1/24/2018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‹Nº›</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3526714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11" Type="http://schemas.openxmlformats.org/officeDocument/2006/relationships/image" Target="../media/image3.jpe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19.xml"/><Relationship Id="rId5" Type="http://schemas.openxmlformats.org/officeDocument/2006/relationships/image" Target="../media/image3.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3.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11.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9.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19.xml"/><Relationship Id="rId4" Type="http://schemas.openxmlformats.org/officeDocument/2006/relationships/image" Target="../media/image58.jp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9.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76.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7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9.xml"/><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3.jpe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dirty="0" smtClean="0"/>
              <a:t>Acceso a Sistema </a:t>
            </a:r>
            <a:r>
              <a:rPr lang="es-PE" dirty="0" err="1" smtClean="0"/>
              <a:t>Wasichay</a:t>
            </a:r>
            <a:endParaRPr lang="es-PE" dirty="0"/>
          </a:p>
        </p:txBody>
      </p:sp>
      <p:sp>
        <p:nvSpPr>
          <p:cNvPr id="3" name="Subtítulo 2"/>
          <p:cNvSpPr>
            <a:spLocks noGrp="1"/>
          </p:cNvSpPr>
          <p:nvPr>
            <p:ph type="subTitle" idx="1"/>
          </p:nvPr>
        </p:nvSpPr>
        <p:spPr/>
        <p:txBody>
          <a:bodyPr>
            <a:noAutofit/>
          </a:bodyPr>
          <a:lstStyle/>
          <a:p>
            <a:r>
              <a:rPr lang="es-PE" sz="3200" b="1" dirty="0" smtClean="0"/>
              <a:t>Perfil de Docente</a:t>
            </a:r>
            <a:endParaRPr lang="es-PE"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8636" y="6012611"/>
            <a:ext cx="3726737" cy="57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78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810137" y="2507292"/>
            <a:ext cx="6400992" cy="2226495"/>
            <a:chOff x="1086928" y="2579185"/>
            <a:chExt cx="6007475" cy="1229436"/>
          </a:xfrm>
        </p:grpSpPr>
        <p:pic>
          <p:nvPicPr>
            <p:cNvPr id="21" name="Imagen 20"/>
            <p:cNvPicPr>
              <a:picLocks noChangeAspect="1"/>
            </p:cNvPicPr>
            <p:nvPr/>
          </p:nvPicPr>
          <p:blipFill rotWithShape="1">
            <a:blip r:embed="rId2"/>
            <a:srcRect l="28112" t="14840" r="26908" b="59707"/>
            <a:stretch/>
          </p:blipFill>
          <p:spPr>
            <a:xfrm>
              <a:off x="1086928" y="2579185"/>
              <a:ext cx="6007475" cy="1229436"/>
            </a:xfrm>
            <a:prstGeom prst="rect">
              <a:avLst/>
            </a:prstGeom>
          </p:spPr>
        </p:pic>
        <p:sp>
          <p:nvSpPr>
            <p:cNvPr id="32" name="Rectángulo 31"/>
            <p:cNvSpPr/>
            <p:nvPr/>
          </p:nvSpPr>
          <p:spPr>
            <a:xfrm>
              <a:off x="1245252" y="3112995"/>
              <a:ext cx="5468444" cy="391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gr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697" y="437003"/>
            <a:ext cx="3065075" cy="427129"/>
          </a:xfrm>
          <a:prstGeom prst="rect">
            <a:avLst/>
          </a:prstGeom>
        </p:spPr>
      </p:pic>
      <p:pic>
        <p:nvPicPr>
          <p:cNvPr id="20" name="Imagen 19"/>
          <p:cNvPicPr>
            <a:picLocks noChangeAspect="1"/>
          </p:cNvPicPr>
          <p:nvPr/>
        </p:nvPicPr>
        <p:blipFill rotWithShape="1">
          <a:blip r:embed="rId4"/>
          <a:srcRect l="27245" t="12866" r="26484" b="63158"/>
          <a:stretch/>
        </p:blipFill>
        <p:spPr>
          <a:xfrm>
            <a:off x="4090666" y="1187685"/>
            <a:ext cx="5246061" cy="1145611"/>
          </a:xfrm>
          <a:prstGeom prst="rect">
            <a:avLst/>
          </a:prstGeom>
        </p:spPr>
      </p:pic>
      <p:pic>
        <p:nvPicPr>
          <p:cNvPr id="22" name="Imagen 21"/>
          <p:cNvPicPr/>
          <p:nvPr/>
        </p:nvPicPr>
        <p:blipFill rotWithShape="1">
          <a:blip r:embed="rId5"/>
          <a:srcRect l="46535" t="20203" r="40614" b="66196"/>
          <a:stretch/>
        </p:blipFill>
        <p:spPr bwMode="auto">
          <a:xfrm>
            <a:off x="4081582" y="4400908"/>
            <a:ext cx="2296159" cy="975360"/>
          </a:xfrm>
          <a:prstGeom prst="rect">
            <a:avLst/>
          </a:prstGeom>
          <a:ln>
            <a:noFill/>
          </a:ln>
          <a:extLst>
            <a:ext uri="{53640926-AAD7-44D8-BBD7-CCE9431645EC}">
              <a14:shadowObscured xmlns:a14="http://schemas.microsoft.com/office/drawing/2010/main"/>
            </a:ext>
          </a:extLst>
        </p:spPr>
      </p:pic>
      <p:sp>
        <p:nvSpPr>
          <p:cNvPr id="24" name="Rectángulo 23"/>
          <p:cNvSpPr/>
          <p:nvPr/>
        </p:nvSpPr>
        <p:spPr>
          <a:xfrm>
            <a:off x="8299111" y="1469612"/>
            <a:ext cx="717172" cy="278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sp>
        <p:nvSpPr>
          <p:cNvPr id="27" name="CuadroTexto 26"/>
          <p:cNvSpPr txBox="1"/>
          <p:nvPr/>
        </p:nvSpPr>
        <p:spPr>
          <a:xfrm>
            <a:off x="919890" y="1367628"/>
            <a:ext cx="2184433" cy="830997"/>
          </a:xfrm>
          <a:prstGeom prst="wedgeRectCallout">
            <a:avLst>
              <a:gd name="adj1" fmla="val 93229"/>
              <a:gd name="adj2" fmla="val -13491"/>
            </a:avLst>
          </a:prstGeom>
          <a:ln>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E" sz="1600" b="1" dirty="0" smtClean="0">
                <a:solidFill>
                  <a:schemeClr val="accent2"/>
                </a:solidFill>
              </a:rPr>
              <a:t>1° Se </a:t>
            </a:r>
            <a:r>
              <a:rPr lang="es-PE" sz="1600" b="1" dirty="0">
                <a:solidFill>
                  <a:schemeClr val="accent2"/>
                </a:solidFill>
              </a:rPr>
              <a:t>da clic en Agregar. Una opción a la vez</a:t>
            </a:r>
            <a:r>
              <a:rPr lang="es-PE" sz="1350" dirty="0" smtClean="0"/>
              <a:t>.</a:t>
            </a:r>
            <a:endParaRPr lang="es-PE" sz="1350" dirty="0"/>
          </a:p>
        </p:txBody>
      </p:sp>
      <p:sp>
        <p:nvSpPr>
          <p:cNvPr id="29" name="CuadroTexto 28"/>
          <p:cNvSpPr txBox="1"/>
          <p:nvPr/>
        </p:nvSpPr>
        <p:spPr>
          <a:xfrm>
            <a:off x="7935333" y="2434072"/>
            <a:ext cx="3254056" cy="1569660"/>
          </a:xfrm>
          <a:prstGeom prst="wedgeRectCallout">
            <a:avLst>
              <a:gd name="adj1" fmla="val -81926"/>
              <a:gd name="adj2" fmla="val 23962"/>
            </a:avLst>
          </a:prstGeom>
          <a:ln>
            <a:prstDash val="lg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PE" sz="1600" b="1" dirty="0" smtClean="0">
                <a:solidFill>
                  <a:schemeClr val="accent2"/>
                </a:solidFill>
              </a:rPr>
              <a:t>2° </a:t>
            </a:r>
            <a:r>
              <a:rPr lang="es-PE" sz="1600" b="1" dirty="0" smtClean="0">
                <a:solidFill>
                  <a:schemeClr val="accent5">
                    <a:lumMod val="75000"/>
                  </a:schemeClr>
                </a:solidFill>
              </a:rPr>
              <a:t>Se </a:t>
            </a:r>
            <a:r>
              <a:rPr lang="es-PE" sz="1600" b="1" dirty="0">
                <a:solidFill>
                  <a:schemeClr val="accent5">
                    <a:lumMod val="75000"/>
                  </a:schemeClr>
                </a:solidFill>
              </a:rPr>
              <a:t>habilitan las </a:t>
            </a:r>
            <a:r>
              <a:rPr lang="es-PE" sz="1600" b="1" dirty="0" smtClean="0">
                <a:solidFill>
                  <a:schemeClr val="accent5">
                    <a:lumMod val="75000"/>
                  </a:schemeClr>
                </a:solidFill>
              </a:rPr>
              <a:t>celdas. Puede seleccionar la opción AULA, SERVICIOS HIGIENICOS, COCINAS Y COMEDORES, ESPACIOS EXTERIORES, ESPACIOS ADMINISTRATIVOS</a:t>
            </a:r>
            <a:r>
              <a:rPr lang="es-PE" sz="1600" b="1" dirty="0" smtClean="0">
                <a:solidFill>
                  <a:schemeClr val="accent2"/>
                </a:solidFill>
              </a:rPr>
              <a:t>.</a:t>
            </a:r>
            <a:endParaRPr lang="es-PE" sz="1600" b="1" dirty="0">
              <a:solidFill>
                <a:schemeClr val="accent2"/>
              </a:solidFill>
            </a:endParaRPr>
          </a:p>
        </p:txBody>
      </p:sp>
      <p:pic>
        <p:nvPicPr>
          <p:cNvPr id="4" name="Imagen 3"/>
          <p:cNvPicPr>
            <a:picLocks noChangeAspect="1"/>
          </p:cNvPicPr>
          <p:nvPr/>
        </p:nvPicPr>
        <p:blipFill>
          <a:blip r:embed="rId6">
            <a:clrChange>
              <a:clrFrom>
                <a:srgbClr val="FFFFFF"/>
              </a:clrFrom>
              <a:clrTo>
                <a:srgbClr val="FFFFFF">
                  <a:alpha val="0"/>
                </a:srgbClr>
              </a:clrTo>
            </a:clrChange>
          </a:blip>
          <a:stretch>
            <a:fillRect/>
          </a:stretch>
        </p:blipFill>
        <p:spPr>
          <a:xfrm>
            <a:off x="6399083" y="4574141"/>
            <a:ext cx="702862" cy="612044"/>
          </a:xfrm>
          <a:prstGeom prst="rect">
            <a:avLst/>
          </a:prstGeom>
        </p:spPr>
      </p:pic>
      <p:grpSp>
        <p:nvGrpSpPr>
          <p:cNvPr id="6" name="Grupo 5"/>
          <p:cNvGrpSpPr/>
          <p:nvPr/>
        </p:nvGrpSpPr>
        <p:grpSpPr>
          <a:xfrm>
            <a:off x="7935333" y="4161030"/>
            <a:ext cx="3254056" cy="1323439"/>
            <a:chOff x="7935333" y="4161030"/>
            <a:chExt cx="3254056" cy="1323439"/>
          </a:xfrm>
        </p:grpSpPr>
        <p:sp>
          <p:nvSpPr>
            <p:cNvPr id="19" name="CuadroTexto 18"/>
            <p:cNvSpPr txBox="1"/>
            <p:nvPr/>
          </p:nvSpPr>
          <p:spPr>
            <a:xfrm>
              <a:off x="7935333" y="4161030"/>
              <a:ext cx="3254056" cy="1323439"/>
            </a:xfrm>
            <a:prstGeom prst="wedgeRectCallout">
              <a:avLst>
                <a:gd name="adj1" fmla="val -82238"/>
                <a:gd name="adj2" fmla="val -72209"/>
              </a:avLst>
            </a:prstGeom>
            <a:ln>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PE" sz="1600" b="1" dirty="0" smtClean="0">
                  <a:solidFill>
                    <a:schemeClr val="accent3"/>
                  </a:solidFill>
                </a:rPr>
                <a:t>3° </a:t>
              </a:r>
              <a:r>
                <a:rPr lang="es-PE" sz="1600" b="1" dirty="0">
                  <a:solidFill>
                    <a:schemeClr val="accent3"/>
                  </a:solidFill>
                </a:rPr>
                <a:t>Al terminar el llenado, se da clic en </a:t>
              </a:r>
              <a:r>
                <a:rPr lang="es-PE" sz="1600" b="1" dirty="0" smtClean="0">
                  <a:solidFill>
                    <a:schemeClr val="accent3"/>
                  </a:solidFill>
                </a:rPr>
                <a:t>el          para Guardar </a:t>
              </a:r>
              <a:r>
                <a:rPr lang="es-PE" sz="1600" b="1" dirty="0">
                  <a:solidFill>
                    <a:schemeClr val="accent3"/>
                  </a:solidFill>
                </a:rPr>
                <a:t>y en Aceptar para dar </a:t>
              </a:r>
              <a:r>
                <a:rPr lang="es-PE" sz="1600" b="1" dirty="0" smtClean="0">
                  <a:solidFill>
                    <a:schemeClr val="accent3"/>
                  </a:solidFill>
                </a:rPr>
                <a:t>conformidad. Para eliminar se da clic       y retorna al primer paso.</a:t>
              </a:r>
              <a:endParaRPr lang="es-PE" sz="1600" b="1" dirty="0">
                <a:solidFill>
                  <a:schemeClr val="accent3"/>
                </a:solidFill>
              </a:endParaRPr>
            </a:p>
          </p:txBody>
        </p:sp>
        <p:pic>
          <p:nvPicPr>
            <p:cNvPr id="3" name="Imagen 2"/>
            <p:cNvPicPr>
              <a:picLocks noChangeAspect="1"/>
            </p:cNvPicPr>
            <p:nvPr/>
          </p:nvPicPr>
          <p:blipFill>
            <a:blip r:embed="rId7"/>
            <a:stretch>
              <a:fillRect/>
            </a:stretch>
          </p:blipFill>
          <p:spPr>
            <a:xfrm>
              <a:off x="8841253" y="4436238"/>
              <a:ext cx="312907" cy="297549"/>
            </a:xfrm>
            <a:prstGeom prst="rect">
              <a:avLst/>
            </a:prstGeom>
          </p:spPr>
          <p:style>
            <a:lnRef idx="2">
              <a:schemeClr val="accent3"/>
            </a:lnRef>
            <a:fillRef idx="1">
              <a:schemeClr val="lt1"/>
            </a:fillRef>
            <a:effectRef idx="0">
              <a:schemeClr val="accent3"/>
            </a:effectRef>
            <a:fontRef idx="minor">
              <a:schemeClr val="dk1"/>
            </a:fontRef>
          </p:style>
        </p:pic>
        <p:pic>
          <p:nvPicPr>
            <p:cNvPr id="5" name="Imagen 4"/>
            <p:cNvPicPr>
              <a:picLocks noChangeAspect="1"/>
            </p:cNvPicPr>
            <p:nvPr/>
          </p:nvPicPr>
          <p:blipFill>
            <a:blip r:embed="rId8">
              <a:clrChange>
                <a:clrFrom>
                  <a:srgbClr val="FFFFFF"/>
                </a:clrFrom>
                <a:clrTo>
                  <a:srgbClr val="FFFFFF">
                    <a:alpha val="0"/>
                  </a:srgbClr>
                </a:clrTo>
              </a:clrChange>
            </a:blip>
            <a:stretch>
              <a:fillRect/>
            </a:stretch>
          </p:blipFill>
          <p:spPr>
            <a:xfrm>
              <a:off x="10360977" y="4904589"/>
              <a:ext cx="286703" cy="281596"/>
            </a:xfrm>
            <a:prstGeom prst="rect">
              <a:avLst/>
            </a:prstGeom>
          </p:spPr>
          <p:style>
            <a:lnRef idx="2">
              <a:schemeClr val="accent3"/>
            </a:lnRef>
            <a:fillRef idx="1">
              <a:schemeClr val="lt1"/>
            </a:fillRef>
            <a:effectRef idx="0">
              <a:schemeClr val="accent3"/>
            </a:effectRef>
            <a:fontRef idx="minor">
              <a:schemeClr val="dk1"/>
            </a:fontRef>
          </p:style>
        </p:pic>
      </p:grpSp>
      <p:pic>
        <p:nvPicPr>
          <p:cNvPr id="23" name="Imagen 22"/>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
        <p:nvSpPr>
          <p:cNvPr id="25" name="Rectángulo 24"/>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spTree>
    <p:extLst>
      <p:ext uri="{BB962C8B-B14F-4D97-AF65-F5344CB8AC3E}">
        <p14:creationId xmlns:p14="http://schemas.microsoft.com/office/powerpoint/2010/main" val="126698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57" y="20320"/>
            <a:ext cx="2812663" cy="391955"/>
          </a:xfrm>
          <a:prstGeom prst="rect">
            <a:avLst/>
          </a:prstGeom>
        </p:spPr>
      </p:pic>
      <p:pic>
        <p:nvPicPr>
          <p:cNvPr id="8" name="Imagen 7"/>
          <p:cNvPicPr/>
          <p:nvPr/>
        </p:nvPicPr>
        <p:blipFill rotWithShape="1">
          <a:blip r:embed="rId3"/>
          <a:srcRect l="26105" t="13796" r="26975" b="58926"/>
          <a:stretch/>
        </p:blipFill>
        <p:spPr bwMode="auto">
          <a:xfrm>
            <a:off x="5331125" y="1038022"/>
            <a:ext cx="4475535" cy="1743771"/>
          </a:xfrm>
          <a:prstGeom prst="rect">
            <a:avLst/>
          </a:prstGeom>
          <a:ln>
            <a:noFill/>
          </a:ln>
          <a:extLst>
            <a:ext uri="{53640926-AAD7-44D8-BBD7-CCE9431645EC}">
              <a14:shadowObscured xmlns:a14="http://schemas.microsoft.com/office/drawing/2010/main"/>
            </a:ext>
          </a:extLst>
        </p:spPr>
      </p:pic>
      <p:grpSp>
        <p:nvGrpSpPr>
          <p:cNvPr id="7" name="Grupo 6"/>
          <p:cNvGrpSpPr/>
          <p:nvPr/>
        </p:nvGrpSpPr>
        <p:grpSpPr>
          <a:xfrm>
            <a:off x="783661" y="1094522"/>
            <a:ext cx="3421364" cy="1154162"/>
            <a:chOff x="7228505" y="1031461"/>
            <a:chExt cx="3421364" cy="1154162"/>
          </a:xfrm>
        </p:grpSpPr>
        <p:sp>
          <p:nvSpPr>
            <p:cNvPr id="12" name="CuadroTexto 11"/>
            <p:cNvSpPr txBox="1"/>
            <p:nvPr/>
          </p:nvSpPr>
          <p:spPr>
            <a:xfrm>
              <a:off x="7228505" y="1031461"/>
              <a:ext cx="3421364" cy="1154162"/>
            </a:xfrm>
            <a:prstGeom prst="wedgeRectCallout">
              <a:avLst>
                <a:gd name="adj1" fmla="val 74520"/>
                <a:gd name="adj2" fmla="val 53660"/>
              </a:avLst>
            </a:prstGeom>
            <a:ln w="38100">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PE" sz="2100" dirty="0"/>
                <a:t>	</a:t>
              </a:r>
              <a:r>
                <a:rPr lang="es-PE" sz="1600" b="1" dirty="0">
                  <a:solidFill>
                    <a:schemeClr val="accent2"/>
                  </a:solidFill>
                </a:rPr>
                <a:t>	Si se va a modificar clic en el Lápiz</a:t>
              </a:r>
            </a:p>
            <a:p>
              <a:pPr algn="r"/>
              <a:r>
                <a:rPr lang="es-PE" sz="1600" b="1" dirty="0">
                  <a:solidFill>
                    <a:schemeClr val="accent2"/>
                  </a:solidFill>
                </a:rPr>
                <a:t>			Para borrar clic en el Tachito.</a:t>
              </a:r>
            </a:p>
          </p:txBody>
        </p:sp>
        <p:pic>
          <p:nvPicPr>
            <p:cNvPr id="13" name="Imagen 12"/>
            <p:cNvPicPr/>
            <p:nvPr/>
          </p:nvPicPr>
          <p:blipFill rotWithShape="1">
            <a:blip r:embed="rId3"/>
            <a:srcRect l="67529" t="26878" r="29338" b="64711"/>
            <a:stretch/>
          </p:blipFill>
          <p:spPr bwMode="auto">
            <a:xfrm>
              <a:off x="7453093" y="1072096"/>
              <a:ext cx="644427" cy="949743"/>
            </a:xfrm>
            <a:prstGeom prst="rect">
              <a:avLst/>
            </a:prstGeom>
            <a:ln>
              <a:noFill/>
            </a:ln>
            <a:extLst>
              <a:ext uri="{53640926-AAD7-44D8-BBD7-CCE9431645EC}">
                <a14:shadowObscured xmlns:a14="http://schemas.microsoft.com/office/drawing/2010/main"/>
              </a:ext>
            </a:extLst>
          </p:spPr>
        </p:pic>
      </p:grpSp>
      <p:sp>
        <p:nvSpPr>
          <p:cNvPr id="11" name="Rectángulo 10"/>
          <p:cNvSpPr/>
          <p:nvPr/>
        </p:nvSpPr>
        <p:spPr>
          <a:xfrm>
            <a:off x="9128764" y="1780942"/>
            <a:ext cx="524887" cy="60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grpSp>
        <p:nvGrpSpPr>
          <p:cNvPr id="4" name="Grupo 3"/>
          <p:cNvGrpSpPr/>
          <p:nvPr/>
        </p:nvGrpSpPr>
        <p:grpSpPr>
          <a:xfrm>
            <a:off x="783661" y="2900000"/>
            <a:ext cx="6490205" cy="2332402"/>
            <a:chOff x="1414462" y="3648641"/>
            <a:chExt cx="6893719" cy="2914650"/>
          </a:xfrm>
        </p:grpSpPr>
        <p:pic>
          <p:nvPicPr>
            <p:cNvPr id="10" name="Imagen 9"/>
            <p:cNvPicPr/>
            <p:nvPr/>
          </p:nvPicPr>
          <p:blipFill rotWithShape="1">
            <a:blip r:embed="rId4"/>
            <a:srcRect l="27516" t="12856" r="27505" b="53909"/>
            <a:stretch/>
          </p:blipFill>
          <p:spPr bwMode="auto">
            <a:xfrm>
              <a:off x="1414462" y="3648641"/>
              <a:ext cx="6893719" cy="2914650"/>
            </a:xfrm>
            <a:prstGeom prst="rect">
              <a:avLst/>
            </a:prstGeom>
            <a:ln>
              <a:noFill/>
            </a:ln>
            <a:extLst>
              <a:ext uri="{53640926-AAD7-44D8-BBD7-CCE9431645EC}">
                <a14:shadowObscured xmlns:a14="http://schemas.microsoft.com/office/drawing/2010/main"/>
              </a:ext>
            </a:extLst>
          </p:spPr>
        </p:pic>
        <p:sp>
          <p:nvSpPr>
            <p:cNvPr id="16" name="Rectángulo 15"/>
            <p:cNvSpPr/>
            <p:nvPr/>
          </p:nvSpPr>
          <p:spPr>
            <a:xfrm>
              <a:off x="7235068" y="4017888"/>
              <a:ext cx="880232" cy="628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grpSp>
      <p:sp>
        <p:nvSpPr>
          <p:cNvPr id="14" name="Rectángulo 13"/>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sp>
        <p:nvSpPr>
          <p:cNvPr id="15" name="CuadroTexto 14"/>
          <p:cNvSpPr txBox="1"/>
          <p:nvPr/>
        </p:nvSpPr>
        <p:spPr>
          <a:xfrm>
            <a:off x="7917632" y="3014852"/>
            <a:ext cx="3786582" cy="1077218"/>
          </a:xfrm>
          <a:prstGeom prst="wedgeRectCallout">
            <a:avLst>
              <a:gd name="adj1" fmla="val -61675"/>
              <a:gd name="adj2" fmla="val -17901"/>
            </a:avLst>
          </a:prstGeom>
          <a:ln w="38100">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E" sz="1600" b="1" dirty="0">
                <a:solidFill>
                  <a:schemeClr val="accent1"/>
                </a:solidFill>
              </a:rPr>
              <a:t>En caso se requiera ingresar más información continuar con la opción AGREGAR, habilitando una línea más para llenar y continuar.</a:t>
            </a:r>
          </a:p>
        </p:txBody>
      </p:sp>
      <p:pic>
        <p:nvPicPr>
          <p:cNvPr id="18" name="Imagen 17"/>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spTree>
    <p:extLst>
      <p:ext uri="{BB962C8B-B14F-4D97-AF65-F5344CB8AC3E}">
        <p14:creationId xmlns:p14="http://schemas.microsoft.com/office/powerpoint/2010/main" val="366175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249" y="9874"/>
            <a:ext cx="4668171" cy="650526"/>
          </a:xfrm>
          <a:prstGeom prst="rect">
            <a:avLst/>
          </a:prstGeom>
        </p:spPr>
      </p:pic>
      <p:pic>
        <p:nvPicPr>
          <p:cNvPr id="22" name="Imagen 21"/>
          <p:cNvPicPr/>
          <p:nvPr/>
        </p:nvPicPr>
        <p:blipFill rotWithShape="1">
          <a:blip r:embed="rId3"/>
          <a:srcRect l="41242" t="16304" r="26093" b="63870"/>
          <a:stretch/>
        </p:blipFill>
        <p:spPr bwMode="auto">
          <a:xfrm>
            <a:off x="3312160" y="1270234"/>
            <a:ext cx="3576320" cy="1828566"/>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4"/>
          <a:srcRect l="46214" t="64743" r="32670" b="24831"/>
          <a:stretch/>
        </p:blipFill>
        <p:spPr bwMode="auto">
          <a:xfrm>
            <a:off x="1300480" y="3230880"/>
            <a:ext cx="3197371" cy="1678136"/>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srcRect l="46214" t="63650" r="30150" b="21300"/>
          <a:stretch/>
        </p:blipFill>
        <p:spPr bwMode="auto">
          <a:xfrm>
            <a:off x="4650808" y="4583292"/>
            <a:ext cx="3469006" cy="1455556"/>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3830321" y="1635760"/>
            <a:ext cx="1463040" cy="1229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pic>
        <p:nvPicPr>
          <p:cNvPr id="11" name="Imagen 1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
        <p:nvSpPr>
          <p:cNvPr id="14" name="Rectángulo 13"/>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grpSp>
        <p:nvGrpSpPr>
          <p:cNvPr id="3" name="Grupo 2"/>
          <p:cNvGrpSpPr/>
          <p:nvPr/>
        </p:nvGrpSpPr>
        <p:grpSpPr>
          <a:xfrm>
            <a:off x="7406641" y="1056313"/>
            <a:ext cx="4058863" cy="2899708"/>
            <a:chOff x="7406641" y="1056313"/>
            <a:chExt cx="4058863" cy="2899708"/>
          </a:xfrm>
        </p:grpSpPr>
        <p:sp>
          <p:nvSpPr>
            <p:cNvPr id="10" name="CuadroTexto 9"/>
            <p:cNvSpPr txBox="1"/>
            <p:nvPr/>
          </p:nvSpPr>
          <p:spPr>
            <a:xfrm>
              <a:off x="7406641" y="1056313"/>
              <a:ext cx="4058863" cy="2899708"/>
            </a:xfrm>
            <a:prstGeom prst="wedgeEllipseCallout">
              <a:avLst>
                <a:gd name="adj1" fmla="val -80909"/>
                <a:gd name="adj2" fmla="val 56930"/>
              </a:avLst>
            </a:prstGeom>
            <a:ln w="38100">
              <a:prstDash val="dash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PE" sz="1600" b="1" dirty="0">
                  <a:solidFill>
                    <a:schemeClr val="accent5">
                      <a:lumMod val="50000"/>
                    </a:schemeClr>
                  </a:solidFill>
                </a:rPr>
                <a:t>Para concluir deberá dar clic en       </a:t>
              </a:r>
              <a:r>
                <a:rPr lang="es-PE" sz="1600" b="1" dirty="0" smtClean="0">
                  <a:solidFill>
                    <a:schemeClr val="accent5">
                      <a:lumMod val="50000"/>
                    </a:schemeClr>
                  </a:solidFill>
                </a:rPr>
                <a:t> aparecerá </a:t>
              </a:r>
              <a:r>
                <a:rPr lang="es-PE" sz="1600" b="1" dirty="0">
                  <a:solidFill>
                    <a:schemeClr val="accent5">
                      <a:lumMod val="50000"/>
                    </a:schemeClr>
                  </a:solidFill>
                </a:rPr>
                <a:t>el mensaje de seguro de guardar nuevo ítem y debe ACEPTAR para dar conformidad. Repita los pasos para el registro de otras acciones de </a:t>
              </a:r>
              <a:r>
                <a:rPr lang="es-PE" sz="1600" b="1" dirty="0" smtClean="0">
                  <a:solidFill>
                    <a:schemeClr val="accent5">
                      <a:lumMod val="50000"/>
                    </a:schemeClr>
                  </a:solidFill>
                </a:rPr>
                <a:t>Mantenimiento.</a:t>
              </a:r>
            </a:p>
            <a:p>
              <a:pPr algn="ctr"/>
              <a:r>
                <a:rPr lang="es-PE" sz="1600" b="1" dirty="0" smtClean="0">
                  <a:solidFill>
                    <a:schemeClr val="accent5">
                      <a:lumMod val="50000"/>
                    </a:schemeClr>
                  </a:solidFill>
                </a:rPr>
                <a:t>Para Salir presione </a:t>
              </a:r>
              <a:endParaRPr lang="es-PE" sz="1600" b="1" dirty="0">
                <a:solidFill>
                  <a:schemeClr val="accent5">
                    <a:lumMod val="50000"/>
                  </a:schemeClr>
                </a:solidFill>
              </a:endParaRPr>
            </a:p>
          </p:txBody>
        </p:sp>
        <p:pic>
          <p:nvPicPr>
            <p:cNvPr id="2" name="Imagen 1"/>
            <p:cNvPicPr>
              <a:picLocks noChangeAspect="1"/>
            </p:cNvPicPr>
            <p:nvPr/>
          </p:nvPicPr>
          <p:blipFill>
            <a:blip r:embed="rId6">
              <a:clrChange>
                <a:clrFrom>
                  <a:srgbClr val="FFFFFF"/>
                </a:clrFrom>
                <a:clrTo>
                  <a:srgbClr val="FFFFFF">
                    <a:alpha val="0"/>
                  </a:srgbClr>
                </a:clrTo>
              </a:clrChange>
            </a:blip>
            <a:stretch>
              <a:fillRect/>
            </a:stretch>
          </p:blipFill>
          <p:spPr>
            <a:xfrm flipH="1">
              <a:off x="10294605" y="3230880"/>
              <a:ext cx="272239" cy="270767"/>
            </a:xfrm>
            <a:prstGeom prst="rect">
              <a:avLst/>
            </a:prstGeom>
          </p:spPr>
        </p:pic>
        <p:pic>
          <p:nvPicPr>
            <p:cNvPr id="13" name="Imagen 12"/>
            <p:cNvPicPr>
              <a:picLocks noChangeAspect="1"/>
            </p:cNvPicPr>
            <p:nvPr/>
          </p:nvPicPr>
          <p:blipFill>
            <a:blip r:embed="rId7"/>
            <a:stretch>
              <a:fillRect/>
            </a:stretch>
          </p:blipFill>
          <p:spPr>
            <a:xfrm>
              <a:off x="8393197" y="1738758"/>
              <a:ext cx="312907" cy="297549"/>
            </a:xfrm>
            <a:prstGeom prst="rect">
              <a:avLst/>
            </a:prstGeom>
          </p:spPr>
          <p:style>
            <a:lnRef idx="2">
              <a:schemeClr val="accent3"/>
            </a:lnRef>
            <a:fillRef idx="1">
              <a:schemeClr val="lt1"/>
            </a:fillRef>
            <a:effectRef idx="0">
              <a:schemeClr val="accent3"/>
            </a:effectRef>
            <a:fontRef idx="minor">
              <a:schemeClr val="dk1"/>
            </a:fontRef>
          </p:style>
        </p:pic>
      </p:grpSp>
    </p:spTree>
    <p:extLst>
      <p:ext uri="{BB962C8B-B14F-4D97-AF65-F5344CB8AC3E}">
        <p14:creationId xmlns:p14="http://schemas.microsoft.com/office/powerpoint/2010/main" val="3357872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005" y="477122"/>
            <a:ext cx="2766490" cy="385520"/>
          </a:xfrm>
          <a:prstGeom prst="rect">
            <a:avLst/>
          </a:prstGeom>
        </p:spPr>
      </p:pic>
      <p:sp>
        <p:nvSpPr>
          <p:cNvPr id="17" name="Rectángulo 16"/>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pic>
        <p:nvPicPr>
          <p:cNvPr id="20" name="Imagen 19"/>
          <p:cNvPicPr>
            <a:picLocks noChangeAspect="1"/>
          </p:cNvPicPr>
          <p:nvPr/>
        </p:nvPicPr>
        <p:blipFill rotWithShape="1">
          <a:blip r:embed="rId4"/>
          <a:srcRect l="46099" t="34161" r="23737" b="55300"/>
          <a:stretch/>
        </p:blipFill>
        <p:spPr>
          <a:xfrm>
            <a:off x="1869609" y="4373786"/>
            <a:ext cx="7747625" cy="1121242"/>
          </a:xfrm>
          <a:prstGeom prst="rect">
            <a:avLst/>
          </a:prstGeom>
          <a:ln>
            <a:noFill/>
          </a:ln>
          <a:effectLst>
            <a:outerShdw blurRad="292100" dist="139700" dir="2700000" algn="tl" rotWithShape="0">
              <a:srgbClr val="333333">
                <a:alpha val="65000"/>
              </a:srgbClr>
            </a:outerShdw>
          </a:effectLst>
        </p:spPr>
      </p:pic>
      <p:sp>
        <p:nvSpPr>
          <p:cNvPr id="2" name="Llamada rectangular redondeada 1"/>
          <p:cNvSpPr/>
          <p:nvPr/>
        </p:nvSpPr>
        <p:spPr>
          <a:xfrm>
            <a:off x="8689634" y="1642129"/>
            <a:ext cx="2958861" cy="1880558"/>
          </a:xfrm>
          <a:prstGeom prst="wedgeRoundRectCallout">
            <a:avLst>
              <a:gd name="adj1" fmla="val -61066"/>
              <a:gd name="adj2" fmla="val 105619"/>
              <a:gd name="adj3" fmla="val 16667"/>
            </a:avLst>
          </a:prstGeom>
          <a:ln w="38100">
            <a:prstDash val="lg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s-PE" dirty="0" smtClean="0"/>
              <a:t>Al finalizar el registro de la Ficha Técnica se debe Enviar para Aprobación de DRE/UGEL asimismo presentar el expediente que sustenta.</a:t>
            </a:r>
            <a:endParaRPr lang="es-PE" dirty="0"/>
          </a:p>
        </p:txBody>
      </p:sp>
      <p:sp>
        <p:nvSpPr>
          <p:cNvPr id="3" name="Llamada rectangular redondeada 2"/>
          <p:cNvSpPr/>
          <p:nvPr/>
        </p:nvSpPr>
        <p:spPr>
          <a:xfrm>
            <a:off x="862641" y="1642130"/>
            <a:ext cx="3209027" cy="1927907"/>
          </a:xfrm>
          <a:prstGeom prst="wedgeRoundRectCallout">
            <a:avLst>
              <a:gd name="adj1" fmla="val 13038"/>
              <a:gd name="adj2" fmla="val 104113"/>
              <a:gd name="adj3" fmla="val 16667"/>
            </a:avLst>
          </a:prstGeom>
          <a:ln w="38100">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La Vista Previa sirve para ser impresa y agregada al Expediente que se presenta en DRE/UGEL</a:t>
            </a:r>
            <a:endParaRPr lang="es-PE" dirty="0"/>
          </a:p>
        </p:txBody>
      </p:sp>
      <p:sp>
        <p:nvSpPr>
          <p:cNvPr id="22" name="Llamada rectangular redondeada 21"/>
          <p:cNvSpPr/>
          <p:nvPr/>
        </p:nvSpPr>
        <p:spPr>
          <a:xfrm>
            <a:off x="4776137" y="1642129"/>
            <a:ext cx="3209027" cy="1927907"/>
          </a:xfrm>
          <a:prstGeom prst="wedgeRoundRectCallout">
            <a:avLst>
              <a:gd name="adj1" fmla="val -22446"/>
              <a:gd name="adj2" fmla="val 103218"/>
              <a:gd name="adj3" fmla="val 16667"/>
            </a:avLst>
          </a:prstGeom>
          <a:ln w="38100">
            <a:prstDash val="dashDot"/>
          </a:ln>
        </p:spPr>
        <p:style>
          <a:lnRef idx="2">
            <a:schemeClr val="accent2"/>
          </a:lnRef>
          <a:fillRef idx="1">
            <a:schemeClr val="lt1"/>
          </a:fillRef>
          <a:effectRef idx="0">
            <a:schemeClr val="accent2"/>
          </a:effectRef>
          <a:fontRef idx="minor">
            <a:schemeClr val="dk1"/>
          </a:fontRef>
        </p:style>
        <p:txBody>
          <a:bodyPr rtlCol="0" anchor="ctr"/>
          <a:lstStyle/>
          <a:p>
            <a:pPr algn="ctr"/>
            <a:r>
              <a:rPr lang="es-PE" dirty="0" smtClean="0"/>
              <a:t>El Acta de Compromiso debe ser impresa y debidamente firmada, además anexada al Expediente que se presenta en DRE/UGEL</a:t>
            </a:r>
            <a:endParaRPr lang="es-PE" dirty="0"/>
          </a:p>
        </p:txBody>
      </p:sp>
      <p:pic>
        <p:nvPicPr>
          <p:cNvPr id="23" name="Imagen 2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spTree>
    <p:extLst>
      <p:ext uri="{BB962C8B-B14F-4D97-AF65-F5344CB8AC3E}">
        <p14:creationId xmlns:p14="http://schemas.microsoft.com/office/powerpoint/2010/main" val="3470372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620" y="437067"/>
            <a:ext cx="2838594" cy="395568"/>
          </a:xfrm>
          <a:prstGeom prst="rect">
            <a:avLst/>
          </a:prstGeom>
        </p:spPr>
      </p:pic>
      <p:pic>
        <p:nvPicPr>
          <p:cNvPr id="6" name="Imagen 5"/>
          <p:cNvPicPr/>
          <p:nvPr/>
        </p:nvPicPr>
        <p:blipFill rotWithShape="1">
          <a:blip r:embed="rId3"/>
          <a:srcRect l="31222" t="6584" r="19390" b="8131"/>
          <a:stretch/>
        </p:blipFill>
        <p:spPr bwMode="auto">
          <a:xfrm>
            <a:off x="4597879" y="1160438"/>
            <a:ext cx="6340416" cy="479178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
        <p:nvSpPr>
          <p:cNvPr id="10" name="Rectángulo 9"/>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sp>
        <p:nvSpPr>
          <p:cNvPr id="11" name="Marcador de texto 4"/>
          <p:cNvSpPr txBox="1">
            <a:spLocks/>
          </p:cNvSpPr>
          <p:nvPr/>
        </p:nvSpPr>
        <p:spPr>
          <a:xfrm>
            <a:off x="880561" y="1253789"/>
            <a:ext cx="3431481" cy="3357897"/>
          </a:xfrm>
          <a:prstGeom prst="frame">
            <a:avLst>
              <a:gd name="adj1" fmla="val 4011"/>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defRPr/>
            </a:pPr>
            <a:r>
              <a:rPr lang="es-PE" sz="2000" b="1" dirty="0" smtClean="0">
                <a:solidFill>
                  <a:srgbClr val="FF0000"/>
                </a:solidFill>
              </a:rPr>
              <a:t>IMPORTANTE</a:t>
            </a:r>
          </a:p>
          <a:p>
            <a:pPr marL="0" indent="0" algn="ctr">
              <a:spcAft>
                <a:spcPts val="0"/>
              </a:spcAft>
              <a:buNone/>
              <a:defRPr/>
            </a:pPr>
            <a:r>
              <a:rPr lang="es-PE" sz="1600" dirty="0">
                <a:solidFill>
                  <a:srgbClr val="FF0000"/>
                </a:solidFill>
              </a:rPr>
              <a:t>El Sistema solo permitirá el registro de fechas del Plazo del Programa, cualquier fecha posterior no permitirá ser registrada.</a:t>
            </a:r>
            <a:endParaRPr lang="es-PE" sz="1600" dirty="0">
              <a:solidFill>
                <a:schemeClr val="tx1"/>
              </a:solidFill>
            </a:endParaRPr>
          </a:p>
          <a:p>
            <a:pPr marL="0" indent="0" algn="ctr">
              <a:spcAft>
                <a:spcPts val="0"/>
              </a:spcAft>
              <a:buNone/>
              <a:defRPr/>
            </a:pPr>
            <a:r>
              <a:rPr lang="es-PE" sz="1600" dirty="0" smtClean="0">
                <a:solidFill>
                  <a:srgbClr val="FF0000"/>
                </a:solidFill>
              </a:rPr>
              <a:t>Cuando </a:t>
            </a:r>
            <a:r>
              <a:rPr lang="es-PE" sz="1600" dirty="0">
                <a:solidFill>
                  <a:srgbClr val="FF0000"/>
                </a:solidFill>
              </a:rPr>
              <a:t>se envía la Ficha Técnica para verificación, ya no se puede realizar modificaciones</a:t>
            </a:r>
            <a:r>
              <a:rPr lang="es-PE" sz="1600" dirty="0" smtClean="0">
                <a:solidFill>
                  <a:srgbClr val="FF0000"/>
                </a:solidFill>
              </a:rPr>
              <a:t>. Se debe coordinar con el Especialista de DRE/UGEL  para ser habilitada para correcciones si se deseara.</a:t>
            </a:r>
            <a:endParaRPr lang="es-PE" sz="1600" dirty="0">
              <a:solidFill>
                <a:srgbClr val="FF0000"/>
              </a:solidFill>
            </a:endParaRPr>
          </a:p>
        </p:txBody>
      </p:sp>
    </p:spTree>
    <p:extLst>
      <p:ext uri="{BB962C8B-B14F-4D97-AF65-F5344CB8AC3E}">
        <p14:creationId xmlns:p14="http://schemas.microsoft.com/office/powerpoint/2010/main" val="891044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600" dirty="0" smtClean="0"/>
              <a:t>Registro de declaración de gastos</a:t>
            </a:r>
            <a:endParaRPr lang="es-PE" sz="6600" dirty="0"/>
          </a:p>
        </p:txBody>
      </p:sp>
      <p:sp>
        <p:nvSpPr>
          <p:cNvPr id="3" name="Marcador de texto 2"/>
          <p:cNvSpPr>
            <a:spLocks noGrp="1"/>
          </p:cNvSpPr>
          <p:nvPr>
            <p:ph type="body" idx="1"/>
          </p:nvPr>
        </p:nvSpPr>
        <p:spPr/>
        <p:txBody>
          <a:bodyPr/>
          <a:lstStyle/>
          <a:p>
            <a:r>
              <a:rPr lang="es-PE" dirty="0" smtClean="0"/>
              <a:t>Perfil Director</a:t>
            </a:r>
            <a:endParaRPr lang="es-PE" dirty="0"/>
          </a:p>
        </p:txBody>
      </p:sp>
    </p:spTree>
    <p:extLst>
      <p:ext uri="{BB962C8B-B14F-4D97-AF65-F5344CB8AC3E}">
        <p14:creationId xmlns:p14="http://schemas.microsoft.com/office/powerpoint/2010/main" val="353544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
        <p:nvSpPr>
          <p:cNvPr id="7" name="CuadroTexto 6"/>
          <p:cNvSpPr txBox="1"/>
          <p:nvPr/>
        </p:nvSpPr>
        <p:spPr>
          <a:xfrm>
            <a:off x="8387482" y="1720427"/>
            <a:ext cx="3085626" cy="2554545"/>
          </a:xfrm>
          <a:prstGeom prst="round1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2000" dirty="0" smtClean="0">
                <a:latin typeface="Stag Book" panose="02000503060000020004" pitchFamily="50" charset="0"/>
              </a:rPr>
              <a:t>Aparecerán </a:t>
            </a:r>
            <a:r>
              <a:rPr lang="es-MX" sz="2000" dirty="0">
                <a:latin typeface="Stag Book" panose="02000503060000020004" pitchFamily="50" charset="0"/>
              </a:rPr>
              <a:t>los datos de la IIEE</a:t>
            </a:r>
            <a:r>
              <a:rPr lang="es-MX" sz="2000" dirty="0" smtClean="0">
                <a:latin typeface="Stag Book" panose="02000503060000020004" pitchFamily="50" charset="0"/>
              </a:rPr>
              <a:t>, deberá llenar los espacios en blanco y </a:t>
            </a:r>
            <a:r>
              <a:rPr lang="es-MX" sz="2000" dirty="0">
                <a:latin typeface="Stag Book" panose="02000503060000020004" pitchFamily="50" charset="0"/>
              </a:rPr>
              <a:t>se procede a dar Guardar para habilitar la Declaración de </a:t>
            </a:r>
            <a:r>
              <a:rPr lang="es-MX" sz="2000" dirty="0" smtClean="0">
                <a:latin typeface="Stag Book" panose="02000503060000020004" pitchFamily="50" charset="0"/>
              </a:rPr>
              <a:t>Gastos.</a:t>
            </a:r>
          </a:p>
          <a:p>
            <a:pPr algn="ctr"/>
            <a:r>
              <a:rPr lang="es-MX" sz="2000" dirty="0" smtClean="0">
                <a:latin typeface="Stag Book" panose="02000503060000020004" pitchFamily="50" charset="0"/>
              </a:rPr>
              <a:t>Aceptar la </a:t>
            </a:r>
            <a:r>
              <a:rPr lang="es-MX" sz="2000" dirty="0" smtClean="0">
                <a:latin typeface="Stag Book" panose="02000503060000020004" pitchFamily="50" charset="0"/>
              </a:rPr>
              <a:t>Declaración </a:t>
            </a:r>
            <a:r>
              <a:rPr lang="es-MX" sz="2000" dirty="0" smtClean="0">
                <a:latin typeface="Stag Book" panose="02000503060000020004" pitchFamily="50" charset="0"/>
              </a:rPr>
              <a:t>de Gastos</a:t>
            </a:r>
            <a:endParaRPr lang="es-PE" sz="2000" dirty="0">
              <a:latin typeface="Stag Book" panose="02000503060000020004" pitchFamily="50" charset="0"/>
            </a:endParaRPr>
          </a:p>
        </p:txBody>
      </p:sp>
      <p:pic>
        <p:nvPicPr>
          <p:cNvPr id="16" name="Imagen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sp>
        <p:nvSpPr>
          <p:cNvPr id="17" name="Rectángulo 16"/>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DECLARACION DE GASTOS</a:t>
            </a:r>
            <a:endParaRPr lang="es-PE" sz="2400" b="1" u="sng" dirty="0">
              <a:solidFill>
                <a:schemeClr val="accent2"/>
              </a:solidFill>
              <a:latin typeface="Museo 500 Regular"/>
              <a:ea typeface="Museo 500 Regular"/>
              <a:cs typeface="Museo 500 Regular"/>
            </a:endParaRPr>
          </a:p>
        </p:txBody>
      </p:sp>
      <p:pic>
        <p:nvPicPr>
          <p:cNvPr id="6" name="Imagen 5"/>
          <p:cNvPicPr>
            <a:picLocks noChangeAspect="1"/>
          </p:cNvPicPr>
          <p:nvPr/>
        </p:nvPicPr>
        <p:blipFill>
          <a:blip r:embed="rId4"/>
          <a:stretch>
            <a:fillRect/>
          </a:stretch>
        </p:blipFill>
        <p:spPr>
          <a:xfrm>
            <a:off x="1062483" y="1176418"/>
            <a:ext cx="5755159" cy="3728872"/>
          </a:xfrm>
          <a:prstGeom prst="rect">
            <a:avLst/>
          </a:prstGeom>
        </p:spPr>
      </p:pic>
      <p:grpSp>
        <p:nvGrpSpPr>
          <p:cNvPr id="2" name="Grupo 1"/>
          <p:cNvGrpSpPr/>
          <p:nvPr/>
        </p:nvGrpSpPr>
        <p:grpSpPr>
          <a:xfrm>
            <a:off x="4666891" y="4654293"/>
            <a:ext cx="3513326" cy="1634364"/>
            <a:chOff x="7293781" y="3219655"/>
            <a:chExt cx="4179082" cy="1680958"/>
          </a:xfrm>
        </p:grpSpPr>
        <p:pic>
          <p:nvPicPr>
            <p:cNvPr id="9" name="Imagen 8"/>
            <p:cNvPicPr/>
            <p:nvPr/>
          </p:nvPicPr>
          <p:blipFill rotWithShape="1">
            <a:blip r:embed="rId5"/>
            <a:srcRect l="35987" t="31265" r="36012" b="52229"/>
            <a:stretch/>
          </p:blipFill>
          <p:spPr bwMode="auto">
            <a:xfrm>
              <a:off x="7293781" y="3219655"/>
              <a:ext cx="4179082" cy="1680958"/>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8387482" y="4197927"/>
              <a:ext cx="985118" cy="399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grpSp>
    </p:spTree>
    <p:extLst>
      <p:ext uri="{BB962C8B-B14F-4D97-AF65-F5344CB8AC3E}">
        <p14:creationId xmlns:p14="http://schemas.microsoft.com/office/powerpoint/2010/main" val="3348941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33843" t="38542" r="22651" b="6796"/>
          <a:stretch/>
        </p:blipFill>
        <p:spPr bwMode="auto">
          <a:xfrm>
            <a:off x="4537276" y="1261641"/>
            <a:ext cx="6872515" cy="4656080"/>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DECLARACION DE GASTOS</a:t>
            </a:r>
            <a:endParaRPr lang="es-PE" sz="2400" b="1" u="sng" dirty="0">
              <a:solidFill>
                <a:schemeClr val="accent2"/>
              </a:solidFill>
              <a:latin typeface="Museo 500 Regular"/>
              <a:ea typeface="Museo 500 Regular"/>
              <a:cs typeface="Museo 500 Regular"/>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pic>
        <p:nvPicPr>
          <p:cNvPr id="10" name="Imagen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08510" y="4204586"/>
            <a:ext cx="2696998" cy="2318630"/>
          </a:xfrm>
          <a:prstGeom prst="rect">
            <a:avLst/>
          </a:prstGeom>
        </p:spPr>
      </p:pic>
      <p:sp>
        <p:nvSpPr>
          <p:cNvPr id="11" name="CuadroTexto 10"/>
          <p:cNvSpPr txBox="1"/>
          <p:nvPr/>
        </p:nvSpPr>
        <p:spPr>
          <a:xfrm>
            <a:off x="1268903" y="1451454"/>
            <a:ext cx="2854522" cy="2862322"/>
          </a:xfrm>
          <a:prstGeom prst="round1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2000" dirty="0">
                <a:latin typeface="Stag Book" panose="02000503060000020004" pitchFamily="50" charset="0"/>
              </a:rPr>
              <a:t>Después de Aceptar, </a:t>
            </a:r>
            <a:r>
              <a:rPr lang="es-PE" sz="2000" dirty="0" smtClean="0">
                <a:latin typeface="Stag Book" panose="02000503060000020004" pitchFamily="50" charset="0"/>
              </a:rPr>
              <a:t>figurará la lista de Acciones de Mantenimiento. Los engranajes del lado derecho permite ingresar datos en la acción que se ha trabajado.</a:t>
            </a:r>
            <a:endParaRPr lang="es-PE" sz="2000" dirty="0">
              <a:latin typeface="Stag Book" panose="02000503060000020004" pitchFamily="50" charset="0"/>
            </a:endParaRPr>
          </a:p>
        </p:txBody>
      </p:sp>
    </p:spTree>
    <p:extLst>
      <p:ext uri="{BB962C8B-B14F-4D97-AF65-F5344CB8AC3E}">
        <p14:creationId xmlns:p14="http://schemas.microsoft.com/office/powerpoint/2010/main" val="155179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7803055" y="1291604"/>
            <a:ext cx="3661637" cy="3323987"/>
          </a:xfrm>
          <a:prstGeom prst="round1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2100" dirty="0"/>
              <a:t>Al terminar el llenado se da clic a </a:t>
            </a:r>
            <a:r>
              <a:rPr lang="es-PE" sz="2100" b="1" dirty="0"/>
              <a:t>Vista previa </a:t>
            </a:r>
            <a:r>
              <a:rPr lang="es-PE" sz="2100" dirty="0"/>
              <a:t>y después </a:t>
            </a:r>
            <a:r>
              <a:rPr lang="es-PE" sz="2100" b="1" dirty="0"/>
              <a:t>Enviar verificación</a:t>
            </a:r>
            <a:r>
              <a:rPr lang="es-PE" sz="2100" dirty="0"/>
              <a:t>,  al realizar este paso la Declaración de Gastos es enviada automáticamente al Especialista de la UGEL/DRE para que sea revisado, verificado o rechazado no dando opción a modificar</a:t>
            </a:r>
            <a:r>
              <a:rPr lang="es-PE" sz="2100" dirty="0" smtClean="0"/>
              <a:t>.</a:t>
            </a:r>
            <a:endParaRPr lang="es-PE" sz="2400" b="1" dirty="0">
              <a:latin typeface="Stag Book" panose="02000503060000020004" pitchFamily="50" charset="0"/>
            </a:endParaRPr>
          </a:p>
        </p:txBody>
      </p:sp>
      <p:grpSp>
        <p:nvGrpSpPr>
          <p:cNvPr id="2" name="Grupo 1"/>
          <p:cNvGrpSpPr/>
          <p:nvPr/>
        </p:nvGrpSpPr>
        <p:grpSpPr>
          <a:xfrm>
            <a:off x="782917" y="1203033"/>
            <a:ext cx="6601732" cy="4619034"/>
            <a:chOff x="609296" y="1214607"/>
            <a:chExt cx="6601732" cy="4619034"/>
          </a:xfrm>
        </p:grpSpPr>
        <p:pic>
          <p:nvPicPr>
            <p:cNvPr id="7" name="Imagen 6"/>
            <p:cNvPicPr/>
            <p:nvPr/>
          </p:nvPicPr>
          <p:blipFill rotWithShape="1">
            <a:blip r:embed="rId2"/>
            <a:srcRect l="33406" t="33974" r="25362" b="10728"/>
            <a:stretch/>
          </p:blipFill>
          <p:spPr bwMode="auto">
            <a:xfrm>
              <a:off x="609296" y="1214607"/>
              <a:ext cx="6601732" cy="4619034"/>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2396228" y="1303178"/>
              <a:ext cx="3027868" cy="525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600"/>
            </a:p>
          </p:txBody>
        </p:sp>
      </p:grpSp>
      <p:sp>
        <p:nvSpPr>
          <p:cNvPr id="10" name="Rectángulo 9"/>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DECLARACION DE GASTOS</a:t>
            </a:r>
            <a:endParaRPr lang="es-PE" sz="2400" b="1" u="sng" dirty="0">
              <a:solidFill>
                <a:schemeClr val="accent2"/>
              </a:solidFill>
              <a:latin typeface="Museo 500 Regular"/>
              <a:ea typeface="Museo 500 Regular"/>
              <a:cs typeface="Museo 500 Regular"/>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pic>
        <p:nvPicPr>
          <p:cNvPr id="13" name="Imagen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spTree>
    <p:extLst>
      <p:ext uri="{BB962C8B-B14F-4D97-AF65-F5344CB8AC3E}">
        <p14:creationId xmlns:p14="http://schemas.microsoft.com/office/powerpoint/2010/main" val="1020511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084" y="1207625"/>
            <a:ext cx="5424529" cy="4957713"/>
          </a:xfrm>
          <a:prstGeom prst="rect">
            <a:avLst/>
          </a:prstGeom>
        </p:spPr>
      </p:pic>
      <p:sp>
        <p:nvSpPr>
          <p:cNvPr id="8" name="Rectángulo 7"/>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DECLARACION DE GASTOS</a:t>
            </a:r>
            <a:endParaRPr lang="es-PE" sz="2400" b="1" u="sng" dirty="0">
              <a:solidFill>
                <a:schemeClr val="accent2"/>
              </a:solidFill>
              <a:latin typeface="Museo 500 Regular"/>
              <a:ea typeface="Museo 500 Regular"/>
              <a:cs typeface="Museo 500 Regular"/>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
        <p:nvSpPr>
          <p:cNvPr id="10" name="CuadroTexto 9"/>
          <p:cNvSpPr txBox="1"/>
          <p:nvPr/>
        </p:nvSpPr>
        <p:spPr>
          <a:xfrm>
            <a:off x="1043440" y="1326328"/>
            <a:ext cx="3661637" cy="2677656"/>
          </a:xfrm>
          <a:prstGeom prst="round1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PE" sz="2100" dirty="0" smtClean="0"/>
              <a:t>La Vista Previa se recomienda sea guardada en el formato PDF y ser adjuntado al expediente de Declaración de Gastos presentado en DRE/UGEL. Asimismo validar que cuente con correcta numeración (falla de la web).</a:t>
            </a:r>
            <a:endParaRPr lang="es-PE" sz="2400" b="1" dirty="0">
              <a:latin typeface="Stag Book" panose="02000503060000020004" pitchFamily="50" charset="0"/>
            </a:endParaRPr>
          </a:p>
        </p:txBody>
      </p:sp>
      <p:pic>
        <p:nvPicPr>
          <p:cNvPr id="11" name="Imagen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08510" y="4204586"/>
            <a:ext cx="2696998" cy="2318630"/>
          </a:xfrm>
          <a:prstGeom prst="rect">
            <a:avLst/>
          </a:prstGeom>
        </p:spPr>
      </p:pic>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30672" t="5647" r="38355" b="74424"/>
          <a:stretch/>
        </p:blipFill>
        <p:spPr>
          <a:xfrm>
            <a:off x="7646817" y="2566052"/>
            <a:ext cx="2530565" cy="1722484"/>
          </a:xfrm>
          <a:prstGeom prst="rect">
            <a:avLst/>
          </a:prstGeom>
        </p:spPr>
      </p:pic>
    </p:spTree>
    <p:extLst>
      <p:ext uri="{BB962C8B-B14F-4D97-AF65-F5344CB8AC3E}">
        <p14:creationId xmlns:p14="http://schemas.microsoft.com/office/powerpoint/2010/main" val="2464720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28717090"/>
              </p:ext>
            </p:extLst>
          </p:nvPr>
        </p:nvGraphicFramePr>
        <p:xfrm>
          <a:off x="207033" y="1250830"/>
          <a:ext cx="7591246" cy="4546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3310094" y="3697743"/>
            <a:ext cx="1413798" cy="310549"/>
            <a:chOff x="2001980" y="3433788"/>
            <a:chExt cx="1782102" cy="544638"/>
          </a:xfrm>
        </p:grpSpPr>
        <p:pic>
          <p:nvPicPr>
            <p:cNvPr id="7" name="Imagen 6"/>
            <p:cNvPicPr>
              <a:picLocks noChangeAspect="1"/>
            </p:cNvPicPr>
            <p:nvPr/>
          </p:nvPicPr>
          <p:blipFill>
            <a:blip r:embed="rId7"/>
            <a:stretch>
              <a:fillRect/>
            </a:stretch>
          </p:blipFill>
          <p:spPr>
            <a:xfrm>
              <a:off x="2393432" y="3433788"/>
              <a:ext cx="1390650" cy="544638"/>
            </a:xfrm>
            <a:prstGeom prst="rect">
              <a:avLst/>
            </a:prstGeom>
          </p:spPr>
        </p:pic>
        <p:pic>
          <p:nvPicPr>
            <p:cNvPr id="8" name="Imagen 7"/>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10" t="-469" r="10927" b="1355"/>
            <a:stretch/>
          </p:blipFill>
          <p:spPr>
            <a:xfrm>
              <a:off x="2001980" y="3506567"/>
              <a:ext cx="311499" cy="399079"/>
            </a:xfrm>
            <a:prstGeom prst="rect">
              <a:avLst/>
            </a:prstGeom>
          </p:spPr>
        </p:pic>
      </p:grpSp>
      <p:pic>
        <p:nvPicPr>
          <p:cNvPr id="12" name="Imagen 11"/>
          <p:cNvPicPr>
            <a:picLocks noChangeAspect="1"/>
          </p:cNvPicPr>
          <p:nvPr/>
        </p:nvPicPr>
        <p:blipFill>
          <a:blip r:embed="rId9"/>
          <a:stretch>
            <a:fillRect/>
          </a:stretch>
        </p:blipFill>
        <p:spPr>
          <a:xfrm>
            <a:off x="7539488" y="1209001"/>
            <a:ext cx="3838754" cy="38708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3" name="Rectángulo redondeado 12"/>
          <p:cNvSpPr/>
          <p:nvPr/>
        </p:nvSpPr>
        <p:spPr>
          <a:xfrm>
            <a:off x="1190445" y="1969463"/>
            <a:ext cx="2398145" cy="560718"/>
          </a:xfrm>
          <a:prstGeom prst="roundRect">
            <a:avLst>
              <a:gd name="adj" fmla="val 10000"/>
            </a:avLst>
          </a:prstGeom>
          <a:blipFill rotWithShape="0">
            <a:blip r:embed="rId10"/>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10" name="Imagen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316524" y="486884"/>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547931" y="486884"/>
            <a:ext cx="4306820" cy="461665"/>
          </a:xfrm>
          <a:prstGeom prst="rect">
            <a:avLst/>
          </a:prstGeom>
        </p:spPr>
        <p:txBody>
          <a:bodyPr wrap="none">
            <a:spAutoFit/>
          </a:bodyPr>
          <a:lstStyle/>
          <a:p>
            <a:r>
              <a:rPr lang="es-PE" sz="2400" b="1" u="sng" dirty="0" smtClean="0">
                <a:solidFill>
                  <a:schemeClr val="accent2"/>
                </a:solidFill>
                <a:latin typeface="Museo 500 Regular"/>
                <a:ea typeface="Museo 500 Regular"/>
                <a:cs typeface="Museo 500 Regular"/>
              </a:rPr>
              <a:t>ACCESO A WEB WASICHAY</a:t>
            </a:r>
            <a:endParaRPr lang="es-PE" sz="2400" b="1" u="sng" dirty="0">
              <a:solidFill>
                <a:schemeClr val="accent2"/>
              </a:solidFill>
              <a:latin typeface="Museo 500 Regular"/>
              <a:ea typeface="Museo 500 Regular"/>
              <a:cs typeface="Museo 500 Regular"/>
            </a:endParaRPr>
          </a:p>
        </p:txBody>
      </p:sp>
      <p:pic>
        <p:nvPicPr>
          <p:cNvPr id="14" name="Imagen 1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Tree>
    <p:extLst>
      <p:ext uri="{BB962C8B-B14F-4D97-AF65-F5344CB8AC3E}">
        <p14:creationId xmlns:p14="http://schemas.microsoft.com/office/powerpoint/2010/main" val="89242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480228" y="989483"/>
            <a:ext cx="9772651" cy="1200329"/>
          </a:xfrm>
          <a:prstGeom prst="rect">
            <a:avLst/>
          </a:prstGeom>
          <a:noFill/>
        </p:spPr>
        <p:txBody>
          <a:bodyPr wrap="square" rtlCol="0">
            <a:spAutoFit/>
          </a:bodyPr>
          <a:lstStyle/>
          <a:p>
            <a:pPr algn="ctr"/>
            <a:r>
              <a:rPr lang="es-PE" sz="2400" b="1" dirty="0"/>
              <a:t>LOS TRES ESTADOS DE LAS FICHAS TECNICAS Y DECLARACIONES DE GASTO</a:t>
            </a:r>
          </a:p>
          <a:p>
            <a:pPr algn="ctr"/>
            <a:endParaRPr lang="es-PE" sz="2400" b="1" dirty="0">
              <a:latin typeface="Stag Book" panose="02000503060000020004" pitchFamily="50" charset="0"/>
            </a:endParaRPr>
          </a:p>
        </p:txBody>
      </p:sp>
      <p:sp>
        <p:nvSpPr>
          <p:cNvPr id="16" name="Rectángulo 15"/>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DECLARACION DE GASTOS</a:t>
            </a:r>
            <a:endParaRPr lang="es-PE" sz="2400" b="1" u="sng" dirty="0">
              <a:solidFill>
                <a:schemeClr val="accent2"/>
              </a:solidFill>
              <a:latin typeface="Museo 500 Regular"/>
              <a:ea typeface="Museo 500 Regular"/>
              <a:cs typeface="Museo 500 Regular"/>
            </a:endParaRPr>
          </a:p>
        </p:txBody>
      </p:sp>
      <p:pic>
        <p:nvPicPr>
          <p:cNvPr id="18" name="Imagen 1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graphicFrame>
        <p:nvGraphicFramePr>
          <p:cNvPr id="2" name="Diagrama 1"/>
          <p:cNvGraphicFramePr/>
          <p:nvPr>
            <p:extLst>
              <p:ext uri="{D42A27DB-BD31-4B8C-83A1-F6EECF244321}">
                <p14:modId xmlns:p14="http://schemas.microsoft.com/office/powerpoint/2010/main" val="1295968974"/>
              </p:ext>
            </p:extLst>
          </p:nvPr>
        </p:nvGraphicFramePr>
        <p:xfrm>
          <a:off x="0" y="1944959"/>
          <a:ext cx="11030673" cy="407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Tree>
    <p:extLst>
      <p:ext uri="{BB962C8B-B14F-4D97-AF65-F5344CB8AC3E}">
        <p14:creationId xmlns:p14="http://schemas.microsoft.com/office/powerpoint/2010/main" val="225848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600" dirty="0" smtClean="0"/>
              <a:t>Registro de devolución de saldo</a:t>
            </a:r>
            <a:endParaRPr lang="es-PE" sz="6600" dirty="0"/>
          </a:p>
        </p:txBody>
      </p:sp>
      <p:sp>
        <p:nvSpPr>
          <p:cNvPr id="3" name="Marcador de texto 2"/>
          <p:cNvSpPr>
            <a:spLocks noGrp="1"/>
          </p:cNvSpPr>
          <p:nvPr>
            <p:ph type="body" idx="1"/>
          </p:nvPr>
        </p:nvSpPr>
        <p:spPr/>
        <p:txBody>
          <a:bodyPr/>
          <a:lstStyle/>
          <a:p>
            <a:r>
              <a:rPr lang="es-PE" dirty="0" smtClean="0"/>
              <a:t>Perfil Director</a:t>
            </a:r>
            <a:endParaRPr lang="es-PE" dirty="0"/>
          </a:p>
        </p:txBody>
      </p:sp>
    </p:spTree>
    <p:extLst>
      <p:ext uri="{BB962C8B-B14F-4D97-AF65-F5344CB8AC3E}">
        <p14:creationId xmlns:p14="http://schemas.microsoft.com/office/powerpoint/2010/main" val="16187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37211" t="39236" r="36639" b="29901"/>
          <a:stretch/>
        </p:blipFill>
        <p:spPr>
          <a:xfrm>
            <a:off x="4201608" y="4231130"/>
            <a:ext cx="3819647" cy="1875099"/>
          </a:xfrm>
          <a:prstGeom prst="rect">
            <a:avLst/>
          </a:prstGeom>
        </p:spPr>
      </p:pic>
      <p:pic>
        <p:nvPicPr>
          <p:cNvPr id="4" name="Imagen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08511" y="4231130"/>
            <a:ext cx="2696998" cy="2318630"/>
          </a:xfrm>
          <a:prstGeom prst="rect">
            <a:avLst/>
          </a:prstGeom>
        </p:spPr>
      </p:pic>
      <p:sp>
        <p:nvSpPr>
          <p:cNvPr id="5" name="Rectángulo 4"/>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6" name="Imagen 5"/>
          <p:cNvPicPr>
            <a:picLocks noChangeAspect="1"/>
          </p:cNvPicPr>
          <p:nvPr/>
        </p:nvPicPr>
        <p:blipFill rotWithShape="1">
          <a:blip r:embed="rId4"/>
          <a:srcRect t="-721" r="49709" b="721"/>
          <a:stretch/>
        </p:blipFill>
        <p:spPr>
          <a:xfrm>
            <a:off x="5787342" y="1060937"/>
            <a:ext cx="4857329" cy="3026933"/>
          </a:xfrm>
          <a:prstGeom prst="rect">
            <a:avLst/>
          </a:prstGeom>
          <a:ln>
            <a:noFill/>
          </a:ln>
          <a:effectLst>
            <a:outerShdw blurRad="292100" dist="139700" dir="2700000" algn="tl" rotWithShape="0">
              <a:srgbClr val="333333">
                <a:alpha val="65000"/>
              </a:srgbClr>
            </a:outerShdw>
          </a:effectLst>
        </p:spPr>
      </p:pic>
      <p:sp>
        <p:nvSpPr>
          <p:cNvPr id="7" name="Corchetes 6"/>
          <p:cNvSpPr/>
          <p:nvPr/>
        </p:nvSpPr>
        <p:spPr>
          <a:xfrm>
            <a:off x="544010" y="1261641"/>
            <a:ext cx="4618299" cy="2826229"/>
          </a:xfrm>
          <a:prstGeom prst="bracketPair">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dirty="0" smtClean="0"/>
              <a:t>Del Menú Principal, acceder a la opción REGISTRO DE DEVOLUCION SALDO, es exclusiva para devoluciones posteriores al cierre del Programa a la cuenta MED PRONIED (00000-860867), los saldos bancarios no deben ser registrados ya que son remitidos por el Banco de la Nación a PRONIED periódicamente. Aparecerá una alerta de solo registrar los abonos a la Cuenta PRONIED. Dar clic en Aceptar.</a:t>
            </a:r>
            <a:endParaRPr lang="es-PE"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Tree>
    <p:extLst>
      <p:ext uri="{BB962C8B-B14F-4D97-AF65-F5344CB8AC3E}">
        <p14:creationId xmlns:p14="http://schemas.microsoft.com/office/powerpoint/2010/main" val="349971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a:stretch>
            <a:fillRect/>
          </a:stretch>
        </p:blipFill>
        <p:spPr>
          <a:xfrm>
            <a:off x="8223346" y="2449654"/>
            <a:ext cx="3325074" cy="981604"/>
          </a:xfrm>
          <a:prstGeom prst="rect">
            <a:avLst/>
          </a:prstGeom>
        </p:spPr>
      </p:pic>
      <p:sp>
        <p:nvSpPr>
          <p:cNvPr id="10" name="Rectángulo 9"/>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16" name="Imagen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
        <p:nvSpPr>
          <p:cNvPr id="3" name="Corchetes 2"/>
          <p:cNvSpPr/>
          <p:nvPr/>
        </p:nvSpPr>
        <p:spPr>
          <a:xfrm>
            <a:off x="7974957" y="1423688"/>
            <a:ext cx="3729256" cy="29768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PE" dirty="0" smtClean="0"/>
              <a:t>Este paso es sólo para validar </a:t>
            </a:r>
            <a:r>
              <a:rPr lang="es-PE" dirty="0"/>
              <a:t>los datos registrados, que figure toda la información. Dar Clic en GRABAR</a:t>
            </a:r>
            <a:r>
              <a:rPr lang="es-PE" dirty="0" smtClean="0"/>
              <a:t>.</a:t>
            </a:r>
          </a:p>
          <a:p>
            <a:pPr algn="ctr"/>
            <a:endParaRPr lang="es-PE" dirty="0" smtClean="0"/>
          </a:p>
          <a:p>
            <a:pPr algn="ctr"/>
            <a:endParaRPr lang="es-PE" dirty="0"/>
          </a:p>
          <a:p>
            <a:pPr algn="ctr"/>
            <a:endParaRPr lang="es-PE" dirty="0" smtClean="0"/>
          </a:p>
          <a:p>
            <a:pPr algn="ctr"/>
            <a:endParaRPr lang="es-PE" dirty="0"/>
          </a:p>
          <a:p>
            <a:pPr algn="ctr"/>
            <a:r>
              <a:rPr lang="es-PE" dirty="0" smtClean="0"/>
              <a:t>Posteriormente en ACEPTAR para habilitar la opción de INGRESAR DEVOLUCION.</a:t>
            </a:r>
            <a:endParaRPr lang="es-PE" dirty="0"/>
          </a:p>
        </p:txBody>
      </p:sp>
      <p:pic>
        <p:nvPicPr>
          <p:cNvPr id="8" name="Imagen 7"/>
          <p:cNvPicPr>
            <a:picLocks noChangeAspect="1"/>
          </p:cNvPicPr>
          <p:nvPr/>
        </p:nvPicPr>
        <p:blipFill>
          <a:blip r:embed="rId5"/>
          <a:stretch>
            <a:fillRect/>
          </a:stretch>
        </p:blipFill>
        <p:spPr>
          <a:xfrm>
            <a:off x="997411" y="1099534"/>
            <a:ext cx="6562725" cy="4867275"/>
          </a:xfrm>
          <a:prstGeom prst="rect">
            <a:avLst/>
          </a:prstGeom>
        </p:spPr>
      </p:pic>
    </p:spTree>
    <p:extLst>
      <p:ext uri="{BB962C8B-B14F-4D97-AF65-F5344CB8AC3E}">
        <p14:creationId xmlns:p14="http://schemas.microsoft.com/office/powerpoint/2010/main" val="129386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08511" y="4231130"/>
            <a:ext cx="2696998" cy="2318630"/>
          </a:xfrm>
          <a:prstGeom prst="rect">
            <a:avLst/>
          </a:prstGeom>
        </p:spPr>
      </p:pic>
      <p:sp>
        <p:nvSpPr>
          <p:cNvPr id="15" name="Rectángulo 14"/>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
        <p:nvSpPr>
          <p:cNvPr id="2" name="Corchetes 1"/>
          <p:cNvSpPr/>
          <p:nvPr/>
        </p:nvSpPr>
        <p:spPr>
          <a:xfrm>
            <a:off x="706056" y="1307939"/>
            <a:ext cx="3495554" cy="296311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ES" b="1" dirty="0" smtClean="0">
                <a:solidFill>
                  <a:schemeClr val="tx2">
                    <a:lumMod val="50000"/>
                  </a:schemeClr>
                </a:solidFill>
              </a:rPr>
              <a:t>Se habilitará la opción “INGRESAR DEVOLUCIÓN” para el registro de los </a:t>
            </a:r>
            <a:r>
              <a:rPr lang="es-ES" b="1" dirty="0" err="1" smtClean="0">
                <a:solidFill>
                  <a:schemeClr val="tx2">
                    <a:lumMod val="50000"/>
                  </a:schemeClr>
                </a:solidFill>
              </a:rPr>
              <a:t>vouchers</a:t>
            </a:r>
            <a:r>
              <a:rPr lang="es-ES" b="1" dirty="0" smtClean="0">
                <a:solidFill>
                  <a:schemeClr val="tx2">
                    <a:lumMod val="50000"/>
                  </a:schemeClr>
                </a:solidFill>
              </a:rPr>
              <a:t> (sin limite de registro) y la de “VISTA PREVIA” para generar un documento en formato PDF e imprimir para adjuntar en Expediente de Declaración de Gastos. </a:t>
            </a:r>
          </a:p>
          <a:p>
            <a:pPr algn="ctr"/>
            <a:endParaRPr lang="es-PE" dirty="0"/>
          </a:p>
        </p:txBody>
      </p:sp>
      <p:pic>
        <p:nvPicPr>
          <p:cNvPr id="5" name="Imagen 4"/>
          <p:cNvPicPr>
            <a:picLocks noChangeAspect="1"/>
          </p:cNvPicPr>
          <p:nvPr/>
        </p:nvPicPr>
        <p:blipFill>
          <a:blip r:embed="rId4"/>
          <a:stretch>
            <a:fillRect/>
          </a:stretch>
        </p:blipFill>
        <p:spPr>
          <a:xfrm>
            <a:off x="4762380" y="1083919"/>
            <a:ext cx="6140972" cy="5107729"/>
          </a:xfrm>
          <a:prstGeom prst="rect">
            <a:avLst/>
          </a:prstGeom>
        </p:spPr>
      </p:pic>
    </p:spTree>
    <p:extLst>
      <p:ext uri="{BB962C8B-B14F-4D97-AF65-F5344CB8AC3E}">
        <p14:creationId xmlns:p14="http://schemas.microsoft.com/office/powerpoint/2010/main" val="79573944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srcRect l="47747" t="26203" r="31724" b="58482"/>
          <a:stretch/>
        </p:blipFill>
        <p:spPr bwMode="auto">
          <a:xfrm>
            <a:off x="2132260" y="4572000"/>
            <a:ext cx="3847185" cy="1154016"/>
          </a:xfrm>
          <a:prstGeom prst="rect">
            <a:avLst/>
          </a:prstGeom>
          <a:ln>
            <a:noFill/>
          </a:ln>
          <a:extLst>
            <a:ext uri="{53640926-AAD7-44D8-BBD7-CCE9431645EC}">
              <a14:shadowObscured xmlns:a14="http://schemas.microsoft.com/office/drawing/2010/main"/>
            </a:ext>
          </a:extLst>
        </p:spPr>
      </p:pic>
      <p:pic>
        <p:nvPicPr>
          <p:cNvPr id="17" name="Imagen 16"/>
          <p:cNvPicPr>
            <a:picLocks noChangeAspect="1" noChangeArrowheads="1"/>
          </p:cNvPicPr>
          <p:nvPr/>
        </p:nvPicPr>
        <p:blipFill rotWithShape="1">
          <a:blip r:embed="rId3">
            <a:extLst>
              <a:ext uri="{28A0092B-C50C-407E-A947-70E740481C1C}">
                <a14:useLocalDpi xmlns:a14="http://schemas.microsoft.com/office/drawing/2010/main" val="0"/>
              </a:ext>
            </a:extLst>
          </a:blip>
          <a:srcRect l="2" t="57408" r="20373"/>
          <a:stretch/>
        </p:blipFill>
        <p:spPr bwMode="auto">
          <a:xfrm>
            <a:off x="7496413" y="2965002"/>
            <a:ext cx="3024034" cy="144720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sp>
        <p:nvSpPr>
          <p:cNvPr id="18" name="Rectángulo 17"/>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sp>
        <p:nvSpPr>
          <p:cNvPr id="20" name="Corchetes 19"/>
          <p:cNvSpPr/>
          <p:nvPr/>
        </p:nvSpPr>
        <p:spPr>
          <a:xfrm>
            <a:off x="6172200" y="1167749"/>
            <a:ext cx="5340387" cy="451653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PE" b="1" dirty="0">
                <a:solidFill>
                  <a:schemeClr val="tx2">
                    <a:lumMod val="50000"/>
                  </a:schemeClr>
                </a:solidFill>
              </a:rPr>
              <a:t>Deberán ingresar el monto  depositado (número) sin comisiones, el número de documento y la observación (Devolución de saldo, devolución de intereses, etc.). Sin guiones. </a:t>
            </a:r>
            <a:r>
              <a:rPr lang="es-PE" b="1" dirty="0" smtClean="0">
                <a:solidFill>
                  <a:schemeClr val="tx2">
                    <a:lumMod val="50000"/>
                  </a:schemeClr>
                </a:solidFill>
              </a:rPr>
              <a:t>Adjuntar </a:t>
            </a:r>
            <a:r>
              <a:rPr lang="es-PE" b="1" dirty="0" err="1" smtClean="0">
                <a:solidFill>
                  <a:schemeClr val="tx2">
                    <a:lumMod val="50000"/>
                  </a:schemeClr>
                </a:solidFill>
              </a:rPr>
              <a:t>voucher</a:t>
            </a:r>
            <a:r>
              <a:rPr lang="es-PE" b="1" dirty="0" smtClean="0">
                <a:solidFill>
                  <a:schemeClr val="tx2">
                    <a:lumMod val="50000"/>
                  </a:schemeClr>
                </a:solidFill>
              </a:rPr>
              <a:t> en formato </a:t>
            </a:r>
            <a:r>
              <a:rPr lang="es-PE" b="1" dirty="0" err="1" smtClean="0">
                <a:solidFill>
                  <a:schemeClr val="tx2">
                    <a:lumMod val="50000"/>
                  </a:schemeClr>
                </a:solidFill>
              </a:rPr>
              <a:t>jpg</a:t>
            </a:r>
            <a:r>
              <a:rPr lang="es-PE" b="1" dirty="0">
                <a:solidFill>
                  <a:schemeClr val="tx2">
                    <a:lumMod val="50000"/>
                  </a:schemeClr>
                </a:solidFill>
              </a:rPr>
              <a:t> </a:t>
            </a:r>
            <a:r>
              <a:rPr lang="es-PE" b="1" dirty="0" smtClean="0">
                <a:solidFill>
                  <a:schemeClr val="tx2">
                    <a:lumMod val="50000"/>
                  </a:schemeClr>
                </a:solidFill>
              </a:rPr>
              <a:t>y </a:t>
            </a:r>
            <a:r>
              <a:rPr lang="es-PE" b="1" dirty="0" err="1" smtClean="0">
                <a:solidFill>
                  <a:schemeClr val="tx2">
                    <a:lumMod val="50000"/>
                  </a:schemeClr>
                </a:solidFill>
              </a:rPr>
              <a:t>jpeg</a:t>
            </a:r>
            <a:r>
              <a:rPr lang="es-PE" b="1" dirty="0" smtClean="0">
                <a:solidFill>
                  <a:schemeClr val="tx2">
                    <a:lumMod val="50000"/>
                  </a:schemeClr>
                </a:solidFill>
              </a:rPr>
              <a:t>.</a:t>
            </a:r>
          </a:p>
          <a:p>
            <a:pPr algn="ctr"/>
            <a:endParaRPr lang="es-PE" b="1" dirty="0">
              <a:solidFill>
                <a:schemeClr val="tx2">
                  <a:lumMod val="50000"/>
                </a:schemeClr>
              </a:solidFill>
            </a:endParaRPr>
          </a:p>
          <a:p>
            <a:pPr algn="ctr"/>
            <a:endParaRPr lang="es-PE" b="1" dirty="0">
              <a:solidFill>
                <a:schemeClr val="tx2">
                  <a:lumMod val="50000"/>
                </a:schemeClr>
              </a:solidFill>
            </a:endParaRPr>
          </a:p>
          <a:p>
            <a:pPr algn="ctr"/>
            <a:endParaRPr lang="es-PE" b="1" dirty="0" smtClean="0">
              <a:solidFill>
                <a:schemeClr val="tx2">
                  <a:lumMod val="50000"/>
                </a:schemeClr>
              </a:solidFill>
            </a:endParaRPr>
          </a:p>
          <a:p>
            <a:pPr algn="ctr"/>
            <a:endParaRPr lang="es-PE" b="1" dirty="0">
              <a:solidFill>
                <a:schemeClr val="tx2">
                  <a:lumMod val="50000"/>
                </a:schemeClr>
              </a:solidFill>
            </a:endParaRPr>
          </a:p>
          <a:p>
            <a:pPr algn="ctr"/>
            <a:endParaRPr lang="es-PE" b="1" dirty="0" smtClean="0">
              <a:solidFill>
                <a:schemeClr val="tx2">
                  <a:lumMod val="50000"/>
                </a:schemeClr>
              </a:solidFill>
            </a:endParaRPr>
          </a:p>
          <a:p>
            <a:pPr algn="ctr"/>
            <a:endParaRPr lang="es-PE" b="1" dirty="0">
              <a:solidFill>
                <a:schemeClr val="tx2">
                  <a:lumMod val="50000"/>
                </a:schemeClr>
              </a:solidFill>
            </a:endParaRPr>
          </a:p>
          <a:p>
            <a:pPr algn="ctr"/>
            <a:r>
              <a:rPr lang="es-PE" b="1" dirty="0">
                <a:solidFill>
                  <a:schemeClr val="tx2">
                    <a:lumMod val="50000"/>
                  </a:schemeClr>
                </a:solidFill>
              </a:rPr>
              <a:t>Dar clic para grabar el documento. El </a:t>
            </a:r>
            <a:r>
              <a:rPr lang="es-PE" b="1" dirty="0" err="1">
                <a:solidFill>
                  <a:schemeClr val="tx2">
                    <a:lumMod val="50000"/>
                  </a:schemeClr>
                </a:solidFill>
              </a:rPr>
              <a:t>Wasichay</a:t>
            </a:r>
            <a:r>
              <a:rPr lang="es-PE" b="1" dirty="0">
                <a:solidFill>
                  <a:schemeClr val="tx2">
                    <a:lumMod val="50000"/>
                  </a:schemeClr>
                </a:solidFill>
              </a:rPr>
              <a:t> indicará que se guardó correctamente la devolución.</a:t>
            </a:r>
          </a:p>
          <a:p>
            <a:pPr algn="ctr"/>
            <a:r>
              <a:rPr lang="es-PE" b="1" dirty="0">
                <a:solidFill>
                  <a:schemeClr val="tx2">
                    <a:lumMod val="50000"/>
                  </a:schemeClr>
                </a:solidFill>
              </a:rPr>
              <a:t> Dar clic para </a:t>
            </a:r>
            <a:r>
              <a:rPr lang="es-PE" b="1" dirty="0" smtClean="0">
                <a:solidFill>
                  <a:schemeClr val="tx2">
                    <a:lumMod val="50000"/>
                  </a:schemeClr>
                </a:solidFill>
              </a:rPr>
              <a:t>aceptar.</a:t>
            </a:r>
            <a:endParaRPr lang="es-PE" dirty="0"/>
          </a:p>
        </p:txBody>
      </p:sp>
      <p:pic>
        <p:nvPicPr>
          <p:cNvPr id="22" name="Imagen 21"/>
          <p:cNvPicPr/>
          <p:nvPr/>
        </p:nvPicPr>
        <p:blipFill rotWithShape="1">
          <a:blip r:embed="rId6"/>
          <a:srcRect l="35325" t="18467" r="22393" b="18799"/>
          <a:stretch/>
        </p:blipFill>
        <p:spPr bwMode="auto">
          <a:xfrm>
            <a:off x="879677" y="1167749"/>
            <a:ext cx="5081286" cy="3404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298718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pic>
        <p:nvPicPr>
          <p:cNvPr id="12" name="Imagen 1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08511" y="4670854"/>
            <a:ext cx="2185517" cy="1878906"/>
          </a:xfrm>
          <a:prstGeom prst="rect">
            <a:avLst/>
          </a:prstGeom>
        </p:spPr>
      </p:pic>
      <p:sp>
        <p:nvSpPr>
          <p:cNvPr id="13" name="Corchetes 12"/>
          <p:cNvSpPr/>
          <p:nvPr/>
        </p:nvSpPr>
        <p:spPr>
          <a:xfrm>
            <a:off x="1144061" y="1148008"/>
            <a:ext cx="3495554" cy="460200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PE" b="1" dirty="0">
                <a:solidFill>
                  <a:schemeClr val="tx2">
                    <a:lumMod val="50000"/>
                  </a:schemeClr>
                </a:solidFill>
              </a:rPr>
              <a:t>Si hay más devoluciones se podrán seguir ingresando repitiendo los </a:t>
            </a:r>
            <a:r>
              <a:rPr lang="es-PE" b="1" dirty="0" smtClean="0">
                <a:solidFill>
                  <a:schemeClr val="tx2">
                    <a:lumMod val="50000"/>
                  </a:schemeClr>
                </a:solidFill>
              </a:rPr>
              <a:t>pasos anteriormente mencionadas (El estado de la devolución debe estar en OBSERVADO no en verificado). Una </a:t>
            </a:r>
            <a:r>
              <a:rPr lang="es-PE" b="1" dirty="0">
                <a:solidFill>
                  <a:schemeClr val="tx2">
                    <a:lumMod val="50000"/>
                  </a:schemeClr>
                </a:solidFill>
              </a:rPr>
              <a:t>vez ingresada </a:t>
            </a:r>
            <a:r>
              <a:rPr lang="es-PE" b="1" dirty="0" smtClean="0">
                <a:solidFill>
                  <a:schemeClr val="tx2">
                    <a:lumMod val="50000"/>
                  </a:schemeClr>
                </a:solidFill>
              </a:rPr>
              <a:t>las devoluciones </a:t>
            </a:r>
            <a:r>
              <a:rPr lang="es-PE" b="1" dirty="0">
                <a:solidFill>
                  <a:schemeClr val="tx2">
                    <a:lumMod val="50000"/>
                  </a:schemeClr>
                </a:solidFill>
              </a:rPr>
              <a:t>se podrá dar vista previa y descargar la </a:t>
            </a:r>
            <a:r>
              <a:rPr lang="es-PE" b="1" dirty="0" smtClean="0">
                <a:solidFill>
                  <a:schemeClr val="tx2">
                    <a:lumMod val="50000"/>
                  </a:schemeClr>
                </a:solidFill>
              </a:rPr>
              <a:t>información para ser presentada en Mesa de Partes de DRE/UGEL.</a:t>
            </a:r>
          </a:p>
          <a:p>
            <a:pPr algn="ctr"/>
            <a:r>
              <a:rPr lang="es-PE" b="1" dirty="0" smtClean="0">
                <a:solidFill>
                  <a:schemeClr val="tx2">
                    <a:lumMod val="50000"/>
                  </a:schemeClr>
                </a:solidFill>
              </a:rPr>
              <a:t>Terminado de ingresar  el total de la devolución se procede a informar al especialista de </a:t>
            </a:r>
            <a:r>
              <a:rPr lang="es-PE" b="1" dirty="0" err="1" smtClean="0">
                <a:solidFill>
                  <a:schemeClr val="tx2">
                    <a:lumMod val="50000"/>
                  </a:schemeClr>
                </a:solidFill>
              </a:rPr>
              <a:t>ugel</a:t>
            </a:r>
            <a:r>
              <a:rPr lang="es-PE" b="1" dirty="0" smtClean="0">
                <a:solidFill>
                  <a:schemeClr val="tx2">
                    <a:lumMod val="50000"/>
                  </a:schemeClr>
                </a:solidFill>
              </a:rPr>
              <a:t> para que lo </a:t>
            </a:r>
            <a:r>
              <a:rPr lang="es-PE" b="1" dirty="0" smtClean="0">
                <a:solidFill>
                  <a:schemeClr val="tx2">
                    <a:lumMod val="50000"/>
                  </a:schemeClr>
                </a:solidFill>
              </a:rPr>
              <a:t>VERIFIQUE</a:t>
            </a:r>
            <a:endParaRPr lang="es-PE" dirty="0"/>
          </a:p>
        </p:txBody>
      </p:sp>
      <p:pic>
        <p:nvPicPr>
          <p:cNvPr id="2" name="Imagen 1"/>
          <p:cNvPicPr>
            <a:picLocks noChangeAspect="1"/>
          </p:cNvPicPr>
          <p:nvPr/>
        </p:nvPicPr>
        <p:blipFill>
          <a:blip r:embed="rId4"/>
          <a:stretch>
            <a:fillRect/>
          </a:stretch>
        </p:blipFill>
        <p:spPr>
          <a:xfrm>
            <a:off x="5126801" y="1076446"/>
            <a:ext cx="5845999" cy="4914028"/>
          </a:xfrm>
          <a:prstGeom prst="rect">
            <a:avLst/>
          </a:prstGeom>
        </p:spPr>
      </p:pic>
      <p:sp>
        <p:nvSpPr>
          <p:cNvPr id="10" name="Rectángulo 9"/>
          <p:cNvSpPr/>
          <p:nvPr/>
        </p:nvSpPr>
        <p:spPr>
          <a:xfrm>
            <a:off x="3048000" y="2828836"/>
            <a:ext cx="6096000" cy="369332"/>
          </a:xfrm>
          <a:prstGeom prst="rect">
            <a:avLst/>
          </a:prstGeom>
        </p:spPr>
        <p:txBody>
          <a:bodyPr>
            <a:spAutoFit/>
          </a:bodyPr>
          <a:lstStyle/>
          <a:p>
            <a:pPr algn="ctr"/>
            <a:r>
              <a:rPr lang="es-PE" b="1" dirty="0" smtClean="0">
                <a:solidFill>
                  <a:schemeClr val="tx2">
                    <a:lumMod val="50000"/>
                  </a:schemeClr>
                </a:solidFill>
              </a:rPr>
              <a:t>.</a:t>
            </a:r>
            <a:endParaRPr lang="es-PE" b="1" dirty="0">
              <a:solidFill>
                <a:schemeClr val="tx2">
                  <a:lumMod val="50000"/>
                </a:schemeClr>
              </a:solidFill>
            </a:endParaRPr>
          </a:p>
        </p:txBody>
      </p:sp>
      <p:sp>
        <p:nvSpPr>
          <p:cNvPr id="3" name="Elipse 2"/>
          <p:cNvSpPr/>
          <p:nvPr/>
        </p:nvSpPr>
        <p:spPr>
          <a:xfrm>
            <a:off x="10033686" y="1161535"/>
            <a:ext cx="939114" cy="3871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0569316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06145" y="1194340"/>
            <a:ext cx="7244585" cy="1004530"/>
          </a:xfrm>
          <a:prstGeom prst="bracketPair">
            <a:avLst/>
          </a:prstGeom>
          <a:ln w="38100"/>
        </p:spPr>
        <p:style>
          <a:lnRef idx="1">
            <a:schemeClr val="accent1"/>
          </a:lnRef>
          <a:fillRef idx="0">
            <a:schemeClr val="accent1"/>
          </a:fillRef>
          <a:effectRef idx="0">
            <a:schemeClr val="accent1"/>
          </a:effectRef>
          <a:fontRef idx="minor">
            <a:schemeClr val="tx1"/>
          </a:fontRef>
        </p:style>
        <p:txBody>
          <a:bodyPr rot="0" spcFirstLastPara="1" vertOverflow="overflow" horzOverflow="overflow" vert="horz" wrap="square" lIns="38100" tIns="38100" rIns="38100" bIns="38100" numCol="1" spcCol="38100" rtlCol="0" anchor="ctr">
            <a:spAutoFit/>
          </a:bodyPr>
          <a:lstStyle/>
          <a:p>
            <a:pPr algn="ctr" defTabSz="409575" hangingPunct="0"/>
            <a:r>
              <a:rPr lang="es-PE" dirty="0">
                <a:solidFill>
                  <a:schemeClr val="accent5">
                    <a:lumMod val="75000"/>
                  </a:schemeClr>
                </a:solidFill>
                <a:sym typeface="Gill Sans"/>
              </a:rPr>
              <a:t>Deberá remitir la información a su </a:t>
            </a:r>
            <a:r>
              <a:rPr lang="es-PE" dirty="0" smtClean="0">
                <a:solidFill>
                  <a:schemeClr val="accent5">
                    <a:lumMod val="75000"/>
                  </a:schemeClr>
                </a:solidFill>
                <a:sym typeface="Gill Sans"/>
              </a:rPr>
              <a:t>Especialista DRE/UGEL quien remitirá a UGM </a:t>
            </a:r>
            <a:r>
              <a:rPr lang="es-PE" dirty="0" err="1">
                <a:solidFill>
                  <a:schemeClr val="accent5">
                    <a:lumMod val="75000"/>
                  </a:schemeClr>
                </a:solidFill>
                <a:sym typeface="Gill Sans"/>
              </a:rPr>
              <a:t>Pronied</a:t>
            </a:r>
            <a:r>
              <a:rPr lang="es-PE" dirty="0" smtClean="0">
                <a:solidFill>
                  <a:schemeClr val="accent5">
                    <a:lumMod val="75000"/>
                  </a:schemeClr>
                </a:solidFill>
                <a:sym typeface="Gill Sans"/>
              </a:rPr>
              <a:t>. El Formato de Registro de </a:t>
            </a:r>
            <a:r>
              <a:rPr lang="es-PE" dirty="0" err="1" smtClean="0">
                <a:solidFill>
                  <a:schemeClr val="accent5">
                    <a:lumMod val="75000"/>
                  </a:schemeClr>
                </a:solidFill>
                <a:sym typeface="Gill Sans"/>
              </a:rPr>
              <a:t>Vouchers</a:t>
            </a:r>
            <a:r>
              <a:rPr lang="es-PE" dirty="0" smtClean="0">
                <a:solidFill>
                  <a:schemeClr val="accent5">
                    <a:lumMod val="75000"/>
                  </a:schemeClr>
                </a:solidFill>
                <a:sym typeface="Gill Sans"/>
              </a:rPr>
              <a:t> puede ser facilitado por el Especialista DRE/UGEL.</a:t>
            </a:r>
            <a:endParaRPr lang="es-PE" dirty="0">
              <a:solidFill>
                <a:schemeClr val="accent5">
                  <a:lumMod val="75000"/>
                </a:schemeClr>
              </a:solidFill>
              <a:sym typeface="Gill Sans"/>
            </a:endParaRPr>
          </a:p>
        </p:txBody>
      </p:sp>
      <p:sp>
        <p:nvSpPr>
          <p:cNvPr id="10" name="Rectángulo 9"/>
          <p:cNvSpPr/>
          <p:nvPr/>
        </p:nvSpPr>
        <p:spPr>
          <a:xfrm>
            <a:off x="408511" y="444378"/>
            <a:ext cx="6551663"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DEVOLUCIONES DE SALDO</a:t>
            </a:r>
            <a:endParaRPr lang="es-PE" sz="2400" b="1" u="sng" dirty="0">
              <a:solidFill>
                <a:schemeClr val="accent2"/>
              </a:solidFill>
              <a:latin typeface="Museo 500 Regular"/>
              <a:ea typeface="Museo 500 Regular"/>
              <a:cs typeface="Museo 500 Regular"/>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pic>
        <p:nvPicPr>
          <p:cNvPr id="8" name="Imagen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pic>
        <p:nvPicPr>
          <p:cNvPr id="2" name="Imagen 1"/>
          <p:cNvPicPr>
            <a:picLocks noChangeAspect="1"/>
          </p:cNvPicPr>
          <p:nvPr/>
        </p:nvPicPr>
        <p:blipFill>
          <a:blip r:embed="rId4"/>
          <a:stretch>
            <a:fillRect/>
          </a:stretch>
        </p:blipFill>
        <p:spPr>
          <a:xfrm>
            <a:off x="1250061" y="2487168"/>
            <a:ext cx="6356755" cy="3726088"/>
          </a:xfrm>
          <a:prstGeom prst="rect">
            <a:avLst/>
          </a:prstGeom>
        </p:spPr>
      </p:pic>
    </p:spTree>
    <p:extLst>
      <p:ext uri="{BB962C8B-B14F-4D97-AF65-F5344CB8AC3E}">
        <p14:creationId xmlns:p14="http://schemas.microsoft.com/office/powerpoint/2010/main" val="318862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Mensajes de error del sistema </a:t>
            </a:r>
            <a:r>
              <a:rPr lang="es-PE" dirty="0" err="1" smtClean="0"/>
              <a:t>wasichay</a:t>
            </a:r>
            <a:endParaRPr lang="es-PE" dirty="0"/>
          </a:p>
        </p:txBody>
      </p:sp>
      <p:sp>
        <p:nvSpPr>
          <p:cNvPr id="3" name="Marcador de texto 2"/>
          <p:cNvSpPr>
            <a:spLocks noGrp="1"/>
          </p:cNvSpPr>
          <p:nvPr>
            <p:ph type="body" idx="1"/>
          </p:nvPr>
        </p:nvSpPr>
        <p:spPr/>
        <p:txBody>
          <a:bodyPr/>
          <a:lstStyle/>
          <a:p>
            <a:r>
              <a:rPr lang="es-PE" dirty="0" smtClean="0"/>
              <a:t>Ante cualquier inconveniente contactarse al </a:t>
            </a:r>
            <a:r>
              <a:rPr lang="es-PE" dirty="0" err="1" smtClean="0"/>
              <a:t>Call</a:t>
            </a:r>
            <a:r>
              <a:rPr lang="es-PE" dirty="0" smtClean="0"/>
              <a:t> Center</a:t>
            </a:r>
            <a:endParaRPr lang="es-PE" dirty="0"/>
          </a:p>
        </p:txBody>
      </p:sp>
    </p:spTree>
    <p:extLst>
      <p:ext uri="{BB962C8B-B14F-4D97-AF65-F5344CB8AC3E}">
        <p14:creationId xmlns:p14="http://schemas.microsoft.com/office/powerpoint/2010/main" val="3191550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9498" t="38807" b="42731"/>
          <a:stretch/>
        </p:blipFill>
        <p:spPr>
          <a:xfrm>
            <a:off x="579947" y="3109578"/>
            <a:ext cx="5424246" cy="2872582"/>
          </a:xfrm>
          <a:prstGeom prst="rect">
            <a:avLst/>
          </a:prstGeom>
        </p:spPr>
      </p:pic>
      <p:pic>
        <p:nvPicPr>
          <p:cNvPr id="1026" name="Picture 2" descr="Imágenes integrada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912" y="1421106"/>
            <a:ext cx="4533900" cy="191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794478" y="611248"/>
            <a:ext cx="9710556" cy="707886"/>
          </a:xfrm>
          <a:prstGeom prst="rect">
            <a:avLst/>
          </a:prstGeom>
        </p:spPr>
        <p:txBody>
          <a:bodyPr wrap="square">
            <a:spAutoFit/>
          </a:bodyPr>
          <a:lstStyle/>
          <a:p>
            <a:pPr algn="ctr"/>
            <a:r>
              <a:rPr lang="es-PE" sz="4000" b="1" u="sng" dirty="0">
                <a:solidFill>
                  <a:srgbClr val="C41212"/>
                </a:solidFill>
              </a:rPr>
              <a:t>Mensajes de error al acceder al sistema</a:t>
            </a:r>
          </a:p>
        </p:txBody>
      </p:sp>
      <p:sp>
        <p:nvSpPr>
          <p:cNvPr id="7" name="Rectángulo 6"/>
          <p:cNvSpPr/>
          <p:nvPr/>
        </p:nvSpPr>
        <p:spPr>
          <a:xfrm>
            <a:off x="502829" y="1720345"/>
            <a:ext cx="6096000" cy="1200329"/>
          </a:xfrm>
          <a:prstGeom prst="rect">
            <a:avLst/>
          </a:prstGeom>
        </p:spPr>
        <p:txBody>
          <a:bodyPr>
            <a:spAutoFit/>
          </a:bodyPr>
          <a:lstStyle/>
          <a:p>
            <a:pPr algn="ctr"/>
            <a:r>
              <a:rPr lang="es-PE" dirty="0" smtClean="0">
                <a:solidFill>
                  <a:sysClr val="windowText" lastClr="000000"/>
                </a:solidFill>
              </a:rPr>
              <a:t>1.Al acceder al link de activación sale el mensaje: NO AUTORIZADO: el link que se remite solo tiene una duración de 48 horas después de ese tiempo se desactiva, también sale cuando ya se realizo la validación, este link solo se utiliza una sola vez</a:t>
            </a:r>
            <a:endParaRPr lang="es-PE" dirty="0">
              <a:solidFill>
                <a:sysClr val="windowText" lastClr="000000"/>
              </a:solidFill>
            </a:endParaRPr>
          </a:p>
        </p:txBody>
      </p:sp>
      <p:sp>
        <p:nvSpPr>
          <p:cNvPr id="9" name="Rectángulo 8"/>
          <p:cNvSpPr/>
          <p:nvPr/>
        </p:nvSpPr>
        <p:spPr>
          <a:xfrm>
            <a:off x="6334699" y="3945704"/>
            <a:ext cx="4921113" cy="1200329"/>
          </a:xfrm>
          <a:prstGeom prst="rect">
            <a:avLst/>
          </a:prstGeom>
        </p:spPr>
        <p:txBody>
          <a:bodyPr wrap="square">
            <a:spAutoFit/>
          </a:bodyPr>
          <a:lstStyle/>
          <a:p>
            <a:pPr algn="ctr"/>
            <a:r>
              <a:rPr lang="es-PE" dirty="0" smtClean="0">
                <a:solidFill>
                  <a:sysClr val="windowText" lastClr="000000"/>
                </a:solidFill>
              </a:rPr>
              <a:t>2. </a:t>
            </a:r>
            <a:r>
              <a:rPr lang="es-PE" dirty="0">
                <a:solidFill>
                  <a:sysClr val="windowText" lastClr="000000"/>
                </a:solidFill>
              </a:rPr>
              <a:t>El </a:t>
            </a:r>
            <a:r>
              <a:rPr lang="es-PE" dirty="0" smtClean="0">
                <a:solidFill>
                  <a:sysClr val="windowText" lastClr="000000"/>
                </a:solidFill>
              </a:rPr>
              <a:t>usuario no presenta periodo, </a:t>
            </a:r>
            <a:r>
              <a:rPr lang="es-PE" dirty="0" smtClean="0">
                <a:solidFill>
                  <a:sysClr val="windowText" lastClr="000000"/>
                </a:solidFill>
              </a:rPr>
              <a:t>se </a:t>
            </a:r>
            <a:r>
              <a:rPr lang="es-PE" dirty="0" smtClean="0">
                <a:solidFill>
                  <a:sysClr val="windowText" lastClr="000000"/>
                </a:solidFill>
              </a:rPr>
              <a:t>tiene que activar la IIEE </a:t>
            </a:r>
            <a:r>
              <a:rPr lang="es-PE" dirty="0" smtClean="0">
                <a:solidFill>
                  <a:sysClr val="windowText" lastClr="000000"/>
                </a:solidFill>
              </a:rPr>
              <a:t>de este </a:t>
            </a:r>
            <a:r>
              <a:rPr lang="es-PE" dirty="0" smtClean="0">
                <a:solidFill>
                  <a:sysClr val="windowText" lastClr="000000"/>
                </a:solidFill>
              </a:rPr>
              <a:t>año, se tiene que comunicar al </a:t>
            </a:r>
            <a:r>
              <a:rPr lang="es-PE" dirty="0" err="1" smtClean="0">
                <a:solidFill>
                  <a:sysClr val="windowText" lastClr="000000"/>
                </a:solidFill>
              </a:rPr>
              <a:t>Call</a:t>
            </a:r>
            <a:r>
              <a:rPr lang="es-PE" dirty="0" smtClean="0">
                <a:solidFill>
                  <a:sysClr val="windowText" lastClr="000000"/>
                </a:solidFill>
              </a:rPr>
              <a:t> Center para solicitar la activación de la IIEE correspondiente al presente año.</a:t>
            </a:r>
            <a:endParaRPr lang="es-PE" dirty="0">
              <a:solidFill>
                <a:sysClr val="windowText" lastClr="000000"/>
              </a:solidFill>
            </a:endParaRPr>
          </a:p>
        </p:txBody>
      </p:sp>
    </p:spTree>
    <p:extLst>
      <p:ext uri="{BB962C8B-B14F-4D97-AF65-F5344CB8AC3E}">
        <p14:creationId xmlns:p14="http://schemas.microsoft.com/office/powerpoint/2010/main" val="384829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1087435" y="2009660"/>
            <a:ext cx="10248900" cy="3211958"/>
          </a:xfrm>
          <a:prstGeom prst="rect">
            <a:avLst/>
          </a:prstGeom>
          <a:ln>
            <a:noFill/>
          </a:ln>
          <a:effectLst>
            <a:outerShdw blurRad="292100" dist="139700" dir="2700000" algn="tl" rotWithShape="0">
              <a:srgbClr val="333333">
                <a:alpha val="65000"/>
              </a:srgbClr>
            </a:outerShdw>
          </a:effectLst>
        </p:spPr>
      </p:pic>
      <p:sp>
        <p:nvSpPr>
          <p:cNvPr id="8" name="Llamada rectangular redondeada 7"/>
          <p:cNvSpPr/>
          <p:nvPr/>
        </p:nvSpPr>
        <p:spPr>
          <a:xfrm>
            <a:off x="799625" y="1336022"/>
            <a:ext cx="2628900" cy="286165"/>
          </a:xfrm>
          <a:prstGeom prst="wedgeRoundRectCallout">
            <a:avLst>
              <a:gd name="adj1" fmla="val -22152"/>
              <a:gd name="adj2" fmla="val 486899"/>
              <a:gd name="adj3" fmla="val 16667"/>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PE" b="1" dirty="0" smtClean="0"/>
              <a:t>Nombre de la IE</a:t>
            </a:r>
            <a:endParaRPr lang="es-PE" b="1" dirty="0"/>
          </a:p>
        </p:txBody>
      </p:sp>
      <p:sp>
        <p:nvSpPr>
          <p:cNvPr id="9" name="Llamada rectangular redondeada 8"/>
          <p:cNvSpPr/>
          <p:nvPr/>
        </p:nvSpPr>
        <p:spPr>
          <a:xfrm>
            <a:off x="3723503" y="948549"/>
            <a:ext cx="2264041" cy="1455492"/>
          </a:xfrm>
          <a:prstGeom prst="wedgeRoundRectCallout">
            <a:avLst>
              <a:gd name="adj1" fmla="val -2464"/>
              <a:gd name="adj2" fmla="val 83662"/>
              <a:gd name="adj3" fmla="val 16667"/>
            </a:avLst>
          </a:prstGeom>
          <a:ln w="3810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s-PE" dirty="0" smtClean="0"/>
              <a:t>Seleccionar Etapa:</a:t>
            </a:r>
          </a:p>
          <a:p>
            <a:pPr algn="ctr"/>
            <a:endParaRPr lang="es-PE" dirty="0" smtClean="0"/>
          </a:p>
          <a:p>
            <a:pPr algn="ctr"/>
            <a:endParaRPr lang="es-PE" dirty="0" smtClean="0"/>
          </a:p>
          <a:p>
            <a:pPr algn="ctr"/>
            <a:endParaRPr lang="es-PE" dirty="0"/>
          </a:p>
        </p:txBody>
      </p:sp>
      <p:sp>
        <p:nvSpPr>
          <p:cNvPr id="10" name="Llamada rectangular redondeada 9"/>
          <p:cNvSpPr/>
          <p:nvPr/>
        </p:nvSpPr>
        <p:spPr>
          <a:xfrm>
            <a:off x="8986016" y="1394670"/>
            <a:ext cx="2628900" cy="599758"/>
          </a:xfrm>
          <a:prstGeom prst="wedgeRoundRectCallout">
            <a:avLst>
              <a:gd name="adj1" fmla="val -13615"/>
              <a:gd name="adj2" fmla="val 182670"/>
              <a:gd name="adj3" fmla="val 16667"/>
            </a:avLst>
          </a:prstGeom>
          <a:ln w="38100">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s-PE" dirty="0" smtClean="0"/>
              <a:t>Nombre Completo del Director Responsable</a:t>
            </a:r>
            <a:endParaRPr lang="es-PE" dirty="0"/>
          </a:p>
        </p:txBody>
      </p:sp>
      <p:sp>
        <p:nvSpPr>
          <p:cNvPr id="11" name="Llamada rectangular redondeada 10"/>
          <p:cNvSpPr/>
          <p:nvPr/>
        </p:nvSpPr>
        <p:spPr>
          <a:xfrm>
            <a:off x="6925784" y="3753897"/>
            <a:ext cx="2628900" cy="1025569"/>
          </a:xfrm>
          <a:prstGeom prst="wedgeRoundRectCallout">
            <a:avLst>
              <a:gd name="adj1" fmla="val 108609"/>
              <a:gd name="adj2" fmla="val -109465"/>
              <a:gd name="adj3" fmla="val 16667"/>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Menú de acceso:</a:t>
            </a:r>
            <a:endParaRPr lang="es-PE" dirty="0"/>
          </a:p>
          <a:p>
            <a:pPr algn="ctr"/>
            <a:endParaRPr lang="es-PE" dirty="0" smtClean="0"/>
          </a:p>
          <a:p>
            <a:pPr algn="ctr"/>
            <a:endParaRPr lang="es-PE" dirty="0" smtClean="0"/>
          </a:p>
        </p:txBody>
      </p:sp>
      <p:sp>
        <p:nvSpPr>
          <p:cNvPr id="12" name="Llamada rectangular redondeada 11"/>
          <p:cNvSpPr/>
          <p:nvPr/>
        </p:nvSpPr>
        <p:spPr>
          <a:xfrm>
            <a:off x="2961516" y="4374681"/>
            <a:ext cx="2628900" cy="1693874"/>
          </a:xfrm>
          <a:prstGeom prst="wedgeRoundRectCallout">
            <a:avLst>
              <a:gd name="adj1" fmla="val -58377"/>
              <a:gd name="adj2" fmla="val -65245"/>
              <a:gd name="adj3" fmla="val 16667"/>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Menú Principal:</a:t>
            </a:r>
          </a:p>
          <a:p>
            <a:pPr algn="ctr"/>
            <a:r>
              <a:rPr lang="es-PE" dirty="0" smtClean="0"/>
              <a:t>Registro de Comité y Ficha Técnica,</a:t>
            </a:r>
          </a:p>
          <a:p>
            <a:pPr algn="ctr"/>
            <a:r>
              <a:rPr lang="es-PE" dirty="0" smtClean="0"/>
              <a:t>Registro de Declaración de Gasto y Registro de </a:t>
            </a:r>
            <a:r>
              <a:rPr lang="es-PE" dirty="0" smtClean="0"/>
              <a:t>Devolución </a:t>
            </a:r>
            <a:r>
              <a:rPr lang="es-PE" dirty="0" smtClean="0"/>
              <a:t>de Saldo.</a:t>
            </a:r>
            <a:endParaRPr lang="es-PE" dirty="0"/>
          </a:p>
        </p:txBody>
      </p:sp>
      <p:pic>
        <p:nvPicPr>
          <p:cNvPr id="13" name="Imagen 12"/>
          <p:cNvPicPr/>
          <p:nvPr/>
        </p:nvPicPr>
        <p:blipFill rotWithShape="1">
          <a:blip r:embed="rId3">
            <a:extLst>
              <a:ext uri="{28A0092B-C50C-407E-A947-70E740481C1C}">
                <a14:useLocalDpi xmlns:a14="http://schemas.microsoft.com/office/drawing/2010/main" val="0"/>
              </a:ext>
            </a:extLst>
          </a:blip>
          <a:srcRect l="30848" t="11997" r="62833" b="77530"/>
          <a:stretch/>
        </p:blipFill>
        <p:spPr bwMode="auto">
          <a:xfrm>
            <a:off x="4517265" y="1545696"/>
            <a:ext cx="820991" cy="776345"/>
          </a:xfrm>
          <a:prstGeom prst="rect">
            <a:avLst/>
          </a:prstGeom>
          <a:ln>
            <a:noFill/>
          </a:ln>
          <a:extLst>
            <a:ext uri="{53640926-AAD7-44D8-BBD7-CCE9431645EC}">
              <a14:shadowObscured xmlns:a14="http://schemas.microsoft.com/office/drawing/2010/main"/>
            </a:ext>
          </a:extLst>
        </p:spPr>
      </p:pic>
      <p:pic>
        <p:nvPicPr>
          <p:cNvPr id="14" name="Imagen 13"/>
          <p:cNvPicPr>
            <a:picLocks noChangeAspect="1"/>
          </p:cNvPicPr>
          <p:nvPr/>
        </p:nvPicPr>
        <p:blipFill rotWithShape="1">
          <a:blip r:embed="rId4"/>
          <a:srcRect l="65440" t="18492" r="25732" b="75090"/>
          <a:stretch/>
        </p:blipFill>
        <p:spPr>
          <a:xfrm>
            <a:off x="7603126" y="4157383"/>
            <a:ext cx="1274216" cy="530210"/>
          </a:xfrm>
          <a:prstGeom prst="rect">
            <a:avLst/>
          </a:prstGeom>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7319" y="476159"/>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15"/>
          <p:cNvSpPr/>
          <p:nvPr/>
        </p:nvSpPr>
        <p:spPr>
          <a:xfrm>
            <a:off x="547931" y="486884"/>
            <a:ext cx="4123052" cy="461665"/>
          </a:xfrm>
          <a:prstGeom prst="rect">
            <a:avLst/>
          </a:prstGeom>
        </p:spPr>
        <p:txBody>
          <a:bodyPr wrap="none">
            <a:spAutoFit/>
          </a:bodyPr>
          <a:lstStyle/>
          <a:p>
            <a:r>
              <a:rPr lang="es-PE" sz="2400" b="1" u="sng" dirty="0" smtClean="0">
                <a:solidFill>
                  <a:schemeClr val="accent2"/>
                </a:solidFill>
                <a:latin typeface="Museo 500 Regular"/>
                <a:ea typeface="Museo 500 Regular"/>
                <a:cs typeface="Museo 500 Regular"/>
              </a:rPr>
              <a:t>DESCRIPCIÓN DE LA WEB</a:t>
            </a:r>
            <a:endParaRPr lang="es-PE" sz="2400" b="1" u="sng" dirty="0">
              <a:solidFill>
                <a:schemeClr val="accent2"/>
              </a:solidFill>
              <a:latin typeface="Museo 500 Regular"/>
              <a:ea typeface="Museo 500 Regular"/>
              <a:cs typeface="Museo 500 Regular"/>
            </a:endParaRPr>
          </a:p>
        </p:txBody>
      </p:sp>
      <p:pic>
        <p:nvPicPr>
          <p:cNvPr id="19" name="Imagen 1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723682" y="4691740"/>
            <a:ext cx="2070340" cy="1794294"/>
          </a:xfrm>
          <a:prstGeom prst="rect">
            <a:avLst/>
          </a:prstGeom>
        </p:spPr>
      </p:pic>
      <p:pic>
        <p:nvPicPr>
          <p:cNvPr id="2" name="Imagen 1"/>
          <p:cNvPicPr>
            <a:picLocks noChangeAspect="1"/>
          </p:cNvPicPr>
          <p:nvPr/>
        </p:nvPicPr>
        <p:blipFill rotWithShape="1">
          <a:blip r:embed="rId7"/>
          <a:srcRect r="2802"/>
          <a:stretch/>
        </p:blipFill>
        <p:spPr>
          <a:xfrm>
            <a:off x="4193249" y="1370184"/>
            <a:ext cx="1194298" cy="951857"/>
          </a:xfrm>
          <a:prstGeom prst="rect">
            <a:avLst/>
          </a:prstGeom>
        </p:spPr>
      </p:pic>
      <p:pic>
        <p:nvPicPr>
          <p:cNvPr id="4" name="Imagen 3"/>
          <p:cNvPicPr>
            <a:picLocks noChangeAspect="1"/>
          </p:cNvPicPr>
          <p:nvPr/>
        </p:nvPicPr>
        <p:blipFill>
          <a:blip r:embed="rId8"/>
          <a:stretch>
            <a:fillRect/>
          </a:stretch>
        </p:blipFill>
        <p:spPr>
          <a:xfrm>
            <a:off x="4632266" y="2858712"/>
            <a:ext cx="3312114" cy="266700"/>
          </a:xfrm>
          <a:prstGeom prst="rect">
            <a:avLst/>
          </a:prstGeom>
        </p:spPr>
      </p:pic>
      <p:sp>
        <p:nvSpPr>
          <p:cNvPr id="18" name="Llamada rectangular redondeada 17"/>
          <p:cNvSpPr/>
          <p:nvPr/>
        </p:nvSpPr>
        <p:spPr>
          <a:xfrm>
            <a:off x="6354759" y="774735"/>
            <a:ext cx="2264041" cy="1455492"/>
          </a:xfrm>
          <a:prstGeom prst="wedgeRoundRectCallout">
            <a:avLst>
              <a:gd name="adj1" fmla="val -47582"/>
              <a:gd name="adj2" fmla="val 97246"/>
              <a:gd name="adj3" fmla="val 16667"/>
            </a:avLst>
          </a:prstGeom>
          <a:ln w="3810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s-PE" dirty="0" smtClean="0"/>
              <a:t>Seleccionar </a:t>
            </a:r>
            <a:r>
              <a:rPr lang="es-PE" dirty="0" smtClean="0"/>
              <a:t>Programa</a:t>
            </a:r>
            <a:r>
              <a:rPr lang="es-PE" dirty="0" smtClean="0"/>
              <a:t>:</a:t>
            </a:r>
            <a:endParaRPr lang="es-PE" dirty="0" smtClean="0"/>
          </a:p>
          <a:p>
            <a:pPr algn="ctr"/>
            <a:endParaRPr lang="es-PE" dirty="0" smtClean="0"/>
          </a:p>
          <a:p>
            <a:pPr algn="ctr"/>
            <a:endParaRPr lang="es-PE" dirty="0" smtClean="0"/>
          </a:p>
          <a:p>
            <a:pPr algn="ctr"/>
            <a:endParaRPr lang="es-PE" dirty="0"/>
          </a:p>
        </p:txBody>
      </p:sp>
      <p:pic>
        <p:nvPicPr>
          <p:cNvPr id="3" name="Imagen 2"/>
          <p:cNvPicPr>
            <a:picLocks noChangeAspect="1"/>
          </p:cNvPicPr>
          <p:nvPr/>
        </p:nvPicPr>
        <p:blipFill rotWithShape="1">
          <a:blip r:embed="rId9"/>
          <a:srcRect r="2228"/>
          <a:stretch/>
        </p:blipFill>
        <p:spPr>
          <a:xfrm>
            <a:off x="6604097" y="1333627"/>
            <a:ext cx="1847925" cy="809625"/>
          </a:xfrm>
          <a:prstGeom prst="rect">
            <a:avLst/>
          </a:prstGeom>
        </p:spPr>
      </p:pic>
    </p:spTree>
    <p:extLst>
      <p:ext uri="{BB962C8B-B14F-4D97-AF65-F5344CB8AC3E}">
        <p14:creationId xmlns:p14="http://schemas.microsoft.com/office/powerpoint/2010/main" val="133127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6274" t="32444" r="17178" b="47888"/>
          <a:stretch/>
        </p:blipFill>
        <p:spPr>
          <a:xfrm>
            <a:off x="874306" y="683047"/>
            <a:ext cx="3587525" cy="2246898"/>
          </a:xfrm>
          <a:prstGeom prst="rect">
            <a:avLst/>
          </a:prstGeom>
        </p:spPr>
      </p:pic>
      <p:pic>
        <p:nvPicPr>
          <p:cNvPr id="3" name="Imagen 2"/>
          <p:cNvPicPr>
            <a:picLocks noChangeAspect="1"/>
          </p:cNvPicPr>
          <p:nvPr/>
        </p:nvPicPr>
        <p:blipFill rotWithShape="1">
          <a:blip r:embed="rId3"/>
          <a:srcRect l="64723" t="31386" r="16653" b="47230"/>
          <a:stretch/>
        </p:blipFill>
        <p:spPr>
          <a:xfrm>
            <a:off x="7105880" y="2324191"/>
            <a:ext cx="4494881" cy="2875770"/>
          </a:xfrm>
          <a:prstGeom prst="rect">
            <a:avLst/>
          </a:prstGeom>
        </p:spPr>
      </p:pic>
      <p:sp>
        <p:nvSpPr>
          <p:cNvPr id="4" name="Rectángulo 3"/>
          <p:cNvSpPr/>
          <p:nvPr/>
        </p:nvSpPr>
        <p:spPr>
          <a:xfrm>
            <a:off x="4828759" y="1049139"/>
            <a:ext cx="6096000" cy="923330"/>
          </a:xfrm>
          <a:prstGeom prst="rect">
            <a:avLst/>
          </a:prstGeom>
        </p:spPr>
        <p:txBody>
          <a:bodyPr>
            <a:spAutoFit/>
          </a:bodyPr>
          <a:lstStyle/>
          <a:p>
            <a:pPr algn="ctr"/>
            <a:r>
              <a:rPr lang="es-PE" dirty="0" smtClean="0">
                <a:solidFill>
                  <a:sysClr val="windowText" lastClr="000000"/>
                </a:solidFill>
              </a:rPr>
              <a:t>4. NO ES POSIBLE INICIAR </a:t>
            </a:r>
            <a:r>
              <a:rPr lang="es-PE" dirty="0" smtClean="0">
                <a:solidFill>
                  <a:sysClr val="windowText" lastClr="000000"/>
                </a:solidFill>
              </a:rPr>
              <a:t>SESION</a:t>
            </a:r>
            <a:r>
              <a:rPr lang="es-PE" dirty="0" smtClean="0">
                <a:solidFill>
                  <a:sysClr val="windowText" lastClr="000000"/>
                </a:solidFill>
              </a:rPr>
              <a:t>, CONTACTE CON SU ADMINISTRADOR: cuando es usuario nuevo y aun no valida su datos en el Sistema Passport .</a:t>
            </a:r>
            <a:endParaRPr lang="es-PE" dirty="0">
              <a:solidFill>
                <a:sysClr val="windowText" lastClr="000000"/>
              </a:solidFill>
            </a:endParaRPr>
          </a:p>
        </p:txBody>
      </p:sp>
      <p:sp>
        <p:nvSpPr>
          <p:cNvPr id="5" name="Rectángulo 4"/>
          <p:cNvSpPr/>
          <p:nvPr/>
        </p:nvSpPr>
        <p:spPr>
          <a:xfrm>
            <a:off x="642952" y="3525848"/>
            <a:ext cx="6096000" cy="923330"/>
          </a:xfrm>
          <a:prstGeom prst="rect">
            <a:avLst/>
          </a:prstGeom>
        </p:spPr>
        <p:txBody>
          <a:bodyPr>
            <a:spAutoFit/>
          </a:bodyPr>
          <a:lstStyle/>
          <a:p>
            <a:pPr algn="ctr"/>
            <a:r>
              <a:rPr lang="es-PE" dirty="0">
                <a:solidFill>
                  <a:sysClr val="windowText" lastClr="000000"/>
                </a:solidFill>
              </a:rPr>
              <a:t>5</a:t>
            </a:r>
            <a:r>
              <a:rPr lang="es-PE" dirty="0" smtClean="0">
                <a:solidFill>
                  <a:sysClr val="windowText" lastClr="000000"/>
                </a:solidFill>
              </a:rPr>
              <a:t>. USUARIO Y/O CONTRASEÑA INCORRECTA: cuando el docente esta ingresando una contraseña que no han sido registrados en el sistema Passport y tiene generar una nueva.</a:t>
            </a:r>
            <a:endParaRPr lang="es-PE" dirty="0">
              <a:solidFill>
                <a:sysClr val="windowText" lastClr="000000"/>
              </a:solidFill>
            </a:endParaRPr>
          </a:p>
        </p:txBody>
      </p:sp>
      <p:pic>
        <p:nvPicPr>
          <p:cNvPr id="6" name="Imagen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28759" y="1972469"/>
            <a:ext cx="1696598" cy="1553379"/>
          </a:xfrm>
          <a:prstGeom prst="rect">
            <a:avLst/>
          </a:prstGeom>
        </p:spPr>
      </p:pic>
      <p:sp>
        <p:nvSpPr>
          <p:cNvPr id="8" name="CuadroTexto 15"/>
          <p:cNvSpPr txBox="1"/>
          <p:nvPr/>
        </p:nvSpPr>
        <p:spPr>
          <a:xfrm>
            <a:off x="429658" y="5304936"/>
            <a:ext cx="11171104" cy="112909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PE" sz="2000" baseline="0" dirty="0">
              <a:solidFill>
                <a:sysClr val="windowText" lastClr="000000"/>
              </a:solidFill>
              <a:latin typeface="Cambria" panose="02040503050406030204" pitchFamily="18" charset="0"/>
            </a:endParaRPr>
          </a:p>
        </p:txBody>
      </p:sp>
    </p:spTree>
    <p:extLst>
      <p:ext uri="{BB962C8B-B14F-4D97-AF65-F5344CB8AC3E}">
        <p14:creationId xmlns:p14="http://schemas.microsoft.com/office/powerpoint/2010/main" val="1991985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5644" y="436805"/>
            <a:ext cx="11422505" cy="61712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800" b="1" u="sng" baseline="0" dirty="0">
                <a:solidFill>
                  <a:srgbClr val="C41212"/>
                </a:solidFill>
              </a:rPr>
              <a:t>Nuevos Usuarios en el </a:t>
            </a:r>
          </a:p>
          <a:p>
            <a:pPr algn="ctr"/>
            <a:r>
              <a:rPr lang="es-PE" sz="2800" b="1" u="sng" baseline="0" dirty="0">
                <a:solidFill>
                  <a:srgbClr val="C41212"/>
                </a:solidFill>
              </a:rPr>
              <a:t>Sistema Passport- </a:t>
            </a:r>
            <a:r>
              <a:rPr lang="es-PE" sz="2800" b="1" u="sng" baseline="0" dirty="0" err="1">
                <a:solidFill>
                  <a:srgbClr val="C41212"/>
                </a:solidFill>
              </a:rPr>
              <a:t>Wasichay</a:t>
            </a:r>
            <a:endParaRPr lang="es-PE" sz="2800" b="1" u="sng" dirty="0">
              <a:solidFill>
                <a:srgbClr val="C41212"/>
              </a:solidFill>
            </a:endParaRPr>
          </a:p>
        </p:txBody>
      </p:sp>
      <p:sp>
        <p:nvSpPr>
          <p:cNvPr id="5" name="CuadroTexto 4"/>
          <p:cNvSpPr txBox="1"/>
          <p:nvPr/>
        </p:nvSpPr>
        <p:spPr>
          <a:xfrm>
            <a:off x="824459" y="1524697"/>
            <a:ext cx="9983449" cy="157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1800" baseline="0" dirty="0" smtClean="0">
                <a:latin typeface="Cambria" panose="02040503050406030204" pitchFamily="18" charset="0"/>
                <a:ea typeface="+mn-ea"/>
                <a:cs typeface="+mn-cs"/>
              </a:rPr>
              <a:t>Para poder realizar el registro de un usuario al sistema </a:t>
            </a:r>
            <a:r>
              <a:rPr lang="es-PE" sz="1800" baseline="0" dirty="0" err="1" smtClean="0">
                <a:latin typeface="Cambria" panose="02040503050406030204" pitchFamily="18" charset="0"/>
                <a:ea typeface="+mn-ea"/>
                <a:cs typeface="+mn-cs"/>
              </a:rPr>
              <a:t>Wasichay</a:t>
            </a:r>
            <a:r>
              <a:rPr lang="es-PE" sz="1800" baseline="0" dirty="0" smtClean="0">
                <a:latin typeface="Cambria" panose="02040503050406030204" pitchFamily="18" charset="0"/>
                <a:ea typeface="+mn-ea"/>
                <a:cs typeface="+mn-cs"/>
              </a:rPr>
              <a:t> es muy importante</a:t>
            </a:r>
            <a:r>
              <a:rPr lang="es-PE" sz="1800" dirty="0" smtClean="0">
                <a:latin typeface="Cambria" panose="02040503050406030204" pitchFamily="18" charset="0"/>
                <a:ea typeface="+mn-ea"/>
                <a:cs typeface="+mn-cs"/>
              </a:rPr>
              <a:t> seguir los siguientes pasos: </a:t>
            </a:r>
            <a:endParaRPr lang="es-PE" sz="1800" baseline="0" dirty="0">
              <a:latin typeface="Cambria" panose="02040503050406030204" pitchFamily="18" charset="0"/>
              <a:ea typeface="+mn-ea"/>
              <a:cs typeface="+mn-cs"/>
            </a:endParaRPr>
          </a:p>
          <a:p>
            <a:pPr algn="just"/>
            <a:endParaRPr lang="es-PE" sz="1800" baseline="0" dirty="0"/>
          </a:p>
        </p:txBody>
      </p:sp>
      <p:sp>
        <p:nvSpPr>
          <p:cNvPr id="7" name="CuadroTexto 7"/>
          <p:cNvSpPr txBox="1"/>
          <p:nvPr/>
        </p:nvSpPr>
        <p:spPr>
          <a:xfrm>
            <a:off x="1606779" y="2112193"/>
            <a:ext cx="5877103" cy="45444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a:r>
              <a:rPr lang="es-PE" sz="1500" baseline="0" dirty="0" smtClean="0">
                <a:solidFill>
                  <a:sysClr val="windowText" lastClr="000000"/>
                </a:solidFill>
                <a:latin typeface="Cambria" panose="02040503050406030204" pitchFamily="18" charset="0"/>
              </a:rPr>
              <a:t>1</a:t>
            </a:r>
            <a:r>
              <a:rPr lang="es-PE" sz="1500" baseline="0" dirty="0">
                <a:solidFill>
                  <a:sysClr val="windowText" lastClr="000000"/>
                </a:solidFill>
                <a:latin typeface="Cambria" panose="02040503050406030204" pitchFamily="18" charset="0"/>
              </a:rPr>
              <a:t>. </a:t>
            </a:r>
            <a:r>
              <a:rPr lang="es-PE" sz="1500" dirty="0" smtClean="0">
                <a:solidFill>
                  <a:sysClr val="windowText" lastClr="000000"/>
                </a:solidFill>
                <a:latin typeface="Cambria" panose="02040503050406030204" pitchFamily="18" charset="0"/>
              </a:rPr>
              <a:t>Tener los </a:t>
            </a:r>
            <a:r>
              <a:rPr lang="es-PE" sz="1500" baseline="0" dirty="0" smtClean="0">
                <a:solidFill>
                  <a:sysClr val="windowText" lastClr="000000"/>
                </a:solidFill>
                <a:latin typeface="Cambria" panose="02040503050406030204" pitchFamily="18" charset="0"/>
              </a:rPr>
              <a:t>datos </a:t>
            </a:r>
            <a:r>
              <a:rPr lang="es-PE" sz="1500" baseline="0" dirty="0">
                <a:solidFill>
                  <a:sysClr val="windowText" lastClr="000000"/>
                </a:solidFill>
                <a:latin typeface="Cambria" panose="02040503050406030204" pitchFamily="18" charset="0"/>
              </a:rPr>
              <a:t>completos del Docente y la Institución. Es importante que el docente </a:t>
            </a:r>
            <a:r>
              <a:rPr lang="es-PE" sz="1500" b="1" u="sng" baseline="0" dirty="0">
                <a:solidFill>
                  <a:sysClr val="windowText" lastClr="000000"/>
                </a:solidFill>
                <a:latin typeface="Cambria" panose="02040503050406030204" pitchFamily="18" charset="0"/>
              </a:rPr>
              <a:t>recuerde la contraseña del correo electrónico.</a:t>
            </a:r>
          </a:p>
          <a:p>
            <a:pPr marL="0" indent="0" algn="ctr"/>
            <a:r>
              <a:rPr lang="es-PE" sz="1500" baseline="0" dirty="0">
                <a:solidFill>
                  <a:srgbClr val="C00000"/>
                </a:solidFill>
                <a:latin typeface="Cambria" panose="02040503050406030204" pitchFamily="18" charset="0"/>
              </a:rPr>
              <a:t>CODIGO DE LOCAL: XXXXXX</a:t>
            </a:r>
          </a:p>
          <a:p>
            <a:pPr marL="0" indent="0" algn="ctr"/>
            <a:r>
              <a:rPr lang="es-PE" sz="1500" baseline="0" dirty="0">
                <a:solidFill>
                  <a:srgbClr val="C00000"/>
                </a:solidFill>
                <a:latin typeface="Cambria" panose="02040503050406030204" pitchFamily="18" charset="0"/>
              </a:rPr>
              <a:t>CODIGO MODULAR: XXXXXX</a:t>
            </a:r>
          </a:p>
          <a:p>
            <a:pPr marL="0" indent="0" algn="ctr"/>
            <a:r>
              <a:rPr lang="es-PE" sz="1500" baseline="0" dirty="0">
                <a:solidFill>
                  <a:srgbClr val="C00000"/>
                </a:solidFill>
                <a:latin typeface="Cambria" panose="02040503050406030204" pitchFamily="18" charset="0"/>
              </a:rPr>
              <a:t>NOMBRE DE LA IE: XXXXXX</a:t>
            </a:r>
          </a:p>
          <a:p>
            <a:pPr marL="0" indent="0" algn="ctr"/>
            <a:r>
              <a:rPr lang="es-PE" sz="1500" baseline="0" dirty="0">
                <a:solidFill>
                  <a:srgbClr val="C00000"/>
                </a:solidFill>
                <a:latin typeface="Cambria" panose="02040503050406030204" pitchFamily="18" charset="0"/>
              </a:rPr>
              <a:t>PERIODO: XXXX-X</a:t>
            </a:r>
          </a:p>
          <a:p>
            <a:pPr marL="0" indent="0" algn="ctr"/>
            <a:r>
              <a:rPr lang="es-PE" sz="1500" baseline="0" dirty="0">
                <a:solidFill>
                  <a:srgbClr val="C00000"/>
                </a:solidFill>
                <a:latin typeface="Cambria" panose="02040503050406030204" pitchFamily="18" charset="0"/>
              </a:rPr>
              <a:t>NOMBRE COMPLETO: XXXX</a:t>
            </a:r>
          </a:p>
          <a:p>
            <a:pPr marL="0" indent="0" algn="ctr"/>
            <a:r>
              <a:rPr lang="es-PE" sz="1500" baseline="0" dirty="0">
                <a:solidFill>
                  <a:srgbClr val="C00000"/>
                </a:solidFill>
                <a:latin typeface="Cambria" panose="02040503050406030204" pitchFamily="18" charset="0"/>
              </a:rPr>
              <a:t>DNI: XXXXXXXX</a:t>
            </a:r>
          </a:p>
          <a:p>
            <a:pPr marL="0" indent="0" algn="ctr"/>
            <a:r>
              <a:rPr lang="es-PE" sz="1500" baseline="0" dirty="0">
                <a:solidFill>
                  <a:srgbClr val="C00000"/>
                </a:solidFill>
                <a:latin typeface="Cambria" panose="02040503050406030204" pitchFamily="18" charset="0"/>
              </a:rPr>
              <a:t>CORREO: </a:t>
            </a:r>
            <a:r>
              <a:rPr lang="es-PE" sz="1500" baseline="0" dirty="0" smtClean="0">
                <a:solidFill>
                  <a:srgbClr val="C00000"/>
                </a:solidFill>
                <a:latin typeface="Cambria" panose="02040503050406030204" pitchFamily="18" charset="0"/>
              </a:rPr>
              <a:t>XXXXXXXX@XXX.COM</a:t>
            </a:r>
          </a:p>
          <a:p>
            <a:pPr marL="0" indent="0" algn="ctr"/>
            <a:endParaRPr lang="es-PE" sz="1500" baseline="0" dirty="0">
              <a:solidFill>
                <a:srgbClr val="C00000"/>
              </a:solidFill>
              <a:latin typeface="Cambria" panose="02040503050406030204" pitchFamily="18" charset="0"/>
            </a:endParaRPr>
          </a:p>
          <a:p>
            <a:pPr algn="ctr"/>
            <a:r>
              <a:rPr lang="es-PE" sz="1500" dirty="0" smtClean="0">
                <a:solidFill>
                  <a:sysClr val="windowText" lastClr="000000"/>
                </a:solidFill>
                <a:latin typeface="Cambria" panose="02040503050406030204" pitchFamily="18" charset="0"/>
              </a:rPr>
              <a:t>2. Remitirán el correo al  especialista </a:t>
            </a:r>
            <a:r>
              <a:rPr lang="es-PE" sz="1500" dirty="0" err="1" smtClean="0">
                <a:solidFill>
                  <a:sysClr val="windowText" lastClr="000000"/>
                </a:solidFill>
                <a:latin typeface="Cambria" panose="02040503050406030204" pitchFamily="18" charset="0"/>
              </a:rPr>
              <a:t>Wasichay</a:t>
            </a:r>
            <a:r>
              <a:rPr lang="es-PE" sz="1500" dirty="0" smtClean="0">
                <a:solidFill>
                  <a:sysClr val="windowText" lastClr="000000"/>
                </a:solidFill>
                <a:latin typeface="Cambria" panose="02040503050406030204" pitchFamily="18" charset="0"/>
              </a:rPr>
              <a:t> o se comunicaran telefónicamente </a:t>
            </a:r>
            <a:r>
              <a:rPr lang="es-PE" sz="1500" smtClean="0">
                <a:solidFill>
                  <a:sysClr val="windowText" lastClr="000000"/>
                </a:solidFill>
                <a:latin typeface="Cambria" panose="02040503050406030204" pitchFamily="18" charset="0"/>
              </a:rPr>
              <a:t>solicitando </a:t>
            </a:r>
            <a:r>
              <a:rPr lang="es-PE" sz="1500" smtClean="0">
                <a:solidFill>
                  <a:sysClr val="windowText" lastClr="000000"/>
                </a:solidFill>
                <a:latin typeface="Cambria" panose="02040503050406030204" pitchFamily="18" charset="0"/>
              </a:rPr>
              <a:t>el </a:t>
            </a:r>
            <a:r>
              <a:rPr lang="es-PE" sz="1500" dirty="0" smtClean="0">
                <a:solidFill>
                  <a:sysClr val="windowText" lastClr="000000"/>
                </a:solidFill>
                <a:latin typeface="Cambria" panose="02040503050406030204" pitchFamily="18" charset="0"/>
              </a:rPr>
              <a:t>link  </a:t>
            </a:r>
            <a:r>
              <a:rPr lang="es-PE" sz="1500" dirty="0">
                <a:solidFill>
                  <a:sysClr val="windowText" lastClr="000000"/>
                </a:solidFill>
                <a:latin typeface="Cambria" panose="02040503050406030204" pitchFamily="18" charset="0"/>
              </a:rPr>
              <a:t>de activación de </a:t>
            </a:r>
            <a:r>
              <a:rPr lang="es-PE" sz="1500" b="1" dirty="0">
                <a:solidFill>
                  <a:sysClr val="windowText" lastClr="000000"/>
                </a:solidFill>
                <a:latin typeface="Cambria" panose="02040503050406030204" pitchFamily="18" charset="0"/>
              </a:rPr>
              <a:t>MENSAJERÍA DEL MINISTERIO DE EDUCACION </a:t>
            </a:r>
            <a:r>
              <a:rPr lang="es-PE" sz="1500" dirty="0">
                <a:solidFill>
                  <a:sysClr val="windowText" lastClr="000000"/>
                </a:solidFill>
                <a:latin typeface="Cambria" panose="02040503050406030204" pitchFamily="18" charset="0"/>
              </a:rPr>
              <a:t>con el Asunto: Activación de Cuenta Passport.</a:t>
            </a: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marL="0" indent="0" algn="ctr"/>
            <a:endParaRPr lang="es-PE" sz="2400" baseline="0" dirty="0">
              <a:solidFill>
                <a:sysClr val="windowText" lastClr="000000"/>
              </a:solidFill>
              <a:latin typeface="Cambria" panose="02040503050406030204" pitchFamily="18" charset="0"/>
              <a:ea typeface="+mn-ea"/>
              <a:cs typeface="+mn-cs"/>
            </a:endParaRPr>
          </a:p>
          <a:p>
            <a:pPr algn="just"/>
            <a:endParaRPr lang="es-PE" sz="1800" baseline="0" dirty="0">
              <a:latin typeface="Cambria" panose="02040503050406030204" pitchFamily="18"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655" y="1844200"/>
            <a:ext cx="3324026" cy="3867054"/>
          </a:xfrm>
          <a:prstGeom prst="rect">
            <a:avLst/>
          </a:prstGeom>
        </p:spPr>
      </p:pic>
      <p:sp>
        <p:nvSpPr>
          <p:cNvPr id="10" name="Rectángulo 9"/>
          <p:cNvSpPr/>
          <p:nvPr/>
        </p:nvSpPr>
        <p:spPr>
          <a:xfrm>
            <a:off x="497023" y="482297"/>
            <a:ext cx="3502100" cy="584775"/>
          </a:xfrm>
          <a:prstGeom prst="rect">
            <a:avLst/>
          </a:prstGeom>
        </p:spPr>
        <p:txBody>
          <a:bodyPr wrap="square">
            <a:spAutoFit/>
          </a:bodyPr>
          <a:lstStyle/>
          <a:p>
            <a:pPr algn="ctr"/>
            <a:r>
              <a:rPr lang="es-PE" sz="3200" b="1" u="sng" dirty="0" smtClean="0">
                <a:solidFill>
                  <a:srgbClr val="FFC000"/>
                </a:solidFill>
              </a:rPr>
              <a:t>SOLUCIONES: </a:t>
            </a:r>
            <a:endParaRPr lang="es-PE" sz="3200" b="1" u="sng" dirty="0">
              <a:solidFill>
                <a:srgbClr val="FFC000"/>
              </a:solidFill>
            </a:endParaRPr>
          </a:p>
        </p:txBody>
      </p:sp>
    </p:spTree>
    <p:extLst>
      <p:ext uri="{BB962C8B-B14F-4D97-AF65-F5344CB8AC3E}">
        <p14:creationId xmlns:p14="http://schemas.microsoft.com/office/powerpoint/2010/main" val="2762088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33403" y="970056"/>
            <a:ext cx="6096000" cy="1200329"/>
          </a:xfrm>
          <a:prstGeom prst="rect">
            <a:avLst/>
          </a:prstGeom>
        </p:spPr>
        <p:txBody>
          <a:bodyPr>
            <a:spAutoFit/>
          </a:bodyPr>
          <a:lstStyle/>
          <a:p>
            <a:pPr algn="ctr"/>
            <a:r>
              <a:rPr lang="es-PE" dirty="0" smtClean="0">
                <a:solidFill>
                  <a:sysClr val="windowText" lastClr="000000"/>
                </a:solidFill>
                <a:latin typeface="Cambria" panose="02040503050406030204" pitchFamily="18" charset="0"/>
              </a:rPr>
              <a:t>3. Se </a:t>
            </a:r>
            <a:r>
              <a:rPr lang="es-PE" dirty="0">
                <a:solidFill>
                  <a:sysClr val="windowText" lastClr="000000"/>
                </a:solidFill>
                <a:latin typeface="Cambria" panose="02040503050406030204" pitchFamily="18" charset="0"/>
              </a:rPr>
              <a:t>remitirá el correo de activación de MENSAJERÍA DEL MINISTERIO DE EDUCACION con el Asunto: Activación de Cuenta Passport.</a:t>
            </a:r>
          </a:p>
          <a:p>
            <a:pPr algn="ctr"/>
            <a:r>
              <a:rPr lang="es-PE" dirty="0" smtClean="0">
                <a:solidFill>
                  <a:sysClr val="windowText" lastClr="000000"/>
                </a:solidFill>
                <a:latin typeface="Cambria" panose="02040503050406030204" pitchFamily="18" charset="0"/>
              </a:rPr>
              <a:t>4.  </a:t>
            </a:r>
            <a:r>
              <a:rPr lang="es-PE" dirty="0">
                <a:solidFill>
                  <a:sysClr val="windowText" lastClr="000000"/>
                </a:solidFill>
                <a:latin typeface="Cambria" panose="02040503050406030204" pitchFamily="18" charset="0"/>
              </a:rPr>
              <a:t>Dar clic en  </a:t>
            </a:r>
            <a:r>
              <a:rPr lang="es-PE" u="sng" dirty="0">
                <a:solidFill>
                  <a:srgbClr val="7030A0"/>
                </a:solidFill>
                <a:latin typeface="Cambria" panose="02040503050406030204" pitchFamily="18" charset="0"/>
              </a:rPr>
              <a:t>Confirmación de Cuenta. </a:t>
            </a: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1154242" y="3670017"/>
            <a:ext cx="10343213" cy="2610862"/>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01037" y="627492"/>
            <a:ext cx="4198286" cy="4634056"/>
          </a:xfrm>
          <a:prstGeom prst="rect">
            <a:avLst/>
          </a:prstGeom>
        </p:spPr>
      </p:pic>
      <p:pic>
        <p:nvPicPr>
          <p:cNvPr id="6" name="Imagen 5"/>
          <p:cNvPicPr>
            <a:picLocks noChangeAspect="1"/>
          </p:cNvPicPr>
          <p:nvPr/>
        </p:nvPicPr>
        <p:blipFill rotWithShape="1">
          <a:blip r:embed="rId4"/>
          <a:srcRect l="12076" t="26501" r="62446" b="65245"/>
          <a:stretch/>
        </p:blipFill>
        <p:spPr>
          <a:xfrm>
            <a:off x="1154243" y="2290922"/>
            <a:ext cx="6646794" cy="1379095"/>
          </a:xfrm>
          <a:prstGeom prst="rect">
            <a:avLst/>
          </a:prstGeom>
        </p:spPr>
      </p:pic>
    </p:spTree>
    <p:extLst>
      <p:ext uri="{BB962C8B-B14F-4D97-AF65-F5344CB8AC3E}">
        <p14:creationId xmlns:p14="http://schemas.microsoft.com/office/powerpoint/2010/main" val="2585783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4871" y="659566"/>
            <a:ext cx="11512447" cy="6588025"/>
            <a:chOff x="-1510205" y="-44761"/>
            <a:chExt cx="9132574" cy="6557226"/>
          </a:xfrm>
        </p:grpSpPr>
        <p:sp>
          <p:nvSpPr>
            <p:cNvPr id="3" name="CuadroTexto 10"/>
            <p:cNvSpPr txBox="1"/>
            <p:nvPr/>
          </p:nvSpPr>
          <p:spPr>
            <a:xfrm>
              <a:off x="-1510205" y="-44761"/>
              <a:ext cx="9132574" cy="655722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a:r>
                <a:rPr lang="es-PE" sz="1800" baseline="0" dirty="0" smtClean="0">
                  <a:solidFill>
                    <a:sysClr val="windowText" lastClr="000000"/>
                  </a:solidFill>
                  <a:latin typeface="Cambria" panose="02040503050406030204" pitchFamily="18" charset="0"/>
                </a:rPr>
                <a:t>Al dar </a:t>
              </a:r>
              <a:r>
                <a:rPr lang="es-PE" sz="1800" baseline="0" dirty="0" err="1" smtClean="0">
                  <a:solidFill>
                    <a:sysClr val="windowText" lastClr="000000"/>
                  </a:solidFill>
                  <a:latin typeface="Cambria" panose="02040503050406030204" pitchFamily="18" charset="0"/>
                </a:rPr>
                <a:t>click</a:t>
              </a:r>
              <a:r>
                <a:rPr lang="es-PE" sz="1800" baseline="0" dirty="0" smtClean="0">
                  <a:solidFill>
                    <a:sysClr val="windowText" lastClr="000000"/>
                  </a:solidFill>
                  <a:latin typeface="Cambria" panose="02040503050406030204" pitchFamily="18" charset="0"/>
                </a:rPr>
                <a:t> en confirmar cuenta nos sale la siguiente pantalla donde se debe:</a:t>
              </a:r>
              <a:r>
                <a:rPr lang="es-PE" sz="1800" dirty="0" smtClean="0">
                  <a:solidFill>
                    <a:sysClr val="windowText" lastClr="000000"/>
                  </a:solidFill>
                  <a:latin typeface="Cambria" panose="02040503050406030204" pitchFamily="18" charset="0"/>
                </a:rPr>
                <a:t> </a:t>
              </a:r>
              <a:r>
                <a:rPr lang="es-PE" sz="1800" baseline="0" dirty="0" smtClean="0">
                  <a:solidFill>
                    <a:sysClr val="windowText" lastClr="000000"/>
                  </a:solidFill>
                  <a:latin typeface="Cambria" panose="02040503050406030204" pitchFamily="18" charset="0"/>
                </a:rPr>
                <a:t> </a:t>
              </a:r>
            </a:p>
            <a:p>
              <a:pPr marL="0" indent="0" algn="ctr"/>
              <a:endParaRPr lang="es-PE" sz="1800" dirty="0" smtClean="0">
                <a:solidFill>
                  <a:sysClr val="windowText" lastClr="000000"/>
                </a:solidFill>
                <a:latin typeface="Cambria" panose="02040503050406030204" pitchFamily="18" charset="0"/>
              </a:endParaRPr>
            </a:p>
            <a:p>
              <a:pPr marL="0" indent="0" algn="ctr"/>
              <a:r>
                <a:rPr lang="es-PE" sz="1800" dirty="0" smtClean="0">
                  <a:solidFill>
                    <a:sysClr val="windowText" lastClr="000000"/>
                  </a:solidFill>
                  <a:latin typeface="Cambria" panose="02040503050406030204" pitchFamily="18" charset="0"/>
                </a:rPr>
                <a:t>5</a:t>
              </a:r>
              <a:r>
                <a:rPr lang="es-PE" sz="1800" baseline="0" dirty="0" smtClean="0">
                  <a:solidFill>
                    <a:sysClr val="windowText" lastClr="000000"/>
                  </a:solidFill>
                  <a:latin typeface="Cambria" panose="02040503050406030204" pitchFamily="18" charset="0"/>
                </a:rPr>
                <a:t>.  </a:t>
              </a:r>
              <a:r>
                <a:rPr lang="es-PE" sz="1800" baseline="0" dirty="0">
                  <a:solidFill>
                    <a:sysClr val="windowText" lastClr="000000"/>
                  </a:solidFill>
                  <a:latin typeface="Cambria" panose="02040503050406030204" pitchFamily="18" charset="0"/>
                </a:rPr>
                <a:t>Confirmar los datos de correo electrónico y asignar una contraseña de </a:t>
              </a:r>
              <a:r>
                <a:rPr lang="es-PE" sz="1800" baseline="0">
                  <a:solidFill>
                    <a:sysClr val="windowText" lastClr="000000"/>
                  </a:solidFill>
                  <a:latin typeface="Cambria" panose="02040503050406030204" pitchFamily="18" charset="0"/>
                </a:rPr>
                <a:t>mínimo </a:t>
              </a:r>
              <a:r>
                <a:rPr lang="es-PE" sz="1800" baseline="0" smtClean="0">
                  <a:solidFill>
                    <a:sysClr val="windowText" lastClr="000000"/>
                  </a:solidFill>
                  <a:latin typeface="Cambria" panose="02040503050406030204" pitchFamily="18" charset="0"/>
                </a:rPr>
                <a:t>9 </a:t>
              </a:r>
              <a:r>
                <a:rPr lang="es-PE" sz="1800" baseline="0" dirty="0">
                  <a:solidFill>
                    <a:sysClr val="windowText" lastClr="000000"/>
                  </a:solidFill>
                  <a:latin typeface="Cambria" panose="02040503050406030204" pitchFamily="18" charset="0"/>
                </a:rPr>
                <a:t>caracteres entre letras y números. </a:t>
              </a: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smtClean="0">
                <a:solidFill>
                  <a:sysClr val="windowText" lastClr="000000"/>
                </a:solidFill>
                <a:latin typeface="Cambria" panose="02040503050406030204" pitchFamily="18" charset="0"/>
                <a:ea typeface="+mn-ea"/>
                <a:cs typeface="+mn-cs"/>
              </a:endParaRPr>
            </a:p>
            <a:p>
              <a:pPr marL="0" indent="0" algn="ctr"/>
              <a:endParaRPr lang="es-PE" sz="1400" dirty="0" smtClean="0">
                <a:solidFill>
                  <a:sysClr val="windowText" lastClr="000000"/>
                </a:solidFill>
                <a:latin typeface="Cambria" panose="02040503050406030204" pitchFamily="18" charset="0"/>
              </a:endParaRPr>
            </a:p>
            <a:p>
              <a:pPr marL="0" indent="0" algn="r"/>
              <a:r>
                <a:rPr lang="es-PE" sz="1800" dirty="0" smtClean="0">
                  <a:solidFill>
                    <a:sysClr val="windowText" lastClr="000000"/>
                  </a:solidFill>
                  <a:latin typeface="Cambria" panose="02040503050406030204" pitchFamily="18" charset="0"/>
                </a:rPr>
                <a:t>6</a:t>
              </a:r>
              <a:r>
                <a:rPr lang="es-PE" sz="1800" baseline="0" dirty="0" smtClean="0">
                  <a:solidFill>
                    <a:sysClr val="windowText" lastClr="000000"/>
                  </a:solidFill>
                  <a:latin typeface="Cambria" panose="02040503050406030204" pitchFamily="18" charset="0"/>
                </a:rPr>
                <a:t>. </a:t>
              </a:r>
              <a:r>
                <a:rPr lang="es-PE" sz="1800" baseline="0" dirty="0">
                  <a:solidFill>
                    <a:sysClr val="windowText" lastClr="000000"/>
                  </a:solidFill>
                  <a:latin typeface="Cambria" panose="02040503050406030204" pitchFamily="18" charset="0"/>
                </a:rPr>
                <a:t>Dar clic en GRABAR. Indicará que la verificación fue exitosa;</a:t>
              </a: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a:solidFill>
                  <a:sysClr val="windowText" lastClr="000000"/>
                </a:solidFill>
                <a:latin typeface="Cambria" panose="02040503050406030204" pitchFamily="18" charset="0"/>
                <a:ea typeface="+mn-ea"/>
                <a:cs typeface="+mn-cs"/>
              </a:endParaRPr>
            </a:p>
            <a:p>
              <a:pPr marL="0" indent="0" algn="ctr"/>
              <a:endParaRPr lang="es-PE" sz="1400" baseline="0" dirty="0" smtClean="0">
                <a:solidFill>
                  <a:sysClr val="windowText" lastClr="000000"/>
                </a:solidFill>
                <a:latin typeface="Cambria" panose="02040503050406030204" pitchFamily="18" charset="0"/>
                <a:ea typeface="+mn-ea"/>
                <a:cs typeface="+mn-cs"/>
              </a:endParaRPr>
            </a:p>
            <a:p>
              <a:pPr marL="0" indent="0" algn="ctr"/>
              <a:endParaRPr lang="es-PE" sz="1400" baseline="0" dirty="0" smtClean="0">
                <a:solidFill>
                  <a:sysClr val="windowText" lastClr="000000"/>
                </a:solidFill>
                <a:latin typeface="Cambria" panose="02040503050406030204" pitchFamily="18" charset="0"/>
                <a:ea typeface="+mn-ea"/>
                <a:cs typeface="+mn-cs"/>
              </a:endParaRPr>
            </a:p>
            <a:p>
              <a:pPr marL="0" indent="0" algn="ctr"/>
              <a:endParaRPr lang="es-PE" sz="1800" dirty="0">
                <a:solidFill>
                  <a:sysClr val="windowText" lastClr="000000"/>
                </a:solidFill>
                <a:latin typeface="Cambria" panose="02040503050406030204" pitchFamily="18" charset="0"/>
              </a:endParaRPr>
            </a:p>
            <a:p>
              <a:pPr marL="0" indent="0" algn="r"/>
              <a:r>
                <a:rPr lang="es-PE" sz="1800" dirty="0" smtClean="0">
                  <a:solidFill>
                    <a:sysClr val="windowText" lastClr="000000"/>
                  </a:solidFill>
                  <a:latin typeface="Cambria" panose="02040503050406030204" pitchFamily="18" charset="0"/>
                </a:rPr>
                <a:t>7</a:t>
              </a:r>
              <a:r>
                <a:rPr lang="es-PE" sz="1800" baseline="0" dirty="0" smtClean="0">
                  <a:solidFill>
                    <a:sysClr val="windowText" lastClr="000000"/>
                  </a:solidFill>
                  <a:latin typeface="Cambria" panose="02040503050406030204" pitchFamily="18" charset="0"/>
                </a:rPr>
                <a:t>. </a:t>
              </a:r>
              <a:r>
                <a:rPr lang="es-PE" sz="1800" baseline="0" dirty="0">
                  <a:solidFill>
                    <a:sysClr val="windowText" lastClr="000000"/>
                  </a:solidFill>
                  <a:latin typeface="Cambria" panose="02040503050406030204" pitchFamily="18" charset="0"/>
                </a:rPr>
                <a:t>Cerrar la ventana de Sistema Passport que se ha </a:t>
              </a:r>
              <a:r>
                <a:rPr lang="es-PE" sz="1800" baseline="0" dirty="0" err="1">
                  <a:solidFill>
                    <a:sysClr val="windowText" lastClr="000000"/>
                  </a:solidFill>
                  <a:latin typeface="Cambria" panose="02040503050406030204" pitchFamily="18" charset="0"/>
                </a:rPr>
                <a:t>aperturado</a:t>
              </a:r>
              <a:r>
                <a:rPr lang="es-PE" sz="1800" baseline="0" dirty="0">
                  <a:solidFill>
                    <a:sysClr val="windowText" lastClr="000000"/>
                  </a:solidFill>
                  <a:latin typeface="Cambria" panose="02040503050406030204" pitchFamily="18" charset="0"/>
                </a:rPr>
                <a:t> </a:t>
              </a:r>
              <a:r>
                <a:rPr lang="es-PE" sz="1800" baseline="0" dirty="0" smtClean="0">
                  <a:solidFill>
                    <a:sysClr val="windowText" lastClr="000000"/>
                  </a:solidFill>
                  <a:latin typeface="Cambria" panose="02040503050406030204" pitchFamily="18" charset="0"/>
                </a:rPr>
                <a:t>automáticamente.</a:t>
              </a:r>
              <a:endParaRPr lang="es-PE" sz="1800" baseline="0" dirty="0">
                <a:solidFill>
                  <a:sysClr val="windowText" lastClr="000000"/>
                </a:solidFill>
                <a:latin typeface="Cambria" panose="02040503050406030204" pitchFamily="18" charset="0"/>
              </a:endParaRPr>
            </a:p>
            <a:p>
              <a:pPr marL="0" indent="0" algn="r"/>
              <a:r>
                <a:rPr lang="es-PE" sz="1800" baseline="0" dirty="0" smtClean="0">
                  <a:solidFill>
                    <a:sysClr val="windowText" lastClr="000000"/>
                  </a:solidFill>
                  <a:latin typeface="Cambria" panose="02040503050406030204" pitchFamily="18" charset="0"/>
                </a:rPr>
                <a:t>8. </a:t>
              </a:r>
              <a:r>
                <a:rPr lang="es-PE" sz="1800" baseline="0" dirty="0">
                  <a:solidFill>
                    <a:sysClr val="windowText" lastClr="000000"/>
                  </a:solidFill>
                  <a:latin typeface="Cambria" panose="02040503050406030204" pitchFamily="18" charset="0"/>
                </a:rPr>
                <a:t>Intentar el registro nuevamente el ingreso a la web wasichay.perueduca.com.pe</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7892"/>
            <a:stretch/>
          </p:blipFill>
          <p:spPr>
            <a:xfrm>
              <a:off x="2827930" y="1084482"/>
              <a:ext cx="4651742" cy="1735415"/>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0753" t="51261" r="30703" b="33524"/>
            <a:stretch/>
          </p:blipFill>
          <p:spPr>
            <a:xfrm>
              <a:off x="3103648" y="3521139"/>
              <a:ext cx="3793347" cy="102948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grpSp>
      <p:sp>
        <p:nvSpPr>
          <p:cNvPr id="8" name="CuadroTexto 15"/>
          <p:cNvSpPr txBox="1"/>
          <p:nvPr/>
        </p:nvSpPr>
        <p:spPr>
          <a:xfrm>
            <a:off x="532270" y="2506647"/>
            <a:ext cx="2285881" cy="2654020"/>
          </a:xfrm>
          <a:prstGeom prst="rect">
            <a:avLst/>
          </a:prstGeom>
          <a:noFill/>
          <a:ln w="28575">
            <a:solidFill>
              <a:schemeClr val="accent2"/>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1400" b="1" baseline="0" dirty="0">
                <a:solidFill>
                  <a:srgbClr val="FF0000"/>
                </a:solidFill>
                <a:latin typeface="Cambria" panose="02040503050406030204" pitchFamily="18" charset="0"/>
              </a:rPr>
              <a:t>Nota Importante:</a:t>
            </a:r>
            <a:r>
              <a:rPr lang="es-PE" sz="1400" b="1" baseline="0" dirty="0">
                <a:solidFill>
                  <a:sysClr val="windowText" lastClr="000000"/>
                </a:solidFill>
                <a:latin typeface="Cambria" panose="02040503050406030204" pitchFamily="18" charset="0"/>
              </a:rPr>
              <a:t> </a:t>
            </a:r>
            <a:r>
              <a:rPr lang="es-PE" sz="1400" baseline="0" dirty="0">
                <a:solidFill>
                  <a:sysClr val="windowText" lastClr="000000"/>
                </a:solidFill>
                <a:latin typeface="Cambria" panose="02040503050406030204" pitchFamily="18" charset="0"/>
              </a:rPr>
              <a:t>Para visualizar la etapa en el Sistema </a:t>
            </a:r>
            <a:r>
              <a:rPr lang="es-PE" sz="1400" baseline="0" dirty="0" err="1">
                <a:solidFill>
                  <a:sysClr val="windowText" lastClr="000000"/>
                </a:solidFill>
                <a:latin typeface="Cambria" panose="02040503050406030204" pitchFamily="18" charset="0"/>
              </a:rPr>
              <a:t>Wasichay</a:t>
            </a:r>
            <a:r>
              <a:rPr lang="es-PE" sz="1400" baseline="0" dirty="0">
                <a:solidFill>
                  <a:sysClr val="windowText" lastClr="000000"/>
                </a:solidFill>
                <a:latin typeface="Cambria" panose="02040503050406030204" pitchFamily="18" charset="0"/>
              </a:rPr>
              <a:t>, el docente ya debe tener el número de la cuenta </a:t>
            </a:r>
            <a:r>
              <a:rPr lang="es-PE" sz="1400" baseline="0" dirty="0" err="1">
                <a:solidFill>
                  <a:sysClr val="windowText" lastClr="000000"/>
                </a:solidFill>
                <a:latin typeface="Cambria" panose="02040503050406030204" pitchFamily="18" charset="0"/>
              </a:rPr>
              <a:t>aperturada</a:t>
            </a:r>
            <a:r>
              <a:rPr lang="es-PE" sz="1400" baseline="0" dirty="0">
                <a:solidFill>
                  <a:sysClr val="windowText" lastClr="000000"/>
                </a:solidFill>
                <a:latin typeface="Cambria" panose="02040503050406030204" pitchFamily="18" charset="0"/>
              </a:rPr>
              <a:t> por el Banco de la Nación a pedido de PRONIED para el programa correspondiente En caso de error contactarse con </a:t>
            </a:r>
            <a:r>
              <a:rPr lang="es-PE" sz="1400" baseline="0" dirty="0" err="1">
                <a:solidFill>
                  <a:sysClr val="windowText" lastClr="000000"/>
                </a:solidFill>
                <a:latin typeface="Cambria" panose="02040503050406030204" pitchFamily="18" charset="0"/>
              </a:rPr>
              <a:t>Call</a:t>
            </a:r>
            <a:r>
              <a:rPr lang="es-PE" sz="1400" baseline="0" dirty="0">
                <a:solidFill>
                  <a:sysClr val="windowText" lastClr="000000"/>
                </a:solidFill>
                <a:latin typeface="Cambria" panose="02040503050406030204" pitchFamily="18" charset="0"/>
              </a:rPr>
              <a:t> Center del Sistema </a:t>
            </a:r>
            <a:r>
              <a:rPr lang="es-PE" sz="1400" baseline="0" dirty="0" err="1">
                <a:solidFill>
                  <a:sysClr val="windowText" lastClr="000000"/>
                </a:solidFill>
                <a:latin typeface="Cambria" panose="02040503050406030204" pitchFamily="18" charset="0"/>
              </a:rPr>
              <a:t>Wasichay</a:t>
            </a:r>
            <a:endParaRPr lang="es-PE" sz="1400" baseline="0" dirty="0">
              <a:solidFill>
                <a:sysClr val="windowText" lastClr="000000"/>
              </a:solidFill>
              <a:latin typeface="Cambria" panose="02040503050406030204" pitchFamily="18" charset="0"/>
            </a:endParaRPr>
          </a:p>
        </p:txBody>
      </p:sp>
      <p:pic>
        <p:nvPicPr>
          <p:cNvPr id="6" name="Imagen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957237" y="1486443"/>
            <a:ext cx="4181353" cy="3850700"/>
          </a:xfrm>
          <a:prstGeom prst="rect">
            <a:avLst/>
          </a:prstGeom>
        </p:spPr>
      </p:pic>
    </p:spTree>
    <p:extLst>
      <p:ext uri="{BB962C8B-B14F-4D97-AF65-F5344CB8AC3E}">
        <p14:creationId xmlns:p14="http://schemas.microsoft.com/office/powerpoint/2010/main" val="3579028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327725" y="1683438"/>
            <a:ext cx="2137381" cy="1854241"/>
          </a:xfrm>
          <a:prstGeom prst="rect">
            <a:avLst/>
          </a:prstGeom>
        </p:spPr>
      </p:pic>
      <p:sp>
        <p:nvSpPr>
          <p:cNvPr id="3" name="CuadroTexto 4"/>
          <p:cNvSpPr txBox="1"/>
          <p:nvPr/>
        </p:nvSpPr>
        <p:spPr>
          <a:xfrm>
            <a:off x="269824" y="298951"/>
            <a:ext cx="11002780" cy="176969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3200" b="1" u="sng" dirty="0">
                <a:solidFill>
                  <a:srgbClr val="C41212"/>
                </a:solidFill>
              </a:rPr>
              <a:t>Cambio</a:t>
            </a:r>
            <a:r>
              <a:rPr lang="es-PE" sz="3200" b="1" u="sng" baseline="0" dirty="0">
                <a:solidFill>
                  <a:srgbClr val="C41212"/>
                </a:solidFill>
              </a:rPr>
              <a:t> de Contraseñas</a:t>
            </a:r>
          </a:p>
          <a:p>
            <a:pPr algn="ctr"/>
            <a:r>
              <a:rPr lang="es-PE" sz="3200" b="1" u="sng" baseline="0" dirty="0">
                <a:solidFill>
                  <a:srgbClr val="C41212"/>
                </a:solidFill>
              </a:rPr>
              <a:t>Sistema Passport</a:t>
            </a:r>
            <a:endParaRPr lang="es-PE" sz="3200" b="1" u="sng" dirty="0">
              <a:solidFill>
                <a:srgbClr val="C41212"/>
              </a:solidFill>
            </a:endParaRPr>
          </a:p>
        </p:txBody>
      </p:sp>
      <p:sp>
        <p:nvSpPr>
          <p:cNvPr id="5" name="CuadroTexto 5"/>
          <p:cNvSpPr txBox="1"/>
          <p:nvPr/>
        </p:nvSpPr>
        <p:spPr>
          <a:xfrm>
            <a:off x="464696" y="1183797"/>
            <a:ext cx="11152681" cy="101752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PE" sz="1800" baseline="0" dirty="0" smtClean="0">
              <a:solidFill>
                <a:srgbClr val="FF0000"/>
              </a:solidFill>
              <a:latin typeface="+mn-lt"/>
              <a:ea typeface="+mn-ea"/>
              <a:cs typeface="+mn-cs"/>
            </a:endParaRPr>
          </a:p>
          <a:p>
            <a:pPr algn="ctr"/>
            <a:r>
              <a:rPr lang="es-PE" sz="1800" baseline="0" dirty="0" err="1" smtClean="0">
                <a:solidFill>
                  <a:srgbClr val="FF0000"/>
                </a:solidFill>
                <a:latin typeface="+mn-lt"/>
                <a:ea typeface="+mn-ea"/>
                <a:cs typeface="+mn-cs"/>
              </a:rPr>
              <a:t>Wasichay</a:t>
            </a:r>
            <a:r>
              <a:rPr lang="es-PE" sz="1800" baseline="0" dirty="0" smtClean="0">
                <a:solidFill>
                  <a:srgbClr val="FF0000"/>
                </a:solidFill>
                <a:latin typeface="+mn-lt"/>
                <a:ea typeface="+mn-ea"/>
                <a:cs typeface="+mn-cs"/>
              </a:rPr>
              <a:t> </a:t>
            </a:r>
            <a:r>
              <a:rPr lang="es-PE" sz="1800" baseline="0" dirty="0">
                <a:solidFill>
                  <a:sysClr val="windowText" lastClr="000000"/>
                </a:solidFill>
                <a:latin typeface="+mn-lt"/>
                <a:ea typeface="+mn-ea"/>
                <a:cs typeface="+mn-cs"/>
              </a:rPr>
              <a:t>te recuerda que los docentes que ya han validado sus accesos pueden realizar el cambio de sus contraseñas</a:t>
            </a:r>
            <a:endParaRPr lang="es-PE" sz="1800" baseline="0" dirty="0">
              <a:solidFill>
                <a:schemeClr val="tx1">
                  <a:lumMod val="95000"/>
                  <a:lumOff val="5000"/>
                </a:schemeClr>
              </a:solidFill>
              <a:latin typeface="+mn-lt"/>
              <a:ea typeface="+mn-ea"/>
              <a:cs typeface="+mn-cs"/>
            </a:endParaRPr>
          </a:p>
          <a:p>
            <a:pPr algn="just"/>
            <a:endParaRPr lang="es-PE" sz="1800" baseline="0" dirty="0"/>
          </a:p>
        </p:txBody>
      </p:sp>
      <p:sp>
        <p:nvSpPr>
          <p:cNvPr id="7" name="CuadroTexto 7"/>
          <p:cNvSpPr txBox="1"/>
          <p:nvPr/>
        </p:nvSpPr>
        <p:spPr>
          <a:xfrm>
            <a:off x="914399" y="1888761"/>
            <a:ext cx="10702978" cy="73901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s-PE" sz="1800" baseline="0" dirty="0">
                <a:solidFill>
                  <a:srgbClr val="FF0000"/>
                </a:solidFill>
              </a:rPr>
              <a:t>Pasos a Seguir:</a:t>
            </a:r>
          </a:p>
          <a:p>
            <a:pPr algn="l"/>
            <a:r>
              <a:rPr lang="es-PE" sz="1800" baseline="0" dirty="0">
                <a:solidFill>
                  <a:sysClr val="windowText" lastClr="000000"/>
                </a:solidFill>
              </a:rPr>
              <a:t>1. ingresar a la </a:t>
            </a:r>
            <a:r>
              <a:rPr lang="es-PE" sz="1800" baseline="0" dirty="0" smtClean="0">
                <a:solidFill>
                  <a:sysClr val="windowText" lastClr="000000"/>
                </a:solidFill>
              </a:rPr>
              <a:t>opción: </a:t>
            </a:r>
            <a:r>
              <a:rPr lang="es-PE" sz="1800" b="1" baseline="0" dirty="0">
                <a:solidFill>
                  <a:sysClr val="windowText" lastClr="000000"/>
                </a:solidFill>
              </a:rPr>
              <a:t>¿HAS OLVIDADO CONTRASEÑA?</a:t>
            </a:r>
          </a:p>
          <a:p>
            <a:pPr algn="l"/>
            <a:r>
              <a:rPr lang="es-PE" sz="1800" baseline="0" dirty="0">
                <a:solidFill>
                  <a:sysClr val="windowText" lastClr="000000"/>
                </a:solidFill>
              </a:rPr>
              <a:t>2. Dar clic.</a:t>
            </a:r>
          </a:p>
          <a:p>
            <a:pPr algn="ctr"/>
            <a:endParaRPr lang="es-PE" sz="1800" baseline="0" dirty="0">
              <a:solidFill>
                <a:sysClr val="windowText" lastClr="000000"/>
              </a:solidFill>
            </a:endParaRPr>
          </a:p>
          <a:p>
            <a:pPr algn="r"/>
            <a:r>
              <a:rPr lang="es-PE" sz="1800" baseline="0" dirty="0" smtClean="0">
                <a:solidFill>
                  <a:sysClr val="windowText" lastClr="000000"/>
                </a:solidFill>
              </a:rPr>
              <a:t>      </a:t>
            </a:r>
            <a:endParaRPr lang="es-PE" sz="1800" baseline="0" dirty="0">
              <a:solidFill>
                <a:sysClr val="windowText" lastClr="000000"/>
              </a:solidFill>
            </a:endParaRPr>
          </a:p>
          <a:p>
            <a:pPr algn="r"/>
            <a:r>
              <a:rPr lang="es-PE" sz="1800" baseline="0" dirty="0">
                <a:solidFill>
                  <a:sysClr val="windowText" lastClr="000000"/>
                </a:solidFill>
              </a:rPr>
              <a:t>                                                                                3. Seleccionar el tipo de documento, ingresar el numero y escribir el correo personal con el que se valido el acceso.</a:t>
            </a:r>
          </a:p>
          <a:p>
            <a:pPr algn="ctr"/>
            <a:endParaRPr lang="es-PE" sz="1800" baseline="0" dirty="0" smtClean="0">
              <a:solidFill>
                <a:sysClr val="windowText" lastClr="000000"/>
              </a:solidFill>
            </a:endParaRPr>
          </a:p>
          <a:p>
            <a:pPr algn="ctr"/>
            <a:endParaRPr lang="es-PE" sz="1800" dirty="0">
              <a:solidFill>
                <a:sysClr val="windowText" lastClr="000000"/>
              </a:solidFill>
            </a:endParaRPr>
          </a:p>
          <a:p>
            <a:pPr algn="ctr"/>
            <a:endParaRPr lang="es-PE" sz="1800" baseline="0" dirty="0" smtClean="0">
              <a:solidFill>
                <a:sysClr val="windowText" lastClr="000000"/>
              </a:solidFill>
            </a:endParaRPr>
          </a:p>
          <a:p>
            <a:pPr algn="ctr"/>
            <a:endParaRPr lang="es-PE" sz="1800" baseline="0" dirty="0">
              <a:solidFill>
                <a:sysClr val="windowText" lastClr="000000"/>
              </a:solidFill>
            </a:endParaRPr>
          </a:p>
          <a:p>
            <a:pPr algn="l"/>
            <a:r>
              <a:rPr lang="es-PE" sz="1800" baseline="0" dirty="0" smtClean="0">
                <a:solidFill>
                  <a:sysClr val="windowText" lastClr="000000"/>
                </a:solidFill>
              </a:rPr>
              <a:t>4. </a:t>
            </a:r>
            <a:r>
              <a:rPr lang="es-PE" sz="1800" baseline="0" dirty="0">
                <a:solidFill>
                  <a:sysClr val="windowText" lastClr="000000"/>
                </a:solidFill>
              </a:rPr>
              <a:t>Dar clic en ENVIAR. Indicará que los datos fueron enviados correctamente.</a:t>
            </a:r>
          </a:p>
          <a:p>
            <a:pPr algn="ctr"/>
            <a:endParaRPr lang="es-PE" sz="1800" baseline="0" dirty="0">
              <a:solidFill>
                <a:sysClr val="windowText" lastClr="000000"/>
              </a:solidFill>
            </a:endParaRPr>
          </a:p>
          <a:p>
            <a:pPr algn="ctr"/>
            <a:endParaRPr lang="es-PE" sz="1800" baseline="0" dirty="0">
              <a:solidFill>
                <a:sysClr val="windowText" lastClr="000000"/>
              </a:solidFill>
            </a:endParaRPr>
          </a:p>
          <a:p>
            <a:pPr algn="ctr"/>
            <a:endParaRPr lang="es-PE" sz="1800" baseline="0" dirty="0">
              <a:solidFill>
                <a:sysClr val="windowText" lastClr="000000"/>
              </a:solidFill>
            </a:endParaRPr>
          </a:p>
          <a:p>
            <a:pPr algn="ctr"/>
            <a:endParaRPr lang="es-PE" sz="1800" baseline="0" dirty="0">
              <a:solidFill>
                <a:sysClr val="windowText" lastClr="000000"/>
              </a:solidFill>
            </a:endParaRPr>
          </a:p>
          <a:p>
            <a:pPr algn="ctr"/>
            <a:r>
              <a:rPr lang="es-PE" sz="1800" baseline="0" dirty="0">
                <a:solidFill>
                  <a:sysClr val="windowText" lastClr="000000"/>
                </a:solidFill>
              </a:rPr>
              <a:t>	</a:t>
            </a:r>
          </a:p>
          <a:p>
            <a:pPr algn="just"/>
            <a:endParaRPr lang="es-PE" sz="2400" baseline="0" dirty="0">
              <a:solidFill>
                <a:sysClr val="windowText" lastClr="000000"/>
              </a:solidFill>
              <a:latin typeface="+mn-lt"/>
              <a:ea typeface="+mn-ea"/>
              <a:cs typeface="+mn-cs"/>
            </a:endParaRPr>
          </a:p>
        </p:txBody>
      </p:sp>
      <p:pic>
        <p:nvPicPr>
          <p:cNvPr id="8" name="Imagen 7"/>
          <p:cNvPicPr>
            <a:picLocks noChangeAspect="1"/>
          </p:cNvPicPr>
          <p:nvPr/>
        </p:nvPicPr>
        <p:blipFill rotWithShape="1">
          <a:blip r:embed="rId3"/>
          <a:srcRect l="66018" t="20983" r="15977" b="55108"/>
          <a:stretch/>
        </p:blipFill>
        <p:spPr>
          <a:xfrm>
            <a:off x="914398" y="2773606"/>
            <a:ext cx="4781863" cy="1798393"/>
          </a:xfrm>
          <a:prstGeom prst="rect">
            <a:avLst/>
          </a:prstGeom>
        </p:spPr>
      </p:pic>
      <p:pic>
        <p:nvPicPr>
          <p:cNvPr id="10" name="Imagen 9"/>
          <p:cNvPicPr>
            <a:picLocks noChangeAspect="1"/>
          </p:cNvPicPr>
          <p:nvPr/>
        </p:nvPicPr>
        <p:blipFill rotWithShape="1">
          <a:blip r:embed="rId4"/>
          <a:srcRect l="45927" t="18821" r="33281" b="59027"/>
          <a:stretch/>
        </p:blipFill>
        <p:spPr>
          <a:xfrm>
            <a:off x="8432953" y="3932686"/>
            <a:ext cx="3162925" cy="2278505"/>
          </a:xfrm>
          <a:prstGeom prst="rect">
            <a:avLst/>
          </a:prstGeom>
        </p:spPr>
      </p:pic>
      <p:pic>
        <p:nvPicPr>
          <p:cNvPr id="11" name="Imagen 10"/>
          <p:cNvPicPr>
            <a:picLocks noChangeAspect="1"/>
          </p:cNvPicPr>
          <p:nvPr/>
        </p:nvPicPr>
        <p:blipFill rotWithShape="1">
          <a:blip r:embed="rId5"/>
          <a:srcRect l="51410" t="47913" r="34548" b="45443"/>
          <a:stretch/>
        </p:blipFill>
        <p:spPr>
          <a:xfrm>
            <a:off x="1051531" y="5324164"/>
            <a:ext cx="7060924" cy="925356"/>
          </a:xfrm>
          <a:prstGeom prst="rect">
            <a:avLst/>
          </a:prstGeom>
        </p:spPr>
      </p:pic>
    </p:spTree>
    <p:extLst>
      <p:ext uri="{BB962C8B-B14F-4D97-AF65-F5344CB8AC3E}">
        <p14:creationId xmlns:p14="http://schemas.microsoft.com/office/powerpoint/2010/main" val="4259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239509" y="4112952"/>
            <a:ext cx="3347887" cy="1421140"/>
          </a:xfrm>
          <a:prstGeom prst="rect">
            <a:avLst/>
          </a:prstGeom>
        </p:spPr>
      </p:pic>
      <p:sp>
        <p:nvSpPr>
          <p:cNvPr id="2" name="CuadroTexto 7"/>
          <p:cNvSpPr txBox="1"/>
          <p:nvPr/>
        </p:nvSpPr>
        <p:spPr>
          <a:xfrm>
            <a:off x="539645" y="494674"/>
            <a:ext cx="11047751" cy="59510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PE" sz="1800" baseline="0" dirty="0">
              <a:solidFill>
                <a:sysClr val="windowText" lastClr="000000"/>
              </a:solidFill>
            </a:endParaRPr>
          </a:p>
          <a:p>
            <a:pPr algn="ctr"/>
            <a:endParaRPr lang="es-PE" sz="1800" baseline="0" dirty="0">
              <a:solidFill>
                <a:sysClr val="windowText" lastClr="000000"/>
              </a:solidFill>
            </a:endParaRPr>
          </a:p>
          <a:p>
            <a:pPr algn="l"/>
            <a:r>
              <a:rPr lang="es-PE" sz="2000" baseline="0" dirty="0">
                <a:solidFill>
                  <a:sysClr val="windowText" lastClr="000000"/>
                </a:solidFill>
              </a:rPr>
              <a:t>5. Ingresar a su correo personal y ubicar el siguiente correo: </a:t>
            </a:r>
            <a:r>
              <a:rPr lang="es-PE" sz="2000" b="1" baseline="0" dirty="0">
                <a:solidFill>
                  <a:sysClr val="windowText" lastClr="000000"/>
                </a:solidFill>
              </a:rPr>
              <a:t>RESTAURACION DE CONTRASEÑA </a:t>
            </a:r>
            <a:r>
              <a:rPr lang="es-PE" sz="2000" baseline="0" dirty="0">
                <a:solidFill>
                  <a:sysClr val="windowText" lastClr="000000"/>
                </a:solidFill>
              </a:rPr>
              <a:t>y dar Clic.</a:t>
            </a:r>
          </a:p>
          <a:p>
            <a:pPr algn="just"/>
            <a:r>
              <a:rPr lang="es-PE" sz="1800" baseline="0" dirty="0"/>
              <a:t>                                                                                                        </a:t>
            </a:r>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marL="0" marR="0" lvl="0" indent="0" defTabSz="914400" eaLnBrk="1" fontAlgn="auto" latinLnBrk="0" hangingPunct="1">
              <a:lnSpc>
                <a:spcPct val="100000"/>
              </a:lnSpc>
              <a:spcBef>
                <a:spcPts val="0"/>
              </a:spcBef>
              <a:spcAft>
                <a:spcPts val="0"/>
              </a:spcAft>
              <a:buClrTx/>
              <a:buSzTx/>
              <a:buFontTx/>
              <a:buNone/>
              <a:tabLst/>
              <a:defRPr/>
            </a:pPr>
            <a:r>
              <a:rPr lang="es-PE" sz="2000" baseline="0" dirty="0" smtClean="0">
                <a:solidFill>
                  <a:sysClr val="windowText" lastClr="000000"/>
                </a:solidFill>
              </a:rPr>
              <a:t>                                                                              </a:t>
            </a:r>
            <a:r>
              <a:rPr lang="es-PE" sz="2000" dirty="0" smtClean="0">
                <a:solidFill>
                  <a:sysClr val="windowText" lastClr="000000"/>
                </a:solidFill>
              </a:rPr>
              <a:t>       </a:t>
            </a:r>
            <a:r>
              <a:rPr lang="es-PE" sz="2000" baseline="0" dirty="0" smtClean="0">
                <a:solidFill>
                  <a:sysClr val="windowText" lastClr="000000"/>
                </a:solidFill>
              </a:rPr>
              <a:t>6</a:t>
            </a:r>
            <a:r>
              <a:rPr lang="es-PE" sz="2000" baseline="0" dirty="0">
                <a:solidFill>
                  <a:sysClr val="windowText" lastClr="000000"/>
                </a:solidFill>
              </a:rPr>
              <a:t>. Confirmar los datos y </a:t>
            </a:r>
            <a:r>
              <a:rPr lang="es-PE" sz="2000" baseline="0" dirty="0" smtClean="0">
                <a:solidFill>
                  <a:sysClr val="windowText" lastClr="000000"/>
                </a:solidFill>
              </a:rPr>
              <a:t>generar la  </a:t>
            </a:r>
            <a:r>
              <a:rPr lang="es-PE" sz="2000" baseline="0" dirty="0">
                <a:solidFill>
                  <a:sysClr val="windowText" lastClr="000000"/>
                </a:solidFill>
              </a:rPr>
              <a:t>nueva contraseña que debe tener numero y </a:t>
            </a:r>
            <a:r>
              <a:rPr lang="es-PE" sz="2000" baseline="0" dirty="0" smtClean="0">
                <a:solidFill>
                  <a:sysClr val="windowText" lastClr="000000"/>
                </a:solidFill>
              </a:rPr>
              <a:t>letras no menor </a:t>
            </a:r>
            <a:r>
              <a:rPr lang="es-PE" sz="2000" baseline="0" dirty="0">
                <a:solidFill>
                  <a:sysClr val="windowText" lastClr="000000"/>
                </a:solidFill>
              </a:rPr>
              <a:t>de 8 </a:t>
            </a:r>
            <a:r>
              <a:rPr lang="es-PE" sz="2000" baseline="0" dirty="0" smtClean="0">
                <a:solidFill>
                  <a:sysClr val="windowText" lastClr="000000"/>
                </a:solidFill>
              </a:rPr>
              <a:t>dígitos </a:t>
            </a:r>
            <a:r>
              <a:rPr lang="es-PE" sz="2000" baseline="0" dirty="0">
                <a:solidFill>
                  <a:sysClr val="windowText" lastClr="000000"/>
                </a:solidFill>
              </a:rPr>
              <a:t>y se da clic en </a:t>
            </a:r>
            <a:r>
              <a:rPr lang="es-PE" sz="2000" b="1" baseline="0" dirty="0">
                <a:solidFill>
                  <a:sysClr val="windowText" lastClr="000000"/>
                </a:solidFill>
              </a:rPr>
              <a:t>GRABAR</a:t>
            </a:r>
            <a:r>
              <a:rPr lang="es-PE" sz="2000" baseline="0" dirty="0">
                <a:solidFill>
                  <a:sysClr val="windowText" lastClr="000000"/>
                </a:solidFill>
              </a:rPr>
              <a:t>.</a:t>
            </a:r>
          </a:p>
          <a:p>
            <a:pPr algn="just"/>
            <a:endParaRPr lang="es-PE" sz="20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1800" baseline="0" dirty="0"/>
          </a:p>
          <a:p>
            <a:pPr algn="just"/>
            <a:endParaRPr lang="es-PE" sz="2400" baseline="0" dirty="0">
              <a:solidFill>
                <a:sysClr val="windowText" lastClr="000000"/>
              </a:solidFill>
              <a:latin typeface="+mn-lt"/>
              <a:ea typeface="+mn-ea"/>
              <a:cs typeface="+mn-cs"/>
            </a:endParaRPr>
          </a:p>
        </p:txBody>
      </p:sp>
      <p:pic>
        <p:nvPicPr>
          <p:cNvPr id="3" name="Imagen 2"/>
          <p:cNvPicPr>
            <a:picLocks noChangeAspect="1"/>
          </p:cNvPicPr>
          <p:nvPr/>
        </p:nvPicPr>
        <p:blipFill rotWithShape="1">
          <a:blip r:embed="rId3"/>
          <a:srcRect l="11234" t="19326" r="70709" b="73427"/>
          <a:stretch/>
        </p:blipFill>
        <p:spPr>
          <a:xfrm>
            <a:off x="713797" y="2072085"/>
            <a:ext cx="4517770" cy="1777210"/>
          </a:xfrm>
          <a:prstGeom prst="rect">
            <a:avLst/>
          </a:prstGeom>
        </p:spPr>
      </p:pic>
      <p:pic>
        <p:nvPicPr>
          <p:cNvPr id="4" name="Imagen 3"/>
          <p:cNvPicPr>
            <a:picLocks noChangeAspect="1"/>
          </p:cNvPicPr>
          <p:nvPr/>
        </p:nvPicPr>
        <p:blipFill rotWithShape="1">
          <a:blip r:embed="rId4"/>
          <a:srcRect l="32274" t="20937" r="16090" b="57926"/>
          <a:stretch/>
        </p:blipFill>
        <p:spPr>
          <a:xfrm>
            <a:off x="5341576" y="1681459"/>
            <a:ext cx="6419972" cy="1788762"/>
          </a:xfrm>
          <a:prstGeom prst="rect">
            <a:avLst/>
          </a:prstGeom>
        </p:spPr>
      </p:pic>
      <p:pic>
        <p:nvPicPr>
          <p:cNvPr id="5" name="Imagen 4"/>
          <p:cNvPicPr>
            <a:picLocks noChangeAspect="1"/>
          </p:cNvPicPr>
          <p:nvPr/>
        </p:nvPicPr>
        <p:blipFill rotWithShape="1">
          <a:blip r:embed="rId5"/>
          <a:srcRect l="36237" t="16105" r="36698" b="53699"/>
          <a:stretch/>
        </p:blipFill>
        <p:spPr>
          <a:xfrm>
            <a:off x="713797" y="4452078"/>
            <a:ext cx="6256629" cy="1723869"/>
          </a:xfrm>
          <a:prstGeom prst="rect">
            <a:avLst/>
          </a:prstGeom>
        </p:spPr>
      </p:pic>
      <p:pic>
        <p:nvPicPr>
          <p:cNvPr id="6" name="Imagen 5"/>
          <p:cNvPicPr>
            <a:picLocks noChangeAspect="1"/>
          </p:cNvPicPr>
          <p:nvPr/>
        </p:nvPicPr>
        <p:blipFill rotWithShape="1">
          <a:blip r:embed="rId6"/>
          <a:srcRect l="60130" t="45698" r="24922" b="46853"/>
          <a:stretch/>
        </p:blipFill>
        <p:spPr>
          <a:xfrm>
            <a:off x="7751186" y="5409806"/>
            <a:ext cx="3884944" cy="766142"/>
          </a:xfrm>
          <a:prstGeom prst="rect">
            <a:avLst/>
          </a:prstGeom>
        </p:spPr>
      </p:pic>
    </p:spTree>
    <p:extLst>
      <p:ext uri="{BB962C8B-B14F-4D97-AF65-F5344CB8AC3E}">
        <p14:creationId xmlns:p14="http://schemas.microsoft.com/office/powerpoint/2010/main" val="3832576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644577" y="449705"/>
            <a:ext cx="10867870" cy="60260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endParaRPr lang="es-PE" sz="1800" baseline="0" dirty="0"/>
          </a:p>
          <a:p>
            <a:pPr marL="0" marR="0" lvl="0" indent="0" algn="r" defTabSz="914400" eaLnBrk="1" fontAlgn="auto" latinLnBrk="0" hangingPunct="1">
              <a:lnSpc>
                <a:spcPct val="100000"/>
              </a:lnSpc>
              <a:spcBef>
                <a:spcPts val="0"/>
              </a:spcBef>
              <a:spcAft>
                <a:spcPts val="0"/>
              </a:spcAft>
              <a:buClrTx/>
              <a:buSzTx/>
              <a:buFontTx/>
              <a:buNone/>
              <a:tabLst/>
              <a:defRPr/>
            </a:pPr>
            <a:r>
              <a:rPr lang="es-PE" sz="1800" baseline="0" dirty="0" smtClean="0">
                <a:solidFill>
                  <a:sysClr val="windowText" lastClr="000000"/>
                </a:solidFill>
              </a:rPr>
              <a:t>                                                                     </a:t>
            </a:r>
            <a:endParaRPr lang="es-PE" sz="1800" baseline="0" dirty="0"/>
          </a:p>
          <a:p>
            <a:pPr marL="0" marR="0" lvl="0" indent="0" algn="r" defTabSz="914400" eaLnBrk="1" fontAlgn="auto" latinLnBrk="0" hangingPunct="1">
              <a:lnSpc>
                <a:spcPct val="100000"/>
              </a:lnSpc>
              <a:spcBef>
                <a:spcPts val="0"/>
              </a:spcBef>
              <a:spcAft>
                <a:spcPts val="0"/>
              </a:spcAft>
              <a:buClrTx/>
              <a:buSzTx/>
              <a:buFontTx/>
              <a:buNone/>
              <a:tabLst/>
              <a:defRPr/>
            </a:pPr>
            <a:r>
              <a:rPr lang="es-PE" sz="1800" baseline="0" dirty="0" smtClean="0">
                <a:solidFill>
                  <a:sysClr val="windowText" lastClr="000000"/>
                </a:solidFill>
              </a:rPr>
              <a:t>                                                     </a:t>
            </a:r>
          </a:p>
          <a:p>
            <a:pPr marL="0" marR="0" lvl="0" indent="0" algn="r" defTabSz="914400" eaLnBrk="1" fontAlgn="auto" latinLnBrk="0" hangingPunct="1">
              <a:lnSpc>
                <a:spcPct val="100000"/>
              </a:lnSpc>
              <a:spcBef>
                <a:spcPts val="0"/>
              </a:spcBef>
              <a:spcAft>
                <a:spcPts val="0"/>
              </a:spcAft>
              <a:buClrTx/>
              <a:buSzTx/>
              <a:buFontTx/>
              <a:buNone/>
              <a:tabLst/>
              <a:defRPr/>
            </a:pPr>
            <a:r>
              <a:rPr lang="es-PE" sz="1800" dirty="0">
                <a:solidFill>
                  <a:sysClr val="windowText" lastClr="000000"/>
                </a:solidFill>
              </a:rPr>
              <a:t> </a:t>
            </a:r>
            <a:r>
              <a:rPr lang="es-PE" sz="1800" dirty="0" smtClean="0">
                <a:solidFill>
                  <a:sysClr val="windowText" lastClr="000000"/>
                </a:solidFill>
              </a:rPr>
              <a:t>                                                 </a:t>
            </a:r>
            <a:r>
              <a:rPr lang="es-PE" sz="2000" baseline="0" dirty="0" smtClean="0">
                <a:solidFill>
                  <a:sysClr val="windowText" lastClr="000000"/>
                </a:solidFill>
              </a:rPr>
              <a:t>6</a:t>
            </a:r>
            <a:r>
              <a:rPr lang="es-PE" sz="2000" baseline="0" dirty="0">
                <a:solidFill>
                  <a:sysClr val="windowText" lastClr="000000"/>
                </a:solidFill>
              </a:rPr>
              <a:t>. Cerrar la ventana de Sistema Passport que se ha </a:t>
            </a:r>
            <a:r>
              <a:rPr lang="es-PE" sz="2000" baseline="0" dirty="0" err="1" smtClean="0">
                <a:solidFill>
                  <a:sysClr val="windowText" lastClr="000000"/>
                </a:solidFill>
              </a:rPr>
              <a:t>aperturado</a:t>
            </a:r>
            <a:r>
              <a:rPr lang="es-PE" sz="2000" baseline="0" dirty="0" smtClean="0">
                <a:solidFill>
                  <a:sysClr val="windowText" lastClr="000000"/>
                </a:solidFill>
              </a:rPr>
              <a:t> automáticamente </a:t>
            </a:r>
            <a:r>
              <a:rPr lang="es-PE" sz="2000" baseline="0" dirty="0">
                <a:solidFill>
                  <a:sysClr val="windowText" lastClr="000000"/>
                </a:solidFill>
              </a:rPr>
              <a:t>. Realizar el registro nuevamente en la web wasichay.perueduca.com.pe</a:t>
            </a:r>
          </a:p>
          <a:p>
            <a:pPr algn="r"/>
            <a:endParaRPr lang="es-PE" sz="2400" baseline="0" dirty="0">
              <a:solidFill>
                <a:sysClr val="windowText" lastClr="000000"/>
              </a:solidFill>
              <a:latin typeface="+mn-lt"/>
              <a:ea typeface="+mn-ea"/>
              <a:cs typeface="+mn-cs"/>
            </a:endParaRPr>
          </a:p>
        </p:txBody>
      </p:sp>
      <p:sp>
        <p:nvSpPr>
          <p:cNvPr id="4" name="CuadroTexto 8"/>
          <p:cNvSpPr txBox="1"/>
          <p:nvPr/>
        </p:nvSpPr>
        <p:spPr>
          <a:xfrm>
            <a:off x="6520721" y="3217213"/>
            <a:ext cx="4991726" cy="2419089"/>
          </a:xfrm>
          <a:prstGeom prst="rect">
            <a:avLst/>
          </a:prstGeom>
          <a:noFill/>
          <a:ln w="28575">
            <a:solidFill>
              <a:srgbClr val="C00000"/>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400" b="1" baseline="0" dirty="0">
                <a:solidFill>
                  <a:srgbClr val="FF0000"/>
                </a:solidFill>
                <a:latin typeface="+mn-lt"/>
                <a:ea typeface="+mn-ea"/>
                <a:cs typeface="+mn-cs"/>
              </a:rPr>
              <a:t>Nota Importante</a:t>
            </a:r>
            <a:r>
              <a:rPr lang="es-PE" sz="2400" baseline="0" dirty="0">
                <a:solidFill>
                  <a:srgbClr val="FF0000"/>
                </a:solidFill>
                <a:latin typeface="+mn-lt"/>
                <a:ea typeface="+mn-ea"/>
                <a:cs typeface="+mn-cs"/>
              </a:rPr>
              <a:t>: </a:t>
            </a:r>
            <a:r>
              <a:rPr lang="es-PE" sz="2400" baseline="0" dirty="0">
                <a:solidFill>
                  <a:sysClr val="windowText" lastClr="000000"/>
                </a:solidFill>
                <a:latin typeface="+mn-lt"/>
                <a:ea typeface="+mn-ea"/>
                <a:cs typeface="+mn-cs"/>
              </a:rPr>
              <a:t>para el cambio de contraseña es importantes primero haber recibido el correo de </a:t>
            </a:r>
            <a:r>
              <a:rPr lang="es-PE" sz="2400" baseline="0" dirty="0" smtClean="0">
                <a:solidFill>
                  <a:sysClr val="windowText" lastClr="000000"/>
                </a:solidFill>
                <a:latin typeface="+mn-lt"/>
                <a:ea typeface="+mn-ea"/>
                <a:cs typeface="+mn-cs"/>
              </a:rPr>
              <a:t>Activación </a:t>
            </a:r>
            <a:r>
              <a:rPr lang="es-PE" sz="2400" baseline="0" dirty="0">
                <a:solidFill>
                  <a:sysClr val="windowText" lastClr="000000"/>
                </a:solidFill>
                <a:latin typeface="+mn-lt"/>
                <a:ea typeface="+mn-ea"/>
                <a:cs typeface="+mn-cs"/>
              </a:rPr>
              <a:t>de </a:t>
            </a:r>
            <a:r>
              <a:rPr lang="es-PE" sz="2400" baseline="0" dirty="0" smtClean="0">
                <a:solidFill>
                  <a:sysClr val="windowText" lastClr="000000"/>
                </a:solidFill>
                <a:latin typeface="+mn-lt"/>
                <a:ea typeface="+mn-ea"/>
                <a:cs typeface="+mn-cs"/>
              </a:rPr>
              <a:t>cuenta.</a:t>
            </a:r>
            <a:endParaRPr lang="es-PE" sz="1800" baseline="0" dirty="0">
              <a:solidFill>
                <a:sysClr val="windowText" lastClr="000000"/>
              </a:solidFill>
            </a:endParaRPr>
          </a:p>
        </p:txBody>
      </p:sp>
      <p:pic>
        <p:nvPicPr>
          <p:cNvPr id="5" name="Imagen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1190133"/>
            <a:ext cx="5695492" cy="4054159"/>
          </a:xfrm>
          <a:prstGeom prst="rect">
            <a:avLst/>
          </a:prstGeom>
        </p:spPr>
      </p:pic>
    </p:spTree>
    <p:extLst>
      <p:ext uri="{BB962C8B-B14F-4D97-AF65-F5344CB8AC3E}">
        <p14:creationId xmlns:p14="http://schemas.microsoft.com/office/powerpoint/2010/main" val="359079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2"/>
          <p:cNvSpPr txBox="1"/>
          <p:nvPr/>
        </p:nvSpPr>
        <p:spPr>
          <a:xfrm>
            <a:off x="389744" y="436340"/>
            <a:ext cx="11002781" cy="173723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4000" b="1" u="sng" dirty="0">
                <a:solidFill>
                  <a:srgbClr val="C41212"/>
                </a:solidFill>
              </a:rPr>
              <a:t>Caducidad</a:t>
            </a:r>
            <a:r>
              <a:rPr lang="es-PE" sz="4000" b="1" u="sng" baseline="0" dirty="0">
                <a:solidFill>
                  <a:srgbClr val="C41212"/>
                </a:solidFill>
              </a:rPr>
              <a:t> de </a:t>
            </a:r>
            <a:r>
              <a:rPr lang="es-PE" sz="4000" b="1" u="sng" baseline="0" dirty="0" smtClean="0">
                <a:solidFill>
                  <a:srgbClr val="C41212"/>
                </a:solidFill>
              </a:rPr>
              <a:t>Contraseñas Sistema </a:t>
            </a:r>
            <a:r>
              <a:rPr lang="es-PE" sz="4000" b="1" u="sng" baseline="0" dirty="0">
                <a:solidFill>
                  <a:srgbClr val="C41212"/>
                </a:solidFill>
              </a:rPr>
              <a:t>Passport</a:t>
            </a:r>
            <a:endParaRPr lang="es-PE" sz="4000" b="1" u="sng" dirty="0">
              <a:solidFill>
                <a:srgbClr val="C41212"/>
              </a:solidFill>
            </a:endParaRPr>
          </a:p>
        </p:txBody>
      </p:sp>
      <p:sp>
        <p:nvSpPr>
          <p:cNvPr id="3" name="CuadroTexto 13"/>
          <p:cNvSpPr txBox="1"/>
          <p:nvPr/>
        </p:nvSpPr>
        <p:spPr>
          <a:xfrm>
            <a:off x="584617" y="1304957"/>
            <a:ext cx="11122701" cy="7486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400" baseline="0" dirty="0" err="1">
                <a:solidFill>
                  <a:srgbClr val="FF0000"/>
                </a:solidFill>
                <a:latin typeface="+mn-lt"/>
                <a:ea typeface="+mn-ea"/>
                <a:cs typeface="+mn-cs"/>
              </a:rPr>
              <a:t>Wasichay</a:t>
            </a:r>
            <a:r>
              <a:rPr lang="es-PE" sz="2400" baseline="0" dirty="0">
                <a:solidFill>
                  <a:srgbClr val="FF0000"/>
                </a:solidFill>
                <a:latin typeface="+mn-lt"/>
                <a:ea typeface="+mn-ea"/>
                <a:cs typeface="+mn-cs"/>
              </a:rPr>
              <a:t> </a:t>
            </a:r>
            <a:r>
              <a:rPr lang="es-PE" sz="2400" baseline="0" dirty="0">
                <a:solidFill>
                  <a:sysClr val="windowText" lastClr="000000"/>
                </a:solidFill>
                <a:latin typeface="+mn-lt"/>
                <a:ea typeface="+mn-ea"/>
                <a:cs typeface="+mn-cs"/>
              </a:rPr>
              <a:t>te recuerda que las contraseñas caducan cada 2 meses y medio a  3 meses. Para renovar el acceso deberá seguir los siguientes paso:</a:t>
            </a:r>
            <a:endParaRPr lang="es-PE" sz="2400" baseline="0" dirty="0">
              <a:solidFill>
                <a:schemeClr val="tx1">
                  <a:lumMod val="95000"/>
                  <a:lumOff val="5000"/>
                </a:schemeClr>
              </a:solidFill>
              <a:latin typeface="+mn-lt"/>
              <a:ea typeface="+mn-ea"/>
              <a:cs typeface="+mn-cs"/>
            </a:endParaRPr>
          </a:p>
          <a:p>
            <a:pPr algn="just"/>
            <a:endParaRPr lang="es-PE" sz="1800" baseline="0" dirty="0"/>
          </a:p>
        </p:txBody>
      </p:sp>
      <p:sp>
        <p:nvSpPr>
          <p:cNvPr id="5" name="CuadroTexto 24"/>
          <p:cNvSpPr txBox="1"/>
          <p:nvPr/>
        </p:nvSpPr>
        <p:spPr>
          <a:xfrm>
            <a:off x="584616" y="2053652"/>
            <a:ext cx="11122701" cy="44906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PE" sz="2400" baseline="0" dirty="0">
                <a:solidFill>
                  <a:srgbClr val="FF0000"/>
                </a:solidFill>
                <a:latin typeface="+mn-lt"/>
                <a:ea typeface="+mn-ea"/>
                <a:cs typeface="+mn-cs"/>
              </a:rPr>
              <a:t>Pasos a Seguir:</a:t>
            </a:r>
          </a:p>
          <a:p>
            <a:r>
              <a:rPr lang="es-PE" sz="2000" baseline="0" dirty="0" smtClean="0">
                <a:solidFill>
                  <a:sysClr val="windowText" lastClr="000000"/>
                </a:solidFill>
                <a:latin typeface="+mn-lt"/>
                <a:ea typeface="+mn-ea"/>
                <a:cs typeface="+mn-cs"/>
              </a:rPr>
              <a:t>1. El </a:t>
            </a:r>
            <a:r>
              <a:rPr lang="es-PE" sz="2000" baseline="0" dirty="0">
                <a:solidFill>
                  <a:sysClr val="windowText" lastClr="000000"/>
                </a:solidFill>
                <a:latin typeface="+mn-lt"/>
                <a:ea typeface="+mn-ea"/>
                <a:cs typeface="+mn-cs"/>
              </a:rPr>
              <a:t>mensaje indicará TU CONTRASEÑA HA CADUCADO. ¿DESEA CAMBIARLA?</a:t>
            </a:r>
          </a:p>
          <a:p>
            <a:r>
              <a:rPr lang="es-PE" sz="2000" baseline="0" dirty="0">
                <a:solidFill>
                  <a:sysClr val="windowText" lastClr="000000"/>
                </a:solidFill>
                <a:latin typeface="+mn-lt"/>
                <a:ea typeface="+mn-ea"/>
                <a:cs typeface="+mn-cs"/>
              </a:rPr>
              <a:t>2. Dar clic en SI.</a:t>
            </a:r>
          </a:p>
          <a:p>
            <a:endParaRPr lang="es-PE" sz="2000" baseline="0" dirty="0">
              <a:solidFill>
                <a:sysClr val="windowText" lastClr="000000"/>
              </a:solidFill>
              <a:latin typeface="+mn-lt"/>
              <a:ea typeface="+mn-ea"/>
              <a:cs typeface="+mn-cs"/>
            </a:endParaRPr>
          </a:p>
          <a:p>
            <a:pPr algn="ctr"/>
            <a:endParaRPr lang="es-PE" sz="2000" baseline="0" dirty="0">
              <a:solidFill>
                <a:sysClr val="windowText" lastClr="000000"/>
              </a:solidFill>
              <a:latin typeface="+mn-lt"/>
              <a:ea typeface="+mn-ea"/>
              <a:cs typeface="+mn-cs"/>
            </a:endParaRPr>
          </a:p>
          <a:p>
            <a:pPr algn="ctr"/>
            <a:endParaRPr lang="es-PE" sz="2000" baseline="0" dirty="0">
              <a:solidFill>
                <a:sysClr val="windowText" lastClr="000000"/>
              </a:solidFill>
              <a:latin typeface="+mn-lt"/>
              <a:ea typeface="+mn-ea"/>
              <a:cs typeface="+mn-cs"/>
            </a:endParaRPr>
          </a:p>
          <a:p>
            <a:pPr algn="ctr"/>
            <a:endParaRPr lang="es-PE" sz="2000" baseline="0" dirty="0">
              <a:solidFill>
                <a:sysClr val="windowText" lastClr="000000"/>
              </a:solidFill>
              <a:latin typeface="+mn-lt"/>
              <a:ea typeface="+mn-ea"/>
              <a:cs typeface="+mn-cs"/>
            </a:endParaRPr>
          </a:p>
          <a:p>
            <a:r>
              <a:rPr lang="es-PE" sz="2000" baseline="0" dirty="0" smtClean="0">
                <a:solidFill>
                  <a:sysClr val="windowText" lastClr="000000"/>
                </a:solidFill>
                <a:latin typeface="+mn-lt"/>
                <a:ea typeface="+mn-ea"/>
                <a:cs typeface="+mn-cs"/>
              </a:rPr>
              <a:t>3</a:t>
            </a:r>
            <a:r>
              <a:rPr lang="es-PE" sz="2000" baseline="0" dirty="0">
                <a:solidFill>
                  <a:sysClr val="windowText" lastClr="000000"/>
                </a:solidFill>
                <a:latin typeface="+mn-lt"/>
                <a:ea typeface="+mn-ea"/>
                <a:cs typeface="+mn-cs"/>
              </a:rPr>
              <a:t>. Asignar una nueva contraseña. Puede ser como </a:t>
            </a:r>
            <a:r>
              <a:rPr lang="es-PE" sz="2000" baseline="0" dirty="0" smtClean="0">
                <a:solidFill>
                  <a:sysClr val="windowText" lastClr="000000"/>
                </a:solidFill>
                <a:latin typeface="+mn-lt"/>
                <a:ea typeface="+mn-ea"/>
                <a:cs typeface="+mn-cs"/>
              </a:rPr>
              <a:t>mínimo </a:t>
            </a:r>
            <a:r>
              <a:rPr lang="es-PE" sz="2000" baseline="0" dirty="0">
                <a:solidFill>
                  <a:sysClr val="windowText" lastClr="000000"/>
                </a:solidFill>
                <a:latin typeface="+mn-lt"/>
                <a:ea typeface="+mn-ea"/>
                <a:cs typeface="+mn-cs"/>
              </a:rPr>
              <a:t>8 </a:t>
            </a:r>
            <a:endParaRPr lang="es-PE" sz="2000" baseline="0" dirty="0" smtClean="0">
              <a:solidFill>
                <a:sysClr val="windowText" lastClr="000000"/>
              </a:solidFill>
              <a:latin typeface="+mn-lt"/>
              <a:ea typeface="+mn-ea"/>
              <a:cs typeface="+mn-cs"/>
            </a:endParaRPr>
          </a:p>
          <a:p>
            <a:r>
              <a:rPr lang="es-PE" sz="2000" baseline="0" dirty="0" smtClean="0">
                <a:solidFill>
                  <a:sysClr val="windowText" lastClr="000000"/>
                </a:solidFill>
                <a:latin typeface="+mn-lt"/>
                <a:ea typeface="+mn-ea"/>
                <a:cs typeface="+mn-cs"/>
              </a:rPr>
              <a:t>caracteres </a:t>
            </a:r>
            <a:r>
              <a:rPr lang="es-PE" sz="2000" baseline="0" dirty="0">
                <a:solidFill>
                  <a:sysClr val="windowText" lastClr="000000"/>
                </a:solidFill>
                <a:latin typeface="+mn-lt"/>
                <a:ea typeface="+mn-ea"/>
                <a:cs typeface="+mn-cs"/>
              </a:rPr>
              <a:t>entre letras y números. (no puede ser solo números).</a:t>
            </a: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r>
              <a:rPr lang="es-PE" sz="2400" baseline="0" dirty="0">
                <a:solidFill>
                  <a:sysClr val="windowText" lastClr="000000"/>
                </a:solidFill>
                <a:latin typeface="+mn-lt"/>
                <a:ea typeface="+mn-ea"/>
                <a:cs typeface="+mn-cs"/>
              </a:rPr>
              <a:t>		</a:t>
            </a:r>
            <a:endParaRPr lang="es-PE" sz="1800" baseline="0"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9054" t="70109" r="49553" b="13544"/>
          <a:stretch/>
        </p:blipFill>
        <p:spPr>
          <a:xfrm>
            <a:off x="1139253" y="3054799"/>
            <a:ext cx="4242216" cy="124418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651" y="3371161"/>
            <a:ext cx="4213874" cy="305009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82503" y="4896209"/>
            <a:ext cx="3299572" cy="1361004"/>
          </a:xfrm>
          <a:prstGeom prst="rect">
            <a:avLst/>
          </a:prstGeom>
        </p:spPr>
      </p:pic>
    </p:spTree>
    <p:extLst>
      <p:ext uri="{BB962C8B-B14F-4D97-AF65-F5344CB8AC3E}">
        <p14:creationId xmlns:p14="http://schemas.microsoft.com/office/powerpoint/2010/main" val="334211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4"/>
          <p:cNvSpPr txBox="1"/>
          <p:nvPr/>
        </p:nvSpPr>
        <p:spPr>
          <a:xfrm>
            <a:off x="1042193" y="479686"/>
            <a:ext cx="10107613" cy="40323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400" baseline="0" dirty="0">
                <a:solidFill>
                  <a:sysClr val="windowText" lastClr="000000"/>
                </a:solidFill>
                <a:latin typeface="+mn-lt"/>
                <a:ea typeface="+mn-ea"/>
                <a:cs typeface="+mn-cs"/>
              </a:rPr>
              <a:t>		4. Dar clic en GRABAR. Indicará que se cambió la contraseña correctamente.</a:t>
            </a: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r>
              <a:rPr lang="es-PE" sz="2400" baseline="0" dirty="0">
                <a:solidFill>
                  <a:sysClr val="windowText" lastClr="000000"/>
                </a:solidFill>
                <a:latin typeface="+mn-lt"/>
                <a:ea typeface="+mn-ea"/>
                <a:cs typeface="+mn-cs"/>
              </a:rPr>
              <a:t>	</a:t>
            </a:r>
          </a:p>
          <a:p>
            <a:pPr algn="ctr"/>
            <a:r>
              <a:rPr lang="es-PE" sz="2400" baseline="0" dirty="0">
                <a:solidFill>
                  <a:sysClr val="windowText" lastClr="000000"/>
                </a:solidFill>
                <a:latin typeface="+mn-lt"/>
                <a:ea typeface="+mn-ea"/>
                <a:cs typeface="+mn-cs"/>
              </a:rPr>
              <a:t>5. Cerrar la ventana de </a:t>
            </a:r>
            <a:r>
              <a:rPr lang="es-PE" sz="2400" baseline="0" dirty="0" err="1">
                <a:solidFill>
                  <a:sysClr val="windowText" lastClr="000000"/>
                </a:solidFill>
                <a:latin typeface="+mn-lt"/>
                <a:ea typeface="+mn-ea"/>
                <a:cs typeface="+mn-cs"/>
              </a:rPr>
              <a:t>Wasichay</a:t>
            </a:r>
            <a:r>
              <a:rPr lang="es-PE" sz="2400" baseline="0" dirty="0" smtClean="0">
                <a:solidFill>
                  <a:sysClr val="windowText" lastClr="000000"/>
                </a:solidFill>
                <a:latin typeface="+mn-lt"/>
                <a:ea typeface="+mn-ea"/>
                <a:cs typeface="+mn-cs"/>
              </a:rPr>
              <a:t>.</a:t>
            </a:r>
          </a:p>
          <a:p>
            <a:pPr algn="ctr"/>
            <a:endParaRPr lang="es-PE" sz="2400" baseline="0" dirty="0">
              <a:solidFill>
                <a:sysClr val="windowText" lastClr="000000"/>
              </a:solidFill>
              <a:latin typeface="+mn-lt"/>
              <a:ea typeface="+mn-ea"/>
              <a:cs typeface="+mn-cs"/>
            </a:endParaRPr>
          </a:p>
          <a:p>
            <a:pPr algn="ctr"/>
            <a:r>
              <a:rPr lang="es-PE" sz="2400" baseline="0" dirty="0">
                <a:solidFill>
                  <a:sysClr val="windowText" lastClr="000000"/>
                </a:solidFill>
                <a:latin typeface="+mn-lt"/>
                <a:ea typeface="+mn-ea"/>
                <a:cs typeface="+mn-cs"/>
              </a:rPr>
              <a:t>6. Intentar el registro nuevamente el ingreso a la web wasichay.perueduca.com.pe</a:t>
            </a:r>
          </a:p>
          <a:p>
            <a:pPr algn="just"/>
            <a:endParaRPr lang="es-PE" sz="1800" baseline="0"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35501" t="63750" r="37526" b="17260"/>
          <a:stretch/>
        </p:blipFill>
        <p:spPr>
          <a:xfrm>
            <a:off x="5481510" y="1355491"/>
            <a:ext cx="4197032" cy="1538730"/>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87858" y="686829"/>
            <a:ext cx="3791026" cy="2925801"/>
          </a:xfrm>
          <a:prstGeom prst="rect">
            <a:avLst/>
          </a:prstGeom>
        </p:spPr>
      </p:pic>
    </p:spTree>
    <p:extLst>
      <p:ext uri="{BB962C8B-B14F-4D97-AF65-F5344CB8AC3E}">
        <p14:creationId xmlns:p14="http://schemas.microsoft.com/office/powerpoint/2010/main" val="189537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4"/>
          <p:cNvSpPr txBox="1"/>
          <p:nvPr/>
        </p:nvSpPr>
        <p:spPr>
          <a:xfrm>
            <a:off x="1042193" y="479686"/>
            <a:ext cx="10107613" cy="40323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400" baseline="0" dirty="0">
                <a:solidFill>
                  <a:sysClr val="windowText" lastClr="000000"/>
                </a:solidFill>
                <a:latin typeface="+mn-lt"/>
                <a:ea typeface="+mn-ea"/>
                <a:cs typeface="+mn-cs"/>
              </a:rPr>
              <a:t>		4. Dar clic en GRABAR. Indicará que se cambió la contraseña correctamente.</a:t>
            </a: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endParaRPr lang="es-PE" sz="2400" baseline="0" dirty="0">
              <a:solidFill>
                <a:sysClr val="windowText" lastClr="000000"/>
              </a:solidFill>
              <a:latin typeface="+mn-lt"/>
              <a:ea typeface="+mn-ea"/>
              <a:cs typeface="+mn-cs"/>
            </a:endParaRPr>
          </a:p>
          <a:p>
            <a:pPr algn="ctr"/>
            <a:r>
              <a:rPr lang="es-PE" sz="2400" baseline="0" dirty="0">
                <a:solidFill>
                  <a:sysClr val="windowText" lastClr="000000"/>
                </a:solidFill>
                <a:latin typeface="+mn-lt"/>
                <a:ea typeface="+mn-ea"/>
                <a:cs typeface="+mn-cs"/>
              </a:rPr>
              <a:t>	</a:t>
            </a:r>
          </a:p>
          <a:p>
            <a:pPr algn="ctr"/>
            <a:r>
              <a:rPr lang="es-PE" sz="2400" baseline="0" dirty="0">
                <a:solidFill>
                  <a:sysClr val="windowText" lastClr="000000"/>
                </a:solidFill>
                <a:latin typeface="+mn-lt"/>
                <a:ea typeface="+mn-ea"/>
                <a:cs typeface="+mn-cs"/>
              </a:rPr>
              <a:t>5. Cerrar la ventana de </a:t>
            </a:r>
            <a:r>
              <a:rPr lang="es-PE" sz="2400" baseline="0" dirty="0" err="1">
                <a:solidFill>
                  <a:sysClr val="windowText" lastClr="000000"/>
                </a:solidFill>
                <a:latin typeface="+mn-lt"/>
                <a:ea typeface="+mn-ea"/>
                <a:cs typeface="+mn-cs"/>
              </a:rPr>
              <a:t>Wasichay</a:t>
            </a:r>
            <a:r>
              <a:rPr lang="es-PE" sz="2400" baseline="0" dirty="0" smtClean="0">
                <a:solidFill>
                  <a:sysClr val="windowText" lastClr="000000"/>
                </a:solidFill>
                <a:latin typeface="+mn-lt"/>
                <a:ea typeface="+mn-ea"/>
                <a:cs typeface="+mn-cs"/>
              </a:rPr>
              <a:t>.</a:t>
            </a:r>
          </a:p>
          <a:p>
            <a:pPr algn="ctr"/>
            <a:endParaRPr lang="es-PE" sz="2400" baseline="0" dirty="0">
              <a:solidFill>
                <a:sysClr val="windowText" lastClr="000000"/>
              </a:solidFill>
              <a:latin typeface="+mn-lt"/>
              <a:ea typeface="+mn-ea"/>
              <a:cs typeface="+mn-cs"/>
            </a:endParaRPr>
          </a:p>
          <a:p>
            <a:pPr algn="ctr"/>
            <a:r>
              <a:rPr lang="es-PE" sz="2400" baseline="0" dirty="0">
                <a:solidFill>
                  <a:sysClr val="windowText" lastClr="000000"/>
                </a:solidFill>
                <a:latin typeface="+mn-lt"/>
                <a:ea typeface="+mn-ea"/>
                <a:cs typeface="+mn-cs"/>
              </a:rPr>
              <a:t>6. Intentar el registro nuevamente el ingreso a la web wasichay.perueduca.com.pe</a:t>
            </a:r>
          </a:p>
          <a:p>
            <a:pPr algn="just"/>
            <a:endParaRPr lang="es-PE" sz="1800" baseline="0" dirty="0"/>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35501" t="63750" r="37526" b="17260"/>
          <a:stretch/>
        </p:blipFill>
        <p:spPr>
          <a:xfrm>
            <a:off x="5481510" y="1355491"/>
            <a:ext cx="4197032" cy="1538730"/>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87858" y="686829"/>
            <a:ext cx="3791026" cy="2925801"/>
          </a:xfrm>
          <a:prstGeom prst="rect">
            <a:avLst/>
          </a:prstGeom>
        </p:spPr>
      </p:pic>
      <p:sp>
        <p:nvSpPr>
          <p:cNvPr id="5" name="CuadroTexto 26"/>
          <p:cNvSpPr txBox="1"/>
          <p:nvPr/>
        </p:nvSpPr>
        <p:spPr>
          <a:xfrm>
            <a:off x="779489" y="4333356"/>
            <a:ext cx="10568065" cy="1752652"/>
          </a:xfrm>
          <a:prstGeom prst="rect">
            <a:avLst/>
          </a:prstGeom>
          <a:noFill/>
          <a:ln w="28575">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PE" sz="2000" b="1" baseline="0" dirty="0">
                <a:solidFill>
                  <a:srgbClr val="FF0000"/>
                </a:solidFill>
              </a:rPr>
              <a:t>Nota Importante</a:t>
            </a:r>
            <a:r>
              <a:rPr lang="es-PE" sz="2000" baseline="0" dirty="0">
                <a:solidFill>
                  <a:srgbClr val="FF0000"/>
                </a:solidFill>
              </a:rPr>
              <a:t>: </a:t>
            </a:r>
            <a:r>
              <a:rPr lang="es-PE" sz="2000" baseline="0" dirty="0">
                <a:solidFill>
                  <a:sysClr val="windowText" lastClr="000000"/>
                </a:solidFill>
              </a:rPr>
              <a:t>La activación de su correo electrónico como USUARIO para acceder al Sistema Passport de </a:t>
            </a:r>
            <a:r>
              <a:rPr lang="es-PE" sz="2000" baseline="0" dirty="0" err="1">
                <a:solidFill>
                  <a:sysClr val="windowText" lastClr="000000"/>
                </a:solidFill>
              </a:rPr>
              <a:t>Wasichay</a:t>
            </a:r>
            <a:r>
              <a:rPr lang="es-PE" sz="2000" baseline="0" dirty="0">
                <a:solidFill>
                  <a:sysClr val="windowText" lastClr="000000"/>
                </a:solidFill>
              </a:rPr>
              <a:t>. Si no recuerdan su contraseña de  su correo personal deberán solicitar se asigne un nuevo correo personal (del que si recuerden la contraseña) y contactarse por correo electrónico con su Especialista </a:t>
            </a:r>
            <a:r>
              <a:rPr lang="es-PE" sz="2000" baseline="0" dirty="0" err="1">
                <a:solidFill>
                  <a:sysClr val="windowText" lastClr="000000"/>
                </a:solidFill>
              </a:rPr>
              <a:t>Wasichay</a:t>
            </a:r>
            <a:r>
              <a:rPr lang="es-PE" sz="2000" baseline="0" dirty="0">
                <a:solidFill>
                  <a:sysClr val="windowText" lastClr="000000"/>
                </a:solidFill>
              </a:rPr>
              <a:t> o nuestro </a:t>
            </a:r>
            <a:r>
              <a:rPr lang="es-PE" sz="2000" baseline="0" dirty="0" err="1">
                <a:solidFill>
                  <a:sysClr val="windowText" lastClr="000000"/>
                </a:solidFill>
              </a:rPr>
              <a:t>Call</a:t>
            </a:r>
            <a:r>
              <a:rPr lang="es-PE" sz="2000" baseline="0" dirty="0">
                <a:solidFill>
                  <a:sysClr val="windowText" lastClr="000000"/>
                </a:solidFill>
              </a:rPr>
              <a:t> Center al 016155787 a los anexos 25505, 25241, 25508, 25515 y/o 25360.</a:t>
            </a:r>
          </a:p>
        </p:txBody>
      </p:sp>
    </p:spTree>
    <p:extLst>
      <p:ext uri="{BB962C8B-B14F-4D97-AF65-F5344CB8AC3E}">
        <p14:creationId xmlns:p14="http://schemas.microsoft.com/office/powerpoint/2010/main" val="260405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1096733" y="1242205"/>
            <a:ext cx="7511442" cy="3952830"/>
          </a:xfrm>
          <a:prstGeom prst="rect">
            <a:avLst/>
          </a:prstGeom>
        </p:spPr>
      </p:pic>
      <p:grpSp>
        <p:nvGrpSpPr>
          <p:cNvPr id="5" name="Grupo 4"/>
          <p:cNvGrpSpPr/>
          <p:nvPr/>
        </p:nvGrpSpPr>
        <p:grpSpPr>
          <a:xfrm>
            <a:off x="5995357" y="957531"/>
            <a:ext cx="5287993" cy="2470616"/>
            <a:chOff x="6365724" y="1099724"/>
            <a:chExt cx="5197384" cy="2363638"/>
          </a:xfrm>
        </p:grpSpPr>
        <p:pic>
          <p:nvPicPr>
            <p:cNvPr id="6" name="Imagen 5"/>
            <p:cNvPicPr>
              <a:picLocks noChangeAspect="1"/>
            </p:cNvPicPr>
            <p:nvPr/>
          </p:nvPicPr>
          <p:blipFill rotWithShape="1">
            <a:blip r:embed="rId3"/>
            <a:srcRect l="63305" t="18016" r="24929" b="74504"/>
            <a:stretch/>
          </p:blipFill>
          <p:spPr>
            <a:xfrm>
              <a:off x="6365724" y="2666241"/>
              <a:ext cx="1877786" cy="683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3"/>
            </a:lnRef>
            <a:fillRef idx="1">
              <a:schemeClr val="lt1"/>
            </a:fillRef>
            <a:effectRef idx="0">
              <a:schemeClr val="accent3"/>
            </a:effectRef>
            <a:fontRef idx="minor">
              <a:schemeClr val="dk1"/>
            </a:fontRef>
          </p:style>
        </p:pic>
        <p:sp>
          <p:nvSpPr>
            <p:cNvPr id="7" name="Llamada ovalada 6"/>
            <p:cNvSpPr/>
            <p:nvPr/>
          </p:nvSpPr>
          <p:spPr>
            <a:xfrm>
              <a:off x="9320739" y="1099724"/>
              <a:ext cx="2242369" cy="2363638"/>
            </a:xfrm>
            <a:prstGeom prst="wedgeEllipseCallout">
              <a:avLst>
                <a:gd name="adj1" fmla="val -86062"/>
                <a:gd name="adj2" fmla="val 2275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PE" sz="1800" b="1" dirty="0" smtClean="0">
                  <a:solidFill>
                    <a:schemeClr val="accent2"/>
                  </a:solidFill>
                </a:rPr>
                <a:t>1° </a:t>
              </a:r>
              <a:r>
                <a:rPr lang="es-PE" sz="1800" dirty="0" smtClean="0">
                  <a:solidFill>
                    <a:schemeClr val="tx1"/>
                  </a:solidFill>
                </a:rPr>
                <a:t>Clic en el nombre del Docente. Figurará la opción Cambiar Sede y Salir.</a:t>
              </a:r>
              <a:endParaRPr lang="es-PE" sz="1800" dirty="0">
                <a:solidFill>
                  <a:schemeClr val="tx1"/>
                </a:solidFill>
              </a:endParaRPr>
            </a:p>
          </p:txBody>
        </p:sp>
      </p:grpSp>
      <p:pic>
        <p:nvPicPr>
          <p:cNvPr id="11" name="Imagen 10"/>
          <p:cNvPicPr>
            <a:picLocks noChangeAspect="1"/>
          </p:cNvPicPr>
          <p:nvPr/>
        </p:nvPicPr>
        <p:blipFill rotWithShape="1">
          <a:blip r:embed="rId4"/>
          <a:srcRect l="36712" t="12806" r="35548" b="72761"/>
          <a:stretch/>
        </p:blipFill>
        <p:spPr>
          <a:xfrm>
            <a:off x="3029109" y="3797932"/>
            <a:ext cx="5457154" cy="1155276"/>
          </a:xfrm>
          <a:prstGeom prst="rect">
            <a:avLst/>
          </a:prstGeom>
        </p:spPr>
      </p:pic>
      <p:sp>
        <p:nvSpPr>
          <p:cNvPr id="10" name="Llamada ovalada 9"/>
          <p:cNvSpPr/>
          <p:nvPr/>
        </p:nvSpPr>
        <p:spPr>
          <a:xfrm>
            <a:off x="9040981" y="3519577"/>
            <a:ext cx="2242369" cy="2263415"/>
          </a:xfrm>
          <a:prstGeom prst="wedgeEllipseCallout">
            <a:avLst>
              <a:gd name="adj1" fmla="val -88157"/>
              <a:gd name="adj2" fmla="val -1981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E" b="1" dirty="0" smtClean="0">
                <a:solidFill>
                  <a:schemeClr val="accent2"/>
                </a:solidFill>
              </a:rPr>
              <a:t>2° </a:t>
            </a:r>
            <a:r>
              <a:rPr lang="es-PE" dirty="0" smtClean="0">
                <a:solidFill>
                  <a:schemeClr val="tx1"/>
                </a:solidFill>
              </a:rPr>
              <a:t>Seleccionar la Sede a la que desee acceder.</a:t>
            </a:r>
            <a:endParaRPr lang="es-PE" dirty="0">
              <a:solidFill>
                <a:schemeClr val="tx1"/>
              </a:solidFill>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4161" y="474961"/>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7636" y="428974"/>
            <a:ext cx="2563522" cy="461665"/>
          </a:xfrm>
          <a:prstGeom prst="rect">
            <a:avLst/>
          </a:prstGeom>
        </p:spPr>
        <p:txBody>
          <a:bodyPr wrap="none">
            <a:spAutoFit/>
          </a:bodyPr>
          <a:lstStyle/>
          <a:p>
            <a:r>
              <a:rPr lang="es-PE" sz="2400" b="1" u="sng" dirty="0" smtClean="0">
                <a:solidFill>
                  <a:schemeClr val="accent2"/>
                </a:solidFill>
                <a:latin typeface="Museo 500 Regular"/>
                <a:ea typeface="Museo 500 Regular"/>
                <a:cs typeface="Museo 500 Regular"/>
              </a:rPr>
              <a:t>CAMBIAR SEDE</a:t>
            </a:r>
            <a:endParaRPr lang="es-PE" sz="2400" b="1" u="sng" dirty="0">
              <a:solidFill>
                <a:schemeClr val="accent2"/>
              </a:solidFill>
              <a:latin typeface="Museo 500 Regular"/>
              <a:ea typeface="Museo 500 Regular"/>
              <a:cs typeface="Museo 500 Regular"/>
            </a:endParaRPr>
          </a:p>
        </p:txBody>
      </p:sp>
      <p:pic>
        <p:nvPicPr>
          <p:cNvPr id="12" name="Imagen 1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Tree>
    <p:extLst>
      <p:ext uri="{BB962C8B-B14F-4D97-AF65-F5344CB8AC3E}">
        <p14:creationId xmlns:p14="http://schemas.microsoft.com/office/powerpoint/2010/main" val="2192318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968795" y="437662"/>
            <a:ext cx="6096000" cy="369332"/>
          </a:xfrm>
          <a:prstGeom prst="rect">
            <a:avLst/>
          </a:prstGeom>
        </p:spPr>
        <p:txBody>
          <a:bodyPr>
            <a:spAutoFit/>
          </a:bodyPr>
          <a:lstStyle/>
          <a:p>
            <a:pPr algn="ctr"/>
            <a:r>
              <a:rPr lang="es-PE" b="1" u="sng" dirty="0" smtClean="0">
                <a:solidFill>
                  <a:srgbClr val="C41212"/>
                </a:solidFill>
              </a:rPr>
              <a:t>MENSAJES DEL SISTEMA</a:t>
            </a:r>
            <a:endParaRPr lang="es-PE" b="1" u="sng" dirty="0">
              <a:solidFill>
                <a:srgbClr val="C41212"/>
              </a:solidFill>
            </a:endParaRPr>
          </a:p>
        </p:txBody>
      </p:sp>
      <p:sp>
        <p:nvSpPr>
          <p:cNvPr id="5" name="Rectángulo 4"/>
          <p:cNvSpPr/>
          <p:nvPr/>
        </p:nvSpPr>
        <p:spPr>
          <a:xfrm>
            <a:off x="4253641" y="1508251"/>
            <a:ext cx="5827636" cy="646331"/>
          </a:xfrm>
          <a:prstGeom prst="rect">
            <a:avLst/>
          </a:prstGeom>
        </p:spPr>
        <p:txBody>
          <a:bodyPr wrap="square">
            <a:spAutoFit/>
          </a:bodyPr>
          <a:lstStyle/>
          <a:p>
            <a:pPr algn="ctr"/>
            <a:r>
              <a:rPr lang="es-PE" dirty="0" smtClean="0"/>
              <a:t>Cuando sale </a:t>
            </a:r>
            <a:r>
              <a:rPr lang="es-PE" dirty="0" smtClean="0">
                <a:solidFill>
                  <a:srgbClr val="FF0000"/>
                </a:solidFill>
              </a:rPr>
              <a:t>AUTH_040 </a:t>
            </a:r>
            <a:r>
              <a:rPr lang="es-PE" dirty="0" smtClean="0"/>
              <a:t>es por que la contraseña ingresada es incorrecta</a:t>
            </a:r>
            <a:endParaRPr lang="es-PE" dirty="0"/>
          </a:p>
        </p:txBody>
      </p:sp>
      <p:sp>
        <p:nvSpPr>
          <p:cNvPr id="6" name="Rectángulo 5"/>
          <p:cNvSpPr/>
          <p:nvPr/>
        </p:nvSpPr>
        <p:spPr>
          <a:xfrm>
            <a:off x="1071277" y="707839"/>
            <a:ext cx="9027316" cy="369332"/>
          </a:xfrm>
          <a:prstGeom prst="rect">
            <a:avLst/>
          </a:prstGeom>
        </p:spPr>
        <p:txBody>
          <a:bodyPr wrap="square">
            <a:spAutoFit/>
          </a:bodyPr>
          <a:lstStyle/>
          <a:p>
            <a:pPr algn="ctr"/>
            <a:r>
              <a:rPr lang="es-PE" dirty="0" err="1" smtClean="0">
                <a:solidFill>
                  <a:srgbClr val="FF0000"/>
                </a:solidFill>
              </a:rPr>
              <a:t>Wasichay</a:t>
            </a:r>
            <a:r>
              <a:rPr lang="es-PE" dirty="0" smtClean="0">
                <a:solidFill>
                  <a:srgbClr val="FF0000"/>
                </a:solidFill>
              </a:rPr>
              <a:t> </a:t>
            </a:r>
            <a:r>
              <a:rPr lang="es-PE" dirty="0" smtClean="0"/>
              <a:t>les informa de los mensajes mas comunes al tratar de acceder al sistema </a:t>
            </a:r>
            <a:r>
              <a:rPr lang="es-PE" dirty="0" smtClean="0">
                <a:solidFill>
                  <a:srgbClr val="FF0000"/>
                </a:solidFill>
              </a:rPr>
              <a:t>:</a:t>
            </a:r>
            <a:endParaRPr lang="es-PE" dirty="0">
              <a:solidFill>
                <a:schemeClr val="tx1">
                  <a:lumMod val="95000"/>
                  <a:lumOff val="5000"/>
                </a:schemeClr>
              </a:solidFill>
            </a:endParaRPr>
          </a:p>
        </p:txBody>
      </p:sp>
      <p:pic>
        <p:nvPicPr>
          <p:cNvPr id="8" name="Imagen 7"/>
          <p:cNvPicPr>
            <a:picLocks noChangeAspect="1"/>
          </p:cNvPicPr>
          <p:nvPr/>
        </p:nvPicPr>
        <p:blipFill>
          <a:blip r:embed="rId2"/>
          <a:stretch>
            <a:fillRect/>
          </a:stretch>
        </p:blipFill>
        <p:spPr>
          <a:xfrm>
            <a:off x="926734" y="1176326"/>
            <a:ext cx="3239553" cy="1555574"/>
          </a:xfrm>
          <a:prstGeom prst="rect">
            <a:avLst/>
          </a:prstGeom>
        </p:spPr>
      </p:pic>
      <p:pic>
        <p:nvPicPr>
          <p:cNvPr id="9" name="Imagen 8"/>
          <p:cNvPicPr>
            <a:picLocks noChangeAspect="1"/>
          </p:cNvPicPr>
          <p:nvPr/>
        </p:nvPicPr>
        <p:blipFill>
          <a:blip r:embed="rId3"/>
          <a:stretch>
            <a:fillRect/>
          </a:stretch>
        </p:blipFill>
        <p:spPr>
          <a:xfrm>
            <a:off x="926734" y="2792153"/>
            <a:ext cx="3239553" cy="1724025"/>
          </a:xfrm>
          <a:prstGeom prst="rect">
            <a:avLst/>
          </a:prstGeom>
        </p:spPr>
      </p:pic>
      <p:pic>
        <p:nvPicPr>
          <p:cNvPr id="10" name="Imagen 9"/>
          <p:cNvPicPr>
            <a:picLocks noChangeAspect="1"/>
          </p:cNvPicPr>
          <p:nvPr/>
        </p:nvPicPr>
        <p:blipFill>
          <a:blip r:embed="rId4"/>
          <a:stretch>
            <a:fillRect/>
          </a:stretch>
        </p:blipFill>
        <p:spPr>
          <a:xfrm>
            <a:off x="926734" y="4576431"/>
            <a:ext cx="3239553" cy="1666875"/>
          </a:xfrm>
          <a:prstGeom prst="rect">
            <a:avLst/>
          </a:prstGeom>
        </p:spPr>
      </p:pic>
      <p:sp>
        <p:nvSpPr>
          <p:cNvPr id="11" name="Rectángulo 10"/>
          <p:cNvSpPr/>
          <p:nvPr/>
        </p:nvSpPr>
        <p:spPr>
          <a:xfrm>
            <a:off x="4253641" y="3159828"/>
            <a:ext cx="5071229" cy="646331"/>
          </a:xfrm>
          <a:prstGeom prst="rect">
            <a:avLst/>
          </a:prstGeom>
        </p:spPr>
        <p:txBody>
          <a:bodyPr wrap="square">
            <a:spAutoFit/>
          </a:bodyPr>
          <a:lstStyle/>
          <a:p>
            <a:pPr algn="ctr"/>
            <a:r>
              <a:rPr lang="es-PE" dirty="0" smtClean="0"/>
              <a:t>Cuando sale </a:t>
            </a:r>
            <a:r>
              <a:rPr lang="es-PE" dirty="0" smtClean="0">
                <a:solidFill>
                  <a:srgbClr val="FF0000"/>
                </a:solidFill>
              </a:rPr>
              <a:t>AUTH_030 </a:t>
            </a:r>
            <a:r>
              <a:rPr lang="es-PE" dirty="0" smtClean="0"/>
              <a:t>es por que el usuario ingresado es incorrecto</a:t>
            </a:r>
            <a:endParaRPr lang="es-PE" dirty="0"/>
          </a:p>
        </p:txBody>
      </p:sp>
      <p:sp>
        <p:nvSpPr>
          <p:cNvPr id="12" name="Rectángulo 11"/>
          <p:cNvSpPr/>
          <p:nvPr/>
        </p:nvSpPr>
        <p:spPr>
          <a:xfrm>
            <a:off x="4352543" y="4981307"/>
            <a:ext cx="5071229" cy="646331"/>
          </a:xfrm>
          <a:prstGeom prst="rect">
            <a:avLst/>
          </a:prstGeom>
        </p:spPr>
        <p:txBody>
          <a:bodyPr wrap="square">
            <a:spAutoFit/>
          </a:bodyPr>
          <a:lstStyle/>
          <a:p>
            <a:pPr algn="ctr"/>
            <a:r>
              <a:rPr lang="es-PE" dirty="0" smtClean="0"/>
              <a:t>Cuando sale </a:t>
            </a:r>
            <a:r>
              <a:rPr lang="es-PE" dirty="0" smtClean="0">
                <a:solidFill>
                  <a:srgbClr val="FF0000"/>
                </a:solidFill>
              </a:rPr>
              <a:t>AUTH_033 </a:t>
            </a:r>
            <a:r>
              <a:rPr lang="es-PE" dirty="0" smtClean="0"/>
              <a:t>es por que el usuario no ha sido aún validado ni la contraseña generada.</a:t>
            </a:r>
            <a:endParaRPr lang="es-PE" dirty="0"/>
          </a:p>
        </p:txBody>
      </p:sp>
      <p:pic>
        <p:nvPicPr>
          <p:cNvPr id="13" name="Imagen 12"/>
          <p:cNvPicPr>
            <a:picLocks noChangeAspect="1"/>
          </p:cNvPicPr>
          <p:nvPr/>
        </p:nvPicPr>
        <p:blipFill rotWithShape="1">
          <a:blip r:embed="rId5"/>
          <a:srcRect l="33601" t="5360" r="12487" b="1114"/>
          <a:stretch/>
        </p:blipFill>
        <p:spPr>
          <a:xfrm>
            <a:off x="9610028" y="2118036"/>
            <a:ext cx="1627833" cy="3376246"/>
          </a:xfrm>
          <a:prstGeom prst="rect">
            <a:avLst/>
          </a:prstGeom>
          <a:pattFill prst="pct50">
            <a:fgClr>
              <a:schemeClr val="bg2">
                <a:lumMod val="75000"/>
              </a:schemeClr>
            </a:fgClr>
            <a:bgClr>
              <a:schemeClr val="tx2">
                <a:lumMod val="40000"/>
                <a:lumOff val="60000"/>
              </a:schemeClr>
            </a:bgClr>
          </a:pattFill>
          <a:effectLst>
            <a:glow rad="127000">
              <a:schemeClr val="tx1">
                <a:lumMod val="50000"/>
                <a:lumOff val="50000"/>
              </a:schemeClr>
            </a:glow>
            <a:outerShdw blurRad="50800" dist="50800" dir="5400000" algn="ctr" rotWithShape="0">
              <a:schemeClr val="tx2">
                <a:lumMod val="20000"/>
                <a:lumOff val="80000"/>
              </a:schemeClr>
            </a:outerShdw>
          </a:effectLst>
        </p:spPr>
      </p:pic>
    </p:spTree>
    <p:extLst>
      <p:ext uri="{BB962C8B-B14F-4D97-AF65-F5344CB8AC3E}">
        <p14:creationId xmlns:p14="http://schemas.microsoft.com/office/powerpoint/2010/main" val="1107653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70050" y="3404963"/>
            <a:ext cx="9423400" cy="1477328"/>
          </a:xfrm>
          <a:prstGeom prst="rect">
            <a:avLst/>
          </a:prstGeom>
        </p:spPr>
        <p:txBody>
          <a:bodyPr wrap="square">
            <a:spAutoFit/>
          </a:bodyPr>
          <a:lstStyle/>
          <a:p>
            <a:r>
              <a:rPr lang="es-PE" b="1" dirty="0" smtClean="0">
                <a:solidFill>
                  <a:schemeClr val="accent5">
                    <a:lumMod val="50000"/>
                  </a:schemeClr>
                </a:solidFill>
              </a:rPr>
              <a:t>Tatiana Díaz			anexo 25241		Correo Electrónico: tdiaz@minedu.gob.pe</a:t>
            </a:r>
            <a:endParaRPr lang="es-PE" b="1" dirty="0">
              <a:solidFill>
                <a:schemeClr val="accent5">
                  <a:lumMod val="50000"/>
                </a:schemeClr>
              </a:solidFill>
            </a:endParaRPr>
          </a:p>
          <a:p>
            <a:r>
              <a:rPr lang="es-PE" b="1" dirty="0">
                <a:solidFill>
                  <a:schemeClr val="accent5">
                    <a:lumMod val="50000"/>
                  </a:schemeClr>
                </a:solidFill>
              </a:rPr>
              <a:t>Isabel Medrano </a:t>
            </a:r>
            <a:r>
              <a:rPr lang="es-PE" b="1" dirty="0" smtClean="0">
                <a:solidFill>
                  <a:schemeClr val="accent5">
                    <a:lumMod val="50000"/>
                  </a:schemeClr>
                </a:solidFill>
              </a:rPr>
              <a:t>		anexo 25360		Correo Electrónico: imedrano@minedu.gob.pe</a:t>
            </a:r>
            <a:endParaRPr lang="es-PE" b="1" dirty="0">
              <a:solidFill>
                <a:schemeClr val="accent5">
                  <a:lumMod val="50000"/>
                </a:schemeClr>
              </a:solidFill>
            </a:endParaRPr>
          </a:p>
          <a:p>
            <a:r>
              <a:rPr lang="es-PE" b="1" dirty="0">
                <a:solidFill>
                  <a:schemeClr val="accent5">
                    <a:lumMod val="50000"/>
                  </a:schemeClr>
                </a:solidFill>
              </a:rPr>
              <a:t>Pamela </a:t>
            </a:r>
            <a:r>
              <a:rPr lang="es-PE" b="1" dirty="0" smtClean="0">
                <a:solidFill>
                  <a:schemeClr val="accent5">
                    <a:lumMod val="50000"/>
                  </a:schemeClr>
                </a:solidFill>
              </a:rPr>
              <a:t>Cáceres </a:t>
            </a:r>
            <a:r>
              <a:rPr lang="es-PE" b="1" dirty="0">
                <a:solidFill>
                  <a:schemeClr val="accent5">
                    <a:lumMod val="50000"/>
                  </a:schemeClr>
                </a:solidFill>
              </a:rPr>
              <a:t>		anexo </a:t>
            </a:r>
            <a:r>
              <a:rPr lang="es-PE" b="1" dirty="0" smtClean="0">
                <a:solidFill>
                  <a:schemeClr val="accent5">
                    <a:lumMod val="50000"/>
                  </a:schemeClr>
                </a:solidFill>
              </a:rPr>
              <a:t>25505		Correo Electrónico: ccaceresp@minedu.gob.pe</a:t>
            </a:r>
            <a:endParaRPr lang="es-PE" b="1" dirty="0">
              <a:solidFill>
                <a:schemeClr val="accent5">
                  <a:lumMod val="50000"/>
                </a:schemeClr>
              </a:solidFill>
            </a:endParaRPr>
          </a:p>
          <a:p>
            <a:r>
              <a:rPr lang="es-PE" b="1" dirty="0" err="1">
                <a:solidFill>
                  <a:schemeClr val="accent5">
                    <a:lumMod val="50000"/>
                  </a:schemeClr>
                </a:solidFill>
              </a:rPr>
              <a:t>Rosmery</a:t>
            </a:r>
            <a:r>
              <a:rPr lang="es-PE" b="1" dirty="0">
                <a:solidFill>
                  <a:schemeClr val="accent5">
                    <a:lumMod val="50000"/>
                  </a:schemeClr>
                </a:solidFill>
              </a:rPr>
              <a:t> Sánchez		anexo 25515 </a:t>
            </a:r>
            <a:r>
              <a:rPr lang="es-PE" b="1" dirty="0" smtClean="0">
                <a:solidFill>
                  <a:schemeClr val="accent5">
                    <a:lumMod val="50000"/>
                  </a:schemeClr>
                </a:solidFill>
              </a:rPr>
              <a:t>		Correo Electrónico: resanchez@minedu.Gob.pe</a:t>
            </a:r>
          </a:p>
          <a:p>
            <a:endParaRPr lang="es-PE" b="1" dirty="0">
              <a:solidFill>
                <a:srgbClr val="C00000"/>
              </a:solidFill>
            </a:endParaRPr>
          </a:p>
        </p:txBody>
      </p:sp>
      <p:pic>
        <p:nvPicPr>
          <p:cNvPr id="4" name="Imagen 3"/>
          <p:cNvPicPr>
            <a:picLocks noChangeAspect="1"/>
          </p:cNvPicPr>
          <p:nvPr/>
        </p:nvPicPr>
        <p:blipFill rotWithShape="1">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0770" t="25974" r="10480" b="5776"/>
          <a:stretch/>
        </p:blipFill>
        <p:spPr>
          <a:xfrm>
            <a:off x="788553" y="979980"/>
            <a:ext cx="1689100" cy="1463886"/>
          </a:xfrm>
          <a:prstGeom prst="rect">
            <a:avLst/>
          </a:prstGeom>
        </p:spPr>
      </p:pic>
      <p:pic>
        <p:nvPicPr>
          <p:cNvPr id="5" name="Imagen 4"/>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0770" t="25974" r="10480" b="5776"/>
          <a:stretch/>
        </p:blipFill>
        <p:spPr>
          <a:xfrm>
            <a:off x="2897176" y="844254"/>
            <a:ext cx="1689100" cy="1463886"/>
          </a:xfrm>
          <a:prstGeom prst="rect">
            <a:avLst/>
          </a:prstGeom>
        </p:spPr>
      </p:pic>
      <p:pic>
        <p:nvPicPr>
          <p:cNvPr id="6" name="Imagen 5"/>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770" t="25974" r="10480" b="5776"/>
          <a:stretch/>
        </p:blipFill>
        <p:spPr>
          <a:xfrm>
            <a:off x="5124735" y="852326"/>
            <a:ext cx="1689100" cy="1463886"/>
          </a:xfrm>
          <a:prstGeom prst="rect">
            <a:avLst/>
          </a:prstGeom>
        </p:spPr>
      </p:pic>
      <p:pic>
        <p:nvPicPr>
          <p:cNvPr id="7" name="Imagen 6"/>
          <p:cNvPicPr>
            <a:picLocks noChangeAspect="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0770" t="25974" r="10480" b="5776"/>
          <a:stretch/>
        </p:blipFill>
        <p:spPr>
          <a:xfrm>
            <a:off x="7233548" y="816277"/>
            <a:ext cx="1689100" cy="1463886"/>
          </a:xfrm>
          <a:prstGeom prst="rect">
            <a:avLst/>
          </a:prstGeom>
        </p:spPr>
      </p:pic>
      <p:pic>
        <p:nvPicPr>
          <p:cNvPr id="8" name="Imagen 7"/>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0770" t="25974" r="10480" b="5776"/>
          <a:stretch/>
        </p:blipFill>
        <p:spPr>
          <a:xfrm>
            <a:off x="9468880" y="844254"/>
            <a:ext cx="1689100" cy="1463886"/>
          </a:xfrm>
          <a:prstGeom prst="rect">
            <a:avLst/>
          </a:prstGeom>
        </p:spPr>
      </p:pic>
      <p:grpSp>
        <p:nvGrpSpPr>
          <p:cNvPr id="14" name="Grupo 13"/>
          <p:cNvGrpSpPr/>
          <p:nvPr/>
        </p:nvGrpSpPr>
        <p:grpSpPr>
          <a:xfrm>
            <a:off x="3287713" y="2430168"/>
            <a:ext cx="5634935" cy="966723"/>
            <a:chOff x="3287713" y="2308140"/>
            <a:chExt cx="5634935" cy="966723"/>
          </a:xfrm>
        </p:grpSpPr>
        <p:pic>
          <p:nvPicPr>
            <p:cNvPr id="9" name="Imagen 8"/>
            <p:cNvPicPr>
              <a:picLocks noChangeAspect="1"/>
            </p:cNvPicPr>
            <p:nvPr/>
          </p:nvPicPr>
          <p:blipFill rotWithShape="1">
            <a:blip r:embed="rId3">
              <a:clrChange>
                <a:clrFrom>
                  <a:srgbClr val="FFFFFF"/>
                </a:clrFrom>
                <a:clrTo>
                  <a:srgbClr val="FFFFFF">
                    <a:alpha val="0"/>
                  </a:srgbClr>
                </a:clrTo>
              </a:clrChange>
            </a:blip>
            <a:srcRect l="-1" r="2185"/>
            <a:stretch/>
          </p:blipFill>
          <p:spPr>
            <a:xfrm>
              <a:off x="3287713" y="2308140"/>
              <a:ext cx="1114400" cy="966723"/>
            </a:xfrm>
            <a:prstGeom prst="rect">
              <a:avLst/>
            </a:prstGeom>
          </p:spPr>
        </p:pic>
        <p:pic>
          <p:nvPicPr>
            <p:cNvPr id="10" name="Imagen 9"/>
            <p:cNvPicPr>
              <a:picLocks noChangeAspect="1"/>
            </p:cNvPicPr>
            <p:nvPr/>
          </p:nvPicPr>
          <p:blipFill>
            <a:blip r:embed="rId4">
              <a:clrChange>
                <a:clrFrom>
                  <a:srgbClr val="FFFFFF"/>
                </a:clrFrom>
                <a:clrTo>
                  <a:srgbClr val="FFFFFF">
                    <a:alpha val="0"/>
                  </a:srgbClr>
                </a:clrTo>
              </a:clrChange>
            </a:blip>
            <a:stretch>
              <a:fillRect/>
            </a:stretch>
          </p:blipFill>
          <p:spPr>
            <a:xfrm>
              <a:off x="8148638" y="2308140"/>
              <a:ext cx="774010" cy="966723"/>
            </a:xfrm>
            <a:prstGeom prst="rect">
              <a:avLst/>
            </a:prstGeom>
          </p:spPr>
        </p:pic>
        <p:sp>
          <p:nvSpPr>
            <p:cNvPr id="11" name="CuadroTexto 10"/>
            <p:cNvSpPr txBox="1"/>
            <p:nvPr/>
          </p:nvSpPr>
          <p:spPr>
            <a:xfrm>
              <a:off x="4786312" y="2443866"/>
              <a:ext cx="3074988" cy="830997"/>
            </a:xfrm>
            <a:prstGeom prst="rect">
              <a:avLst/>
            </a:prstGeom>
            <a:noFill/>
          </p:spPr>
          <p:txBody>
            <a:bodyPr wrap="square" rtlCol="0">
              <a:spAutoFit/>
            </a:bodyPr>
            <a:lstStyle/>
            <a:p>
              <a:pPr algn="ctr"/>
              <a:r>
                <a:rPr lang="es-PE" sz="2400" b="1" dirty="0" err="1" smtClean="0">
                  <a:solidFill>
                    <a:schemeClr val="accent2"/>
                  </a:solidFill>
                </a:rPr>
                <a:t>Call</a:t>
              </a:r>
              <a:r>
                <a:rPr lang="es-PE" sz="2400" b="1" dirty="0" smtClean="0">
                  <a:solidFill>
                    <a:schemeClr val="accent2"/>
                  </a:solidFill>
                </a:rPr>
                <a:t> Center </a:t>
              </a:r>
              <a:r>
                <a:rPr lang="es-PE" sz="2400" b="1" dirty="0" err="1" smtClean="0">
                  <a:solidFill>
                    <a:schemeClr val="accent2"/>
                  </a:solidFill>
                </a:rPr>
                <a:t>Wasichay</a:t>
              </a:r>
              <a:endParaRPr lang="es-PE" sz="2400" b="1" dirty="0" smtClean="0">
                <a:solidFill>
                  <a:schemeClr val="accent2"/>
                </a:solidFill>
              </a:endParaRPr>
            </a:p>
            <a:p>
              <a:pPr algn="ctr"/>
              <a:r>
                <a:rPr lang="es-PE" sz="2400" b="1" dirty="0" smtClean="0">
                  <a:solidFill>
                    <a:schemeClr val="accent2"/>
                  </a:solidFill>
                </a:rPr>
                <a:t>01-6155960</a:t>
              </a:r>
              <a:endParaRPr lang="es-PE" sz="2400" b="1" dirty="0">
                <a:solidFill>
                  <a:schemeClr val="accent2"/>
                </a:solidFill>
              </a:endParaRPr>
            </a:p>
          </p:txBody>
        </p:sp>
      </p:gr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482" y="463462"/>
            <a:ext cx="3316731" cy="462198"/>
          </a:xfrm>
          <a:prstGeom prst="rect">
            <a:avLst/>
          </a:prstGeom>
        </p:spPr>
      </p:pic>
      <p:pic>
        <p:nvPicPr>
          <p:cNvPr id="15" name="Imagen 14"/>
          <p:cNvPicPr>
            <a:picLocks noChangeAspect="1"/>
          </p:cNvPicPr>
          <p:nvPr/>
        </p:nvPicPr>
        <p:blipFill>
          <a:blip r:embed="rId6"/>
          <a:stretch>
            <a:fillRect/>
          </a:stretch>
        </p:blipFill>
        <p:spPr>
          <a:xfrm>
            <a:off x="609599" y="4984746"/>
            <a:ext cx="10997513" cy="1045351"/>
          </a:xfrm>
          <a:prstGeom prst="rect">
            <a:avLst/>
          </a:prstGeom>
        </p:spPr>
      </p:pic>
    </p:spTree>
    <p:extLst>
      <p:ext uri="{BB962C8B-B14F-4D97-AF65-F5344CB8AC3E}">
        <p14:creationId xmlns:p14="http://schemas.microsoft.com/office/powerpoint/2010/main" val="2770532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noAutofit/>
          </a:bodyPr>
          <a:lstStyle/>
          <a:p>
            <a:pPr algn="r"/>
            <a:r>
              <a:rPr lang="es-PE" sz="2800" b="1" dirty="0" smtClean="0"/>
              <a:t>MUCHAS GRACIAS.</a:t>
            </a:r>
            <a:endParaRPr lang="es-PE" sz="2800" b="1" dirty="0"/>
          </a:p>
        </p:txBody>
      </p:sp>
      <p:pic>
        <p:nvPicPr>
          <p:cNvPr id="5" name="Imagen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1488948" y="3088130"/>
            <a:ext cx="2696998" cy="2318630"/>
          </a:xfrm>
          <a:prstGeom prst="rect">
            <a:avLst/>
          </a:prstGeom>
        </p:spPr>
      </p:pic>
    </p:spTree>
    <p:extLst>
      <p:ext uri="{BB962C8B-B14F-4D97-AF65-F5344CB8AC3E}">
        <p14:creationId xmlns:p14="http://schemas.microsoft.com/office/powerpoint/2010/main" val="330519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600" dirty="0" smtClean="0"/>
              <a:t>Registro de comité de mantenimiento y ficha técnica</a:t>
            </a:r>
            <a:endParaRPr lang="es-PE" sz="6600" dirty="0"/>
          </a:p>
        </p:txBody>
      </p:sp>
      <p:sp>
        <p:nvSpPr>
          <p:cNvPr id="3" name="Marcador de texto 2"/>
          <p:cNvSpPr>
            <a:spLocks noGrp="1"/>
          </p:cNvSpPr>
          <p:nvPr>
            <p:ph type="body" idx="1"/>
          </p:nvPr>
        </p:nvSpPr>
        <p:spPr/>
        <p:txBody>
          <a:bodyPr/>
          <a:lstStyle/>
          <a:p>
            <a:r>
              <a:rPr lang="es-PE" dirty="0" smtClean="0"/>
              <a:t>Perfil Director</a:t>
            </a:r>
            <a:endParaRPr lang="es-PE" dirty="0"/>
          </a:p>
        </p:txBody>
      </p:sp>
    </p:spTree>
    <p:extLst>
      <p:ext uri="{BB962C8B-B14F-4D97-AF65-F5344CB8AC3E}">
        <p14:creationId xmlns:p14="http://schemas.microsoft.com/office/powerpoint/2010/main" val="25315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5991" y="468815"/>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512028" y="477122"/>
            <a:ext cx="6785919" cy="830997"/>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DE COMITÉ DE MANTENIMIENTO Y FICHA TÉCNICA</a:t>
            </a:r>
          </a:p>
        </p:txBody>
      </p:sp>
      <p:pic>
        <p:nvPicPr>
          <p:cNvPr id="10" name="Imagen 9"/>
          <p:cNvPicPr>
            <a:picLocks noChangeAspect="1"/>
          </p:cNvPicPr>
          <p:nvPr/>
        </p:nvPicPr>
        <p:blipFill>
          <a:blip r:embed="rId3"/>
          <a:stretch>
            <a:fillRect/>
          </a:stretch>
        </p:blipFill>
        <p:spPr>
          <a:xfrm>
            <a:off x="3168179" y="1308119"/>
            <a:ext cx="8094811" cy="4507795"/>
          </a:xfrm>
          <a:prstGeom prst="rect">
            <a:avLst/>
          </a:prstGeom>
        </p:spPr>
      </p:pic>
      <p:pic>
        <p:nvPicPr>
          <p:cNvPr id="11" name="Imagen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2800079" y="4654293"/>
            <a:ext cx="2070340" cy="1794294"/>
          </a:xfrm>
          <a:prstGeom prst="rect">
            <a:avLst/>
          </a:prstGeom>
        </p:spPr>
      </p:pic>
      <p:sp>
        <p:nvSpPr>
          <p:cNvPr id="5" name="Llamada rectangular redondeada 4"/>
          <p:cNvSpPr/>
          <p:nvPr/>
        </p:nvSpPr>
        <p:spPr>
          <a:xfrm>
            <a:off x="828136" y="1580790"/>
            <a:ext cx="2035833" cy="772064"/>
          </a:xfrm>
          <a:prstGeom prst="wedgeRoundRectCallout">
            <a:avLst>
              <a:gd name="adj1" fmla="val 93985"/>
              <a:gd name="adj2" fmla="val 14645"/>
              <a:gd name="adj3" fmla="val 16667"/>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b="1" dirty="0">
                <a:solidFill>
                  <a:schemeClr val="accent2"/>
                </a:solidFill>
              </a:rPr>
              <a:t>1° </a:t>
            </a:r>
            <a:r>
              <a:rPr lang="es-PE" sz="1600" dirty="0" smtClean="0"/>
              <a:t>Revisar si la IE y etapa es la indicada</a:t>
            </a:r>
            <a:endParaRPr lang="es-PE" sz="1600" dirty="0"/>
          </a:p>
        </p:txBody>
      </p:sp>
      <p:sp>
        <p:nvSpPr>
          <p:cNvPr id="14" name="Llamada rectangular redondeada 13"/>
          <p:cNvSpPr/>
          <p:nvPr/>
        </p:nvSpPr>
        <p:spPr>
          <a:xfrm>
            <a:off x="9866006" y="2824635"/>
            <a:ext cx="2018580" cy="1504387"/>
          </a:xfrm>
          <a:prstGeom prst="wedgeRoundRectCallout">
            <a:avLst>
              <a:gd name="adj1" fmla="val -144618"/>
              <a:gd name="adj2" fmla="val 81507"/>
              <a:gd name="adj3" fmla="val 16667"/>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s-PE" sz="1600" b="1" dirty="0">
                <a:solidFill>
                  <a:schemeClr val="accent2"/>
                </a:solidFill>
              </a:rPr>
              <a:t>4</a:t>
            </a:r>
            <a:r>
              <a:rPr lang="es-PE" sz="1600" b="1" dirty="0" smtClean="0">
                <a:solidFill>
                  <a:schemeClr val="accent2"/>
                </a:solidFill>
              </a:rPr>
              <a:t>° </a:t>
            </a:r>
            <a:r>
              <a:rPr lang="es-PE" sz="1600" dirty="0" smtClean="0"/>
              <a:t>Para registrar </a:t>
            </a:r>
            <a:r>
              <a:rPr lang="es-PE" sz="1600" dirty="0" smtClean="0"/>
              <a:t>el </a:t>
            </a:r>
            <a:r>
              <a:rPr lang="es-PE" sz="1600" dirty="0" smtClean="0"/>
              <a:t>comité digitará el número de DNI sin errores, dar clic en la lupa y cargará los datos de la persona </a:t>
            </a:r>
            <a:endParaRPr lang="es-PE" sz="1600" dirty="0"/>
          </a:p>
        </p:txBody>
      </p:sp>
      <p:pic>
        <p:nvPicPr>
          <p:cNvPr id="15" name="Imagen 14"/>
          <p:cNvPicPr/>
          <p:nvPr/>
        </p:nvPicPr>
        <p:blipFill rotWithShape="1">
          <a:blip r:embed="rId5"/>
          <a:srcRect l="52266" t="81636" r="40225" b="8612"/>
          <a:stretch/>
        </p:blipFill>
        <p:spPr bwMode="auto">
          <a:xfrm>
            <a:off x="5819839" y="5815914"/>
            <a:ext cx="1395745" cy="632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Llamada rectangular redondeada 15"/>
          <p:cNvSpPr/>
          <p:nvPr/>
        </p:nvSpPr>
        <p:spPr>
          <a:xfrm>
            <a:off x="9778962" y="4654293"/>
            <a:ext cx="1788238" cy="1744695"/>
          </a:xfrm>
          <a:prstGeom prst="wedgeRoundRectCallout">
            <a:avLst>
              <a:gd name="adj1" fmla="val -206654"/>
              <a:gd name="adj2" fmla="val 36523"/>
              <a:gd name="adj3" fmla="val 16667"/>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s-PE" sz="1600" b="1" dirty="0" smtClean="0">
                <a:solidFill>
                  <a:schemeClr val="accent2"/>
                </a:solidFill>
              </a:rPr>
              <a:t>3° </a:t>
            </a:r>
            <a:r>
              <a:rPr lang="es-PE" sz="1600" dirty="0" smtClean="0"/>
              <a:t>Al registrar a los tres miembros deberá dar clic en REGISTRAR para continuar con el llenado de la Ficha Técnica.</a:t>
            </a:r>
            <a:endParaRPr lang="es-PE" sz="1600" dirty="0"/>
          </a:p>
        </p:txBody>
      </p:sp>
      <p:pic>
        <p:nvPicPr>
          <p:cNvPr id="13" name="Imagen 12"/>
          <p:cNvPicPr>
            <a:picLocks noChangeAspect="1"/>
          </p:cNvPicPr>
          <p:nvPr/>
        </p:nvPicPr>
        <p:blipFill>
          <a:blip r:embed="rId6"/>
          <a:stretch>
            <a:fillRect/>
          </a:stretch>
        </p:blipFill>
        <p:spPr>
          <a:xfrm>
            <a:off x="3168179" y="2257168"/>
            <a:ext cx="1197875" cy="1814051"/>
          </a:xfrm>
          <a:prstGeom prst="rect">
            <a:avLst/>
          </a:prstGeom>
        </p:spPr>
      </p:pic>
      <p:sp>
        <p:nvSpPr>
          <p:cNvPr id="7" name="Llamada rectangular redondeada 6"/>
          <p:cNvSpPr/>
          <p:nvPr/>
        </p:nvSpPr>
        <p:spPr>
          <a:xfrm>
            <a:off x="828136" y="4329023"/>
            <a:ext cx="2018580" cy="1486892"/>
          </a:xfrm>
          <a:prstGeom prst="wedgeRoundRectCallout">
            <a:avLst>
              <a:gd name="adj1" fmla="val 151773"/>
              <a:gd name="adj2" fmla="val -112522"/>
              <a:gd name="adj3" fmla="val 16667"/>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smtClean="0">
                <a:solidFill>
                  <a:schemeClr val="accent2"/>
                </a:solidFill>
              </a:rPr>
              <a:t>3° </a:t>
            </a:r>
            <a:r>
              <a:rPr lang="es-PE" sz="1600" dirty="0"/>
              <a:t>R</a:t>
            </a:r>
            <a:r>
              <a:rPr lang="es-PE" sz="1600" dirty="0" smtClean="0"/>
              <a:t>evisar que el nombre del Responsable del Mantenimiento sea el correcto</a:t>
            </a:r>
            <a:endParaRPr lang="es-PE" sz="1600" dirty="0"/>
          </a:p>
        </p:txBody>
      </p:sp>
      <p:sp>
        <p:nvSpPr>
          <p:cNvPr id="6" name="Llamada rectangular redondeada 5"/>
          <p:cNvSpPr/>
          <p:nvPr/>
        </p:nvSpPr>
        <p:spPr>
          <a:xfrm>
            <a:off x="845389" y="2553418"/>
            <a:ext cx="2018580" cy="1613139"/>
          </a:xfrm>
          <a:prstGeom prst="wedgeRoundRectCallout">
            <a:avLst>
              <a:gd name="adj1" fmla="val 82250"/>
              <a:gd name="adj2" fmla="val -25078"/>
              <a:gd name="adj3" fmla="val 16667"/>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s-PE" sz="1600" b="1" dirty="0">
                <a:solidFill>
                  <a:schemeClr val="accent2"/>
                </a:solidFill>
              </a:rPr>
              <a:t>2° </a:t>
            </a:r>
            <a:r>
              <a:rPr lang="es-PE" sz="1600" dirty="0" smtClean="0"/>
              <a:t>Selecciona la Opción de REGISTRO DE COMISION Y FT. Seleccionar Comité de Mantenimiento</a:t>
            </a:r>
            <a:endParaRPr lang="es-PE" sz="1600" dirty="0"/>
          </a:p>
        </p:txBody>
      </p:sp>
    </p:spTree>
    <p:extLst>
      <p:ext uri="{BB962C8B-B14F-4D97-AF65-F5344CB8AC3E}">
        <p14:creationId xmlns:p14="http://schemas.microsoft.com/office/powerpoint/2010/main" val="37806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38972" y="988577"/>
            <a:ext cx="7991990" cy="3743325"/>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5150" y="59284"/>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texto 4"/>
          <p:cNvSpPr txBox="1">
            <a:spLocks/>
          </p:cNvSpPr>
          <p:nvPr/>
        </p:nvSpPr>
        <p:spPr>
          <a:xfrm>
            <a:off x="8133815" y="4519805"/>
            <a:ext cx="3462307" cy="1771567"/>
          </a:xfrm>
          <a:prstGeom prst="frame">
            <a:avLst>
              <a:gd name="adj1" fmla="val 6776"/>
            </a:avLst>
          </a:prstGeom>
          <a:solidFill>
            <a:schemeClr val="accent2"/>
          </a:solidFill>
          <a:ln/>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defRPr/>
            </a:pPr>
            <a:r>
              <a:rPr lang="es-PE" sz="2000" b="1" dirty="0" smtClean="0">
                <a:solidFill>
                  <a:srgbClr val="FF0000"/>
                </a:solidFill>
              </a:rPr>
              <a:t>IMPORTANTE</a:t>
            </a:r>
          </a:p>
          <a:p>
            <a:pPr marL="0" indent="0" algn="ctr">
              <a:spcAft>
                <a:spcPts val="0"/>
              </a:spcAft>
              <a:buNone/>
              <a:defRPr/>
            </a:pPr>
            <a:r>
              <a:rPr lang="es-PE" sz="1600" dirty="0" smtClean="0">
                <a:solidFill>
                  <a:srgbClr val="FF0000"/>
                </a:solidFill>
              </a:rPr>
              <a:t>El Sistema </a:t>
            </a:r>
            <a:r>
              <a:rPr lang="es-PE" sz="1600" dirty="0" err="1" smtClean="0">
                <a:solidFill>
                  <a:srgbClr val="FF0000"/>
                </a:solidFill>
              </a:rPr>
              <a:t>Wasichay</a:t>
            </a:r>
            <a:r>
              <a:rPr lang="es-PE" sz="1600" dirty="0" smtClean="0">
                <a:solidFill>
                  <a:srgbClr val="FF0000"/>
                </a:solidFill>
              </a:rPr>
              <a:t> se encuentra sincronizado con RENIEC por lo que un error en el número de DNI hará que se registre a otra persona.</a:t>
            </a:r>
            <a:endParaRPr lang="es-PE" sz="1600" dirty="0">
              <a:solidFill>
                <a:schemeClr val="tx1"/>
              </a:solidFill>
            </a:endParaRPr>
          </a:p>
        </p:txBody>
      </p:sp>
      <p:pic>
        <p:nvPicPr>
          <p:cNvPr id="13" name="Imagen 12"/>
          <p:cNvPicPr/>
          <p:nvPr/>
        </p:nvPicPr>
        <p:blipFill rotWithShape="1">
          <a:blip r:embed="rId4"/>
          <a:srcRect l="52266" t="81636" r="40225" b="8612"/>
          <a:stretch/>
        </p:blipFill>
        <p:spPr bwMode="auto">
          <a:xfrm>
            <a:off x="2921576" y="4990326"/>
            <a:ext cx="1916724" cy="1042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1" name="Imagen 1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494753" y="4657309"/>
            <a:ext cx="1937668" cy="1794294"/>
          </a:xfrm>
          <a:prstGeom prst="rect">
            <a:avLst/>
          </a:prstGeom>
        </p:spPr>
      </p:pic>
      <p:sp>
        <p:nvSpPr>
          <p:cNvPr id="15" name="Rectángulo 14"/>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sp>
        <p:nvSpPr>
          <p:cNvPr id="6" name="Llamada rectangular redondeada 5"/>
          <p:cNvSpPr/>
          <p:nvPr/>
        </p:nvSpPr>
        <p:spPr>
          <a:xfrm>
            <a:off x="9031158" y="948454"/>
            <a:ext cx="2161450" cy="1143000"/>
          </a:xfrm>
          <a:prstGeom prst="wedgeRoundRectCallout">
            <a:avLst>
              <a:gd name="adj1" fmla="val -272759"/>
              <a:gd name="adj2" fmla="val -33605"/>
              <a:gd name="adj3" fmla="val 16667"/>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smtClean="0">
                <a:solidFill>
                  <a:schemeClr val="accent2"/>
                </a:solidFill>
              </a:rPr>
              <a:t>1° </a:t>
            </a:r>
            <a:r>
              <a:rPr lang="es-PE" sz="1600" dirty="0" smtClean="0"/>
              <a:t>Selecciona la Pestaña de REGISTRO COMITÉ DE VEEDURÍA</a:t>
            </a:r>
            <a:endParaRPr lang="es-PE" sz="1600" dirty="0"/>
          </a:p>
        </p:txBody>
      </p:sp>
      <p:sp>
        <p:nvSpPr>
          <p:cNvPr id="7" name="Llamada rectangular redondeada 6"/>
          <p:cNvSpPr/>
          <p:nvPr/>
        </p:nvSpPr>
        <p:spPr>
          <a:xfrm>
            <a:off x="9174028" y="2267700"/>
            <a:ext cx="2018580" cy="1692502"/>
          </a:xfrm>
          <a:prstGeom prst="wedgeRoundRectCallout">
            <a:avLst>
              <a:gd name="adj1" fmla="val -277658"/>
              <a:gd name="adj2" fmla="val -45710"/>
              <a:gd name="adj3" fmla="val 16667"/>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s-PE" sz="1600" b="1" dirty="0" smtClean="0">
                <a:solidFill>
                  <a:schemeClr val="accent2"/>
                </a:solidFill>
              </a:rPr>
              <a:t>2° </a:t>
            </a:r>
            <a:r>
              <a:rPr lang="es-PE" sz="1600" dirty="0" smtClean="0"/>
              <a:t>Para registrar </a:t>
            </a:r>
            <a:r>
              <a:rPr lang="es-PE" sz="1600" dirty="0" smtClean="0"/>
              <a:t>el </a:t>
            </a:r>
            <a:r>
              <a:rPr lang="es-PE" sz="1600" dirty="0" smtClean="0"/>
              <a:t>comité digitará el número de DNI sin errores, dar clic en la lupa y cargará los datos de la persona </a:t>
            </a:r>
            <a:endParaRPr lang="es-PE" sz="1600" dirty="0"/>
          </a:p>
        </p:txBody>
      </p:sp>
      <p:sp>
        <p:nvSpPr>
          <p:cNvPr id="14" name="Llamada rectangular redondeada 13"/>
          <p:cNvSpPr/>
          <p:nvPr/>
        </p:nvSpPr>
        <p:spPr>
          <a:xfrm>
            <a:off x="6173943" y="4013554"/>
            <a:ext cx="1788238" cy="2137080"/>
          </a:xfrm>
          <a:prstGeom prst="wedgeRoundRectCallout">
            <a:avLst>
              <a:gd name="adj1" fmla="val -138014"/>
              <a:gd name="adj2" fmla="val 21886"/>
              <a:gd name="adj3" fmla="val 16667"/>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s-PE" sz="1600" b="1" dirty="0" smtClean="0">
                <a:solidFill>
                  <a:schemeClr val="accent2"/>
                </a:solidFill>
              </a:rPr>
              <a:t>3° </a:t>
            </a:r>
            <a:r>
              <a:rPr lang="es-PE" sz="1600" dirty="0" smtClean="0"/>
              <a:t>Al registrar a los tres miembros (CONEI) deberá dar clic en REGISTRAR para continuar con el llenado de la Ficha Técnica.</a:t>
            </a:r>
            <a:endParaRPr lang="es-PE" sz="1600" dirty="0"/>
          </a:p>
        </p:txBody>
      </p:sp>
    </p:spTree>
    <p:extLst>
      <p:ext uri="{BB962C8B-B14F-4D97-AF65-F5344CB8AC3E}">
        <p14:creationId xmlns:p14="http://schemas.microsoft.com/office/powerpoint/2010/main" val="77240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83128" y="1490788"/>
            <a:ext cx="8077200" cy="39624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5150" y="59284"/>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lamada rectangular redondeada 6"/>
          <p:cNvSpPr/>
          <p:nvPr/>
        </p:nvSpPr>
        <p:spPr>
          <a:xfrm>
            <a:off x="854015" y="2449732"/>
            <a:ext cx="2018580" cy="2204035"/>
          </a:xfrm>
          <a:prstGeom prst="wedgeRoundRectCallout">
            <a:avLst>
              <a:gd name="adj1" fmla="val 138500"/>
              <a:gd name="adj2" fmla="val 20630"/>
              <a:gd name="adj3" fmla="val 16667"/>
            </a:avLst>
          </a:prstGeom>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r>
              <a:rPr lang="es-PE" sz="1600" b="1" dirty="0">
                <a:solidFill>
                  <a:schemeClr val="accent2"/>
                </a:solidFill>
              </a:rPr>
              <a:t>2° </a:t>
            </a:r>
            <a:r>
              <a:rPr lang="es-PE" sz="1600" dirty="0" smtClean="0"/>
              <a:t>Validar los datos registrados y detallar los espacios en blanco solicitados como nombre completo, correo electrónico y teléfono de contacto.</a:t>
            </a:r>
            <a:endParaRPr lang="es-PE" sz="1600" dirty="0"/>
          </a:p>
        </p:txBody>
      </p:sp>
      <p:pic>
        <p:nvPicPr>
          <p:cNvPr id="1027" name="Imagen 1" descr="image007"/>
          <p:cNvPicPr>
            <a:picLocks noChangeAspect="1" noChangeArrowheads="1"/>
          </p:cNvPicPr>
          <p:nvPr/>
        </p:nvPicPr>
        <p:blipFill rotWithShape="1">
          <a:blip r:embed="rId4">
            <a:extLst>
              <a:ext uri="{28A0092B-C50C-407E-A947-70E740481C1C}">
                <a14:useLocalDpi xmlns:a14="http://schemas.microsoft.com/office/drawing/2010/main" val="0"/>
              </a:ext>
            </a:extLst>
          </a:blip>
          <a:srcRect l="55075" t="72864" r="35778" b="21204"/>
          <a:stretch/>
        </p:blipFill>
        <p:spPr bwMode="auto">
          <a:xfrm>
            <a:off x="6496444" y="5409546"/>
            <a:ext cx="1493520" cy="64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lamada rectangular redondeada 7"/>
          <p:cNvSpPr/>
          <p:nvPr/>
        </p:nvSpPr>
        <p:spPr>
          <a:xfrm>
            <a:off x="828136" y="4846320"/>
            <a:ext cx="2390022" cy="1213737"/>
          </a:xfrm>
          <a:prstGeom prst="wedgeRoundRectCallout">
            <a:avLst>
              <a:gd name="adj1" fmla="val 185329"/>
              <a:gd name="adj2" fmla="val 26338"/>
              <a:gd name="adj3" fmla="val 16667"/>
            </a:avLst>
          </a:prstGeom>
          <a:ln>
            <a:prstDash val="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s-PE" sz="1600" b="1" dirty="0" smtClean="0">
                <a:solidFill>
                  <a:schemeClr val="accent2"/>
                </a:solidFill>
              </a:rPr>
              <a:t>3° </a:t>
            </a:r>
            <a:r>
              <a:rPr lang="es-PE" sz="1600" dirty="0" smtClean="0"/>
              <a:t>Dar clic en GUARDAR para empezar a ingresar los datos de la ficha técnica.</a:t>
            </a:r>
            <a:endParaRPr lang="es-PE" sz="1600" dirty="0"/>
          </a:p>
        </p:txBody>
      </p:sp>
      <p:cxnSp>
        <p:nvCxnSpPr>
          <p:cNvPr id="9" name="Conector recto 8"/>
          <p:cNvCxnSpPr/>
          <p:nvPr/>
        </p:nvCxnSpPr>
        <p:spPr>
          <a:xfrm>
            <a:off x="7415924" y="3241040"/>
            <a:ext cx="89495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2" name="Conector recto 11"/>
          <p:cNvCxnSpPr/>
          <p:nvPr/>
        </p:nvCxnSpPr>
        <p:spPr>
          <a:xfrm>
            <a:off x="9122804" y="3241040"/>
            <a:ext cx="89495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3" name="Conector recto 12"/>
          <p:cNvCxnSpPr/>
          <p:nvPr/>
        </p:nvCxnSpPr>
        <p:spPr>
          <a:xfrm>
            <a:off x="6048966" y="4368800"/>
            <a:ext cx="89495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4" name="Conector recto 13"/>
          <p:cNvCxnSpPr/>
          <p:nvPr/>
        </p:nvCxnSpPr>
        <p:spPr>
          <a:xfrm>
            <a:off x="7074250" y="4684247"/>
            <a:ext cx="894956"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5" name="Conector recto 14"/>
          <p:cNvCxnSpPr/>
          <p:nvPr/>
        </p:nvCxnSpPr>
        <p:spPr>
          <a:xfrm>
            <a:off x="8675326" y="4684247"/>
            <a:ext cx="894956"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6" name="Rectángulo 15"/>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pic>
        <p:nvPicPr>
          <p:cNvPr id="17" name="Imagen 16"/>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a:off x="9633874" y="4654293"/>
            <a:ext cx="2070340" cy="1794294"/>
          </a:xfrm>
          <a:prstGeom prst="rect">
            <a:avLst/>
          </a:prstGeom>
        </p:spPr>
      </p:pic>
      <p:pic>
        <p:nvPicPr>
          <p:cNvPr id="3" name="Imagen 2"/>
          <p:cNvPicPr>
            <a:picLocks noChangeAspect="1"/>
          </p:cNvPicPr>
          <p:nvPr/>
        </p:nvPicPr>
        <p:blipFill>
          <a:blip r:embed="rId6"/>
          <a:stretch>
            <a:fillRect/>
          </a:stretch>
        </p:blipFill>
        <p:spPr>
          <a:xfrm>
            <a:off x="3557715" y="1753031"/>
            <a:ext cx="1146090" cy="1759422"/>
          </a:xfrm>
          <a:prstGeom prst="rect">
            <a:avLst/>
          </a:prstGeom>
        </p:spPr>
      </p:pic>
      <p:pic>
        <p:nvPicPr>
          <p:cNvPr id="18" name="Imagen 17"/>
          <p:cNvPicPr>
            <a:picLocks noChangeAspect="1"/>
          </p:cNvPicPr>
          <p:nvPr/>
        </p:nvPicPr>
        <p:blipFill>
          <a:blip r:embed="rId6"/>
          <a:stretch>
            <a:fillRect/>
          </a:stretch>
        </p:blipFill>
        <p:spPr>
          <a:xfrm>
            <a:off x="3557715" y="1761744"/>
            <a:ext cx="1197875" cy="1814051"/>
          </a:xfrm>
          <a:prstGeom prst="rect">
            <a:avLst/>
          </a:prstGeom>
        </p:spPr>
      </p:pic>
      <p:sp>
        <p:nvSpPr>
          <p:cNvPr id="6" name="Llamada rectangular redondeada 5"/>
          <p:cNvSpPr/>
          <p:nvPr/>
        </p:nvSpPr>
        <p:spPr>
          <a:xfrm>
            <a:off x="836762" y="1248883"/>
            <a:ext cx="2035833" cy="1008296"/>
          </a:xfrm>
          <a:prstGeom prst="wedgeRoundRectCallout">
            <a:avLst>
              <a:gd name="adj1" fmla="val 259555"/>
              <a:gd name="adj2" fmla="val 27043"/>
              <a:gd name="adj3" fmla="val 16667"/>
            </a:avLst>
          </a:prstGeom>
          <a:ln>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b="1" dirty="0">
                <a:solidFill>
                  <a:schemeClr val="accent2"/>
                </a:solidFill>
              </a:rPr>
              <a:t>1° </a:t>
            </a:r>
            <a:r>
              <a:rPr lang="es-PE" sz="1600" dirty="0" smtClean="0"/>
              <a:t>Seleccionar la opción REGISTRO DE FICHA TÉCNICA</a:t>
            </a:r>
            <a:endParaRPr lang="es-PE" sz="1600" dirty="0"/>
          </a:p>
        </p:txBody>
      </p:sp>
    </p:spTree>
    <p:extLst>
      <p:ext uri="{BB962C8B-B14F-4D97-AF65-F5344CB8AC3E}">
        <p14:creationId xmlns:p14="http://schemas.microsoft.com/office/powerpoint/2010/main" val="308116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5657" y="453629"/>
            <a:ext cx="2379064" cy="36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512028" y="477122"/>
            <a:ext cx="4819097" cy="461665"/>
          </a:xfrm>
          <a:prstGeom prst="rect">
            <a:avLst/>
          </a:prstGeom>
        </p:spPr>
        <p:txBody>
          <a:bodyPr wrap="square">
            <a:spAutoFit/>
          </a:bodyPr>
          <a:lstStyle/>
          <a:p>
            <a:pPr algn="ctr"/>
            <a:r>
              <a:rPr lang="es-PE" sz="2400" b="1" u="sng" dirty="0">
                <a:solidFill>
                  <a:schemeClr val="accent2"/>
                </a:solidFill>
                <a:latin typeface="Museo 500 Regular"/>
                <a:ea typeface="Museo 500 Regular"/>
                <a:cs typeface="Museo 500 Regular"/>
              </a:rPr>
              <a:t>REGISTRO </a:t>
            </a:r>
            <a:r>
              <a:rPr lang="es-PE" sz="2400" b="1" u="sng" dirty="0" smtClean="0">
                <a:solidFill>
                  <a:schemeClr val="accent2"/>
                </a:solidFill>
                <a:latin typeface="Museo 500 Regular"/>
                <a:ea typeface="Museo 500 Regular"/>
                <a:cs typeface="Museo 500 Regular"/>
              </a:rPr>
              <a:t>DE FICHA </a:t>
            </a:r>
            <a:r>
              <a:rPr lang="es-PE" sz="2400" b="1" u="sng" dirty="0">
                <a:solidFill>
                  <a:schemeClr val="accent2"/>
                </a:solidFill>
                <a:latin typeface="Museo 500 Regular"/>
                <a:ea typeface="Museo 500 Regular"/>
                <a:cs typeface="Museo 500 Regular"/>
              </a:rPr>
              <a:t>TÉCNICA</a:t>
            </a:r>
          </a:p>
        </p:txBody>
      </p:sp>
      <p:pic>
        <p:nvPicPr>
          <p:cNvPr id="3" name="Imagen 2"/>
          <p:cNvPicPr>
            <a:picLocks noChangeAspect="1"/>
          </p:cNvPicPr>
          <p:nvPr/>
        </p:nvPicPr>
        <p:blipFill>
          <a:blip r:embed="rId3"/>
          <a:stretch>
            <a:fillRect/>
          </a:stretch>
        </p:blipFill>
        <p:spPr>
          <a:xfrm>
            <a:off x="1025901" y="1095633"/>
            <a:ext cx="7628238" cy="3768390"/>
          </a:xfrm>
          <a:prstGeom prst="rect">
            <a:avLst/>
          </a:prstGeom>
        </p:spPr>
      </p:pic>
      <p:sp>
        <p:nvSpPr>
          <p:cNvPr id="8" name="Llamada rectangular redondeada 7"/>
          <p:cNvSpPr/>
          <p:nvPr/>
        </p:nvSpPr>
        <p:spPr>
          <a:xfrm>
            <a:off x="3058160" y="5394960"/>
            <a:ext cx="8331200" cy="538480"/>
          </a:xfrm>
          <a:prstGeom prst="wedgeRoundRectCallout">
            <a:avLst>
              <a:gd name="adj1" fmla="val -14897"/>
              <a:gd name="adj2" fmla="val -793944"/>
              <a:gd name="adj3" fmla="val 16667"/>
            </a:avLst>
          </a:prstGeom>
          <a:ln>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b="1" dirty="0" smtClean="0">
                <a:solidFill>
                  <a:schemeClr val="accent2"/>
                </a:solidFill>
              </a:rPr>
              <a:t>3° </a:t>
            </a:r>
            <a:r>
              <a:rPr lang="es-PE" sz="1600" dirty="0" smtClean="0"/>
              <a:t>Al finalizar dar clic en ENVIAR PARA APROBACION presentar el expediente correspondiente para su verificación.</a:t>
            </a:r>
            <a:endParaRPr lang="es-PE" sz="1600" dirty="0"/>
          </a:p>
        </p:txBody>
      </p:sp>
      <p:sp>
        <p:nvSpPr>
          <p:cNvPr id="7" name="Llamada rectangular redondeada 6"/>
          <p:cNvSpPr/>
          <p:nvPr/>
        </p:nvSpPr>
        <p:spPr>
          <a:xfrm>
            <a:off x="8886549" y="3315419"/>
            <a:ext cx="2565304" cy="1541494"/>
          </a:xfrm>
          <a:prstGeom prst="wedgeRoundRectCallout">
            <a:avLst>
              <a:gd name="adj1" fmla="val -88503"/>
              <a:gd name="adj2" fmla="val -60741"/>
              <a:gd name="adj3" fmla="val 16667"/>
            </a:avLst>
          </a:prstGeom>
          <a:ln>
            <a:prstDash val="lgDashDotDot"/>
          </a:ln>
        </p:spPr>
        <p:style>
          <a:lnRef idx="2">
            <a:schemeClr val="accent3"/>
          </a:lnRef>
          <a:fillRef idx="1">
            <a:schemeClr val="lt1"/>
          </a:fillRef>
          <a:effectRef idx="0">
            <a:schemeClr val="accent3"/>
          </a:effectRef>
          <a:fontRef idx="minor">
            <a:schemeClr val="dk1"/>
          </a:fontRef>
        </p:style>
        <p:txBody>
          <a:bodyPr rtlCol="0" anchor="ctr"/>
          <a:lstStyle/>
          <a:p>
            <a:pPr algn="ctr"/>
            <a:r>
              <a:rPr lang="es-PE" sz="1600" b="1" dirty="0">
                <a:solidFill>
                  <a:schemeClr val="accent2"/>
                </a:solidFill>
              </a:rPr>
              <a:t>2° </a:t>
            </a:r>
            <a:r>
              <a:rPr lang="es-PE" sz="1600" dirty="0" smtClean="0"/>
              <a:t>El listado de acciones de Mantenimiento para agregar en cada partida dar clic en los engranajes de lado derecho.</a:t>
            </a:r>
            <a:endParaRPr lang="es-PE" sz="1600" dirty="0"/>
          </a:p>
        </p:txBody>
      </p:sp>
      <p:sp>
        <p:nvSpPr>
          <p:cNvPr id="6" name="Llamada rectangular redondeada 5"/>
          <p:cNvSpPr/>
          <p:nvPr/>
        </p:nvSpPr>
        <p:spPr>
          <a:xfrm>
            <a:off x="9089417" y="1205493"/>
            <a:ext cx="2565304" cy="1605280"/>
          </a:xfrm>
          <a:prstGeom prst="wedgeRoundRectCallout">
            <a:avLst>
              <a:gd name="adj1" fmla="val -120960"/>
              <a:gd name="adj2" fmla="val -44822"/>
              <a:gd name="adj3" fmla="val 16667"/>
            </a:avLst>
          </a:prstGeom>
          <a:ln>
            <a:prstDash val="lgDashDotDot"/>
          </a:ln>
        </p:spPr>
        <p:style>
          <a:lnRef idx="2">
            <a:schemeClr val="accent2"/>
          </a:lnRef>
          <a:fillRef idx="1">
            <a:schemeClr val="lt1"/>
          </a:fillRef>
          <a:effectRef idx="0">
            <a:schemeClr val="accent2"/>
          </a:effectRef>
          <a:fontRef idx="minor">
            <a:schemeClr val="dk1"/>
          </a:fontRef>
        </p:style>
        <p:txBody>
          <a:bodyPr rtlCol="0" anchor="ctr"/>
          <a:lstStyle/>
          <a:p>
            <a:pPr algn="ctr"/>
            <a:r>
              <a:rPr lang="es-PE" sz="1600" b="1" dirty="0">
                <a:solidFill>
                  <a:schemeClr val="accent2"/>
                </a:solidFill>
              </a:rPr>
              <a:t>1° </a:t>
            </a:r>
            <a:r>
              <a:rPr lang="es-PE" sz="1600" dirty="0" smtClean="0"/>
              <a:t>Se habilitarán las opciones VISTA PREVIA, </a:t>
            </a:r>
            <a:r>
              <a:rPr lang="es-PE" sz="1600" dirty="0" smtClean="0"/>
              <a:t>IMPRIMIR </a:t>
            </a:r>
            <a:r>
              <a:rPr lang="es-PE" sz="1600" dirty="0" smtClean="0"/>
              <a:t>ACTA DE COMPROMISO Y ENVIAR PARA APROBACION.</a:t>
            </a:r>
            <a:endParaRPr lang="es-PE" sz="1600" dirty="0"/>
          </a:p>
        </p:txBody>
      </p:sp>
      <p:pic>
        <p:nvPicPr>
          <p:cNvPr id="9" name="Imagen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770" t="25974" r="10480" b="5776"/>
          <a:stretch/>
        </p:blipFill>
        <p:spPr>
          <a:xfrm flipH="1">
            <a:off x="362803" y="4611686"/>
            <a:ext cx="2233499" cy="1920156"/>
          </a:xfrm>
          <a:prstGeom prst="rect">
            <a:avLst/>
          </a:prstGeom>
        </p:spPr>
      </p:pic>
    </p:spTree>
    <p:extLst>
      <p:ext uri="{BB962C8B-B14F-4D97-AF65-F5344CB8AC3E}">
        <p14:creationId xmlns:p14="http://schemas.microsoft.com/office/powerpoint/2010/main" val="41797505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avon">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TM02900743[[fn=Orgánico]]</Template>
  <TotalTime>2246</TotalTime>
  <Words>2170</Words>
  <Application>Microsoft Office PowerPoint</Application>
  <PresentationFormat>Panorámica</PresentationFormat>
  <Paragraphs>261</Paragraphs>
  <Slides>42</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42</vt:i4>
      </vt:variant>
    </vt:vector>
  </HeadingPairs>
  <TitlesOfParts>
    <vt:vector size="53" baseType="lpstr">
      <vt:lpstr>Arial</vt:lpstr>
      <vt:lpstr>Calibri</vt:lpstr>
      <vt:lpstr>Calibri Light</vt:lpstr>
      <vt:lpstr>Cambria</vt:lpstr>
      <vt:lpstr>Garamond</vt:lpstr>
      <vt:lpstr>Gill Sans</vt:lpstr>
      <vt:lpstr>Museo 500 Regular</vt:lpstr>
      <vt:lpstr>Stag Book</vt:lpstr>
      <vt:lpstr>Wingdings 2</vt:lpstr>
      <vt:lpstr>HDOfficeLightV0</vt:lpstr>
      <vt:lpstr>Savon</vt:lpstr>
      <vt:lpstr>Acceso a Sistema Wasichay</vt:lpstr>
      <vt:lpstr>Presentación de PowerPoint</vt:lpstr>
      <vt:lpstr>Presentación de PowerPoint</vt:lpstr>
      <vt:lpstr>Presentación de PowerPoint</vt:lpstr>
      <vt:lpstr>Registro de comité de mantenimiento y ficha técnica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Registro de declaración de gastos</vt:lpstr>
      <vt:lpstr>Presentación de PowerPoint</vt:lpstr>
      <vt:lpstr>Presentación de PowerPoint</vt:lpstr>
      <vt:lpstr>Presentación de PowerPoint</vt:lpstr>
      <vt:lpstr>Presentación de PowerPoint</vt:lpstr>
      <vt:lpstr>Presentación de PowerPoint</vt:lpstr>
      <vt:lpstr>Registro de devolución de saldo</vt:lpstr>
      <vt:lpstr>Presentación de PowerPoint</vt:lpstr>
      <vt:lpstr>Presentación de PowerPoint</vt:lpstr>
      <vt:lpstr>Presentación de PowerPoint</vt:lpstr>
      <vt:lpstr>Presentación de PowerPoint</vt:lpstr>
      <vt:lpstr>Presentación de PowerPoint</vt:lpstr>
      <vt:lpstr>Presentación de PowerPoint</vt:lpstr>
      <vt:lpstr>Mensajes de error del sistema wasichay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a Sistema Wasichay</dc:title>
  <dc:creator>Victoria Elena Guerra Maticorena</dc:creator>
  <cp:lastModifiedBy>TATIANA PATRICIA DIAZ HERRERA</cp:lastModifiedBy>
  <cp:revision>78</cp:revision>
  <dcterms:created xsi:type="dcterms:W3CDTF">2017-02-13T19:47:09Z</dcterms:created>
  <dcterms:modified xsi:type="dcterms:W3CDTF">2018-01-24T21:18:40Z</dcterms:modified>
</cp:coreProperties>
</file>