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6"/>
  </p:notesMasterIdLst>
  <p:handoutMasterIdLst>
    <p:handoutMasterId r:id="rId47"/>
  </p:handoutMasterIdLst>
  <p:sldIdLst>
    <p:sldId id="256" r:id="rId2"/>
    <p:sldId id="309" r:id="rId3"/>
    <p:sldId id="310" r:id="rId4"/>
    <p:sldId id="316" r:id="rId5"/>
    <p:sldId id="257" r:id="rId6"/>
    <p:sldId id="259" r:id="rId7"/>
    <p:sldId id="313" r:id="rId8"/>
    <p:sldId id="258" r:id="rId9"/>
    <p:sldId id="263" r:id="rId10"/>
    <p:sldId id="260" r:id="rId11"/>
    <p:sldId id="261" r:id="rId12"/>
    <p:sldId id="317" r:id="rId13"/>
    <p:sldId id="333" r:id="rId14"/>
    <p:sldId id="264" r:id="rId15"/>
    <p:sldId id="265" r:id="rId16"/>
    <p:sldId id="266" r:id="rId17"/>
    <p:sldId id="270" r:id="rId18"/>
    <p:sldId id="268" r:id="rId19"/>
    <p:sldId id="320" r:id="rId20"/>
    <p:sldId id="321" r:id="rId21"/>
    <p:sldId id="271" r:id="rId22"/>
    <p:sldId id="272" r:id="rId23"/>
    <p:sldId id="269" r:id="rId24"/>
    <p:sldId id="322" r:id="rId25"/>
    <p:sldId id="323" r:id="rId26"/>
    <p:sldId id="324" r:id="rId27"/>
    <p:sldId id="325" r:id="rId28"/>
    <p:sldId id="326" r:id="rId29"/>
    <p:sldId id="327" r:id="rId30"/>
    <p:sldId id="332" r:id="rId31"/>
    <p:sldId id="328" r:id="rId32"/>
    <p:sldId id="329" r:id="rId33"/>
    <p:sldId id="330" r:id="rId34"/>
    <p:sldId id="331" r:id="rId35"/>
    <p:sldId id="314" r:id="rId36"/>
    <p:sldId id="315" r:id="rId37"/>
    <p:sldId id="274" r:id="rId38"/>
    <p:sldId id="307" r:id="rId39"/>
    <p:sldId id="275" r:id="rId40"/>
    <p:sldId id="279" r:id="rId41"/>
    <p:sldId id="276" r:id="rId42"/>
    <p:sldId id="277" r:id="rId43"/>
    <p:sldId id="294" r:id="rId44"/>
    <p:sldId id="306" r:id="rId45"/>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p:scale>
          <a:sx n="75" d="100"/>
          <a:sy n="75" d="100"/>
        </p:scale>
        <p:origin x="2202" y="9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r>
              <a:rPr lang="es-PE" smtClean="0"/>
              <a:t>GUIA DE PROCEDIMIENTOS PARA LA ATENCION CON MODULOS PREFABRICADOS</a:t>
            </a:r>
            <a:endParaRPr lang="es-PE"/>
          </a:p>
        </p:txBody>
      </p:sp>
      <p:sp>
        <p:nvSpPr>
          <p:cNvPr id="3" name="Marcador de fecha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r>
              <a:rPr lang="es-PE" smtClean="0"/>
              <a:t>18/01/2016</a:t>
            </a:r>
            <a:endParaRPr lang="es-PE"/>
          </a:p>
        </p:txBody>
      </p:sp>
      <p:sp>
        <p:nvSpPr>
          <p:cNvPr id="4" name="Marcador de pie de página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r>
              <a:rPr lang="es-PE" smtClean="0"/>
              <a:t>PROGRAMA NACIONAL DE INFRAESTRUCTURA EDUCATIVA</a:t>
            </a:r>
            <a:endParaRPr lang="es-PE"/>
          </a:p>
        </p:txBody>
      </p:sp>
      <p:sp>
        <p:nvSpPr>
          <p:cNvPr id="5" name="Marcador de número de diapositiva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DADBCB04-23C0-4CF3-A4A7-9F895159D016}" type="slidenum">
              <a:rPr lang="es-PE" smtClean="0"/>
              <a:t>‹Nº›</a:t>
            </a:fld>
            <a:endParaRPr lang="es-PE"/>
          </a:p>
        </p:txBody>
      </p:sp>
    </p:spTree>
    <p:extLst>
      <p:ext uri="{BB962C8B-B14F-4D97-AF65-F5344CB8AC3E}">
        <p14:creationId xmlns:p14="http://schemas.microsoft.com/office/powerpoint/2010/main" val="243213220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r>
              <a:rPr lang="es-PE" smtClean="0"/>
              <a:t>GUIA DE PROCEDIMIENTOS PARA LA ATENCION CON MODULOS PREFABRICADOS</a:t>
            </a:r>
            <a:endParaRPr lang="es-PE"/>
          </a:p>
        </p:txBody>
      </p:sp>
      <p:sp>
        <p:nvSpPr>
          <p:cNvPr id="3" name="Marcador de fecha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r>
              <a:rPr lang="es-PE" smtClean="0"/>
              <a:t>18/01/2016</a:t>
            </a:r>
            <a:endParaRPr lang="es-PE"/>
          </a:p>
        </p:txBody>
      </p:sp>
      <p:sp>
        <p:nvSpPr>
          <p:cNvPr id="4" name="Marcador de imagen de diapositiva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r>
              <a:rPr lang="es-PE" smtClean="0"/>
              <a:t>PROGRAMA NACIONAL DE INFRAESTRUCTURA EDUCATIVA</a:t>
            </a:r>
            <a:endParaRPr lang="es-PE"/>
          </a:p>
        </p:txBody>
      </p:sp>
      <p:sp>
        <p:nvSpPr>
          <p:cNvPr id="7" name="Marcador de número de diapositiva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DF5AFCA0-4D8B-4251-8CAC-F60445173E08}" type="slidenum">
              <a:rPr lang="es-PE" smtClean="0"/>
              <a:t>‹Nº›</a:t>
            </a:fld>
            <a:endParaRPr lang="es-PE"/>
          </a:p>
        </p:txBody>
      </p:sp>
    </p:spTree>
    <p:extLst>
      <p:ext uri="{BB962C8B-B14F-4D97-AF65-F5344CB8AC3E}">
        <p14:creationId xmlns:p14="http://schemas.microsoft.com/office/powerpoint/2010/main" val="57135584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encabezado 3"/>
          <p:cNvSpPr>
            <a:spLocks noGrp="1"/>
          </p:cNvSpPr>
          <p:nvPr>
            <p:ph type="hdr" sz="quarter" idx="10"/>
          </p:nvPr>
        </p:nvSpPr>
        <p:spPr/>
        <p:txBody>
          <a:bodyPr/>
          <a:lstStyle/>
          <a:p>
            <a:r>
              <a:rPr lang="es-PE" smtClean="0"/>
              <a:t>GUIA DE PROCEDIMIENTOS PARA LA ATENCION CON MODULOS PREFABRICADOS</a:t>
            </a:r>
            <a:endParaRPr lang="es-PE"/>
          </a:p>
        </p:txBody>
      </p:sp>
      <p:sp>
        <p:nvSpPr>
          <p:cNvPr id="5" name="Marcador de pie de página 4"/>
          <p:cNvSpPr>
            <a:spLocks noGrp="1"/>
          </p:cNvSpPr>
          <p:nvPr>
            <p:ph type="ftr" sz="quarter" idx="11"/>
          </p:nvPr>
        </p:nvSpPr>
        <p:spPr/>
        <p:txBody>
          <a:bodyPr/>
          <a:lstStyle/>
          <a:p>
            <a:r>
              <a:rPr lang="es-PE" smtClean="0"/>
              <a:t>PROGRAMA NACIONAL DE INFRAESTRUCTURA EDUCATIVA</a:t>
            </a:r>
            <a:endParaRPr lang="es-PE"/>
          </a:p>
        </p:txBody>
      </p:sp>
      <p:sp>
        <p:nvSpPr>
          <p:cNvPr id="6" name="Marcador de número de diapositiva 5"/>
          <p:cNvSpPr>
            <a:spLocks noGrp="1"/>
          </p:cNvSpPr>
          <p:nvPr>
            <p:ph type="sldNum" sz="quarter" idx="12"/>
          </p:nvPr>
        </p:nvSpPr>
        <p:spPr/>
        <p:txBody>
          <a:bodyPr/>
          <a:lstStyle/>
          <a:p>
            <a:fld id="{DF5AFCA0-4D8B-4251-8CAC-F60445173E08}" type="slidenum">
              <a:rPr lang="es-PE" smtClean="0"/>
              <a:t>5</a:t>
            </a:fld>
            <a:endParaRPr lang="es-PE"/>
          </a:p>
        </p:txBody>
      </p:sp>
    </p:spTree>
    <p:extLst>
      <p:ext uri="{BB962C8B-B14F-4D97-AF65-F5344CB8AC3E}">
        <p14:creationId xmlns:p14="http://schemas.microsoft.com/office/powerpoint/2010/main" val="331069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DF5AFCA0-4D8B-4251-8CAC-F60445173E08}" type="slidenum">
              <a:rPr lang="es-PE" smtClean="0"/>
              <a:t>13</a:t>
            </a:fld>
            <a:endParaRPr lang="es-PE"/>
          </a:p>
        </p:txBody>
      </p:sp>
      <p:sp>
        <p:nvSpPr>
          <p:cNvPr id="5" name="Marcador de pie de página 4"/>
          <p:cNvSpPr>
            <a:spLocks noGrp="1"/>
          </p:cNvSpPr>
          <p:nvPr>
            <p:ph type="ftr" sz="quarter" idx="11"/>
          </p:nvPr>
        </p:nvSpPr>
        <p:spPr/>
        <p:txBody>
          <a:bodyPr/>
          <a:lstStyle/>
          <a:p>
            <a:r>
              <a:rPr lang="es-PE" smtClean="0"/>
              <a:t>PROGRAMA NACIONAL DE INFRAESTRUCTURA EDUCATIVA</a:t>
            </a:r>
            <a:endParaRPr lang="es-PE"/>
          </a:p>
        </p:txBody>
      </p:sp>
      <p:sp>
        <p:nvSpPr>
          <p:cNvPr id="6" name="Marcador de encabezado 5"/>
          <p:cNvSpPr>
            <a:spLocks noGrp="1"/>
          </p:cNvSpPr>
          <p:nvPr>
            <p:ph type="hdr" sz="quarter" idx="12"/>
          </p:nvPr>
        </p:nvSpPr>
        <p:spPr/>
        <p:txBody>
          <a:bodyPr/>
          <a:lstStyle/>
          <a:p>
            <a:r>
              <a:rPr lang="es-PE" smtClean="0"/>
              <a:t>GUIA DE PROCEDIMIENTOS PARA LA ATENCION CON MODULOS PREFABRICADOS</a:t>
            </a:r>
            <a:endParaRPr lang="es-PE"/>
          </a:p>
        </p:txBody>
      </p:sp>
    </p:spTree>
    <p:extLst>
      <p:ext uri="{BB962C8B-B14F-4D97-AF65-F5344CB8AC3E}">
        <p14:creationId xmlns:p14="http://schemas.microsoft.com/office/powerpoint/2010/main" val="296122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9AD50D-FBC5-4938-91E2-B7E0F920DE06}"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3A29BC0-D919-4982-9A7E-0A581A366A66}" type="datetime1">
              <a:rPr lang="en-US" smtClean="0"/>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B879FC-1A31-4430-84C2-55491CA7115D}"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BF610B-61C4-453C-AD9E-19E670AE73D8}"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6354FD-AF5D-4E4F-BE17-BE59B1F58F76}"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D34C381-5527-44D2-BE70-5F01BF6B820D}"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E0FD38E-4A83-44A9-9D5D-FBED5700E12F}"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843E71-06E6-4773-AC8E-3C96CE42A2A8}"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EF3EBD-7C11-4000-B717-D543AC7F86CF}"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092E1F-3F3E-4C23-B1EA-03DF2363702A}"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C3E2F3-F998-460B-A209-902F5BA6E827}" type="datetime1">
              <a:rPr lang="en-US" smtClean="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E922A28-DEBB-4E9D-8197-BE29037DF7D5}" type="datetime1">
              <a:rPr lang="en-US" smtClean="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9FA2F47-7E2F-464D-9E9C-11ADD35A56D2}" type="datetime1">
              <a:rPr lang="en-US" smtClean="0"/>
              <a:t>4/11/2018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08186F9-4A3A-4F38-93B5-174368E56035}" type="datetime1">
              <a:rPr lang="en-US" smtClean="0"/>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3BDD9-F7A4-4CC9-ABC9-95D1352ECFFF}" type="datetime1">
              <a:rPr lang="en-US" smtClean="0"/>
              <a:t>4/11/2018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88B3DD3-7268-4E61-93E9-172DFD2FDD54}" type="datetime1">
              <a:rPr lang="en-US" smtClean="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A7333D-05E5-47A6-B420-5BD81CC01780}" type="datetime1">
              <a:rPr lang="en-US" smtClean="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B66C964-4714-4B55-BBE6-934F68A9E3ED}" type="datetime1">
              <a:rPr lang="en-US" smtClean="0"/>
              <a:t>4/11/2018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microsoft.com/office/2007/relationships/hdphoto" Target="../media/hdphoto1.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0.emf"/><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vmlDrawing" Target="../drawings/vmlDrawing1.vml"/><Relationship Id="rId1" Type="http://schemas.openxmlformats.org/officeDocument/2006/relationships/themeOverride" Target="../theme/themeOverride8.xml"/><Relationship Id="rId6" Type="http://schemas.openxmlformats.org/officeDocument/2006/relationships/package" Target="../embeddings/Documento_de_Microsoft_Word1.docx"/><Relationship Id="rId5" Type="http://schemas.openxmlformats.org/officeDocument/2006/relationships/oleObject" Target="../embeddings/oleObject1.bin"/><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14.emf"/><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microsoft.com/office/2007/relationships/hdphoto" Target="../media/hdphoto2.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microsoft.com/office/2007/relationships/hdphoto" Target="../media/hdphoto3.wdp"/><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microsoft.com/office/2007/relationships/hdphoto" Target="../media/hdphoto4.wdp"/><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microsoft.com/office/2007/relationships/hdphoto" Target="../media/hdphoto5.wdp"/><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6.xml"/><Relationship Id="rId5" Type="http://schemas.openxmlformats.org/officeDocument/2006/relationships/image" Target="../media/image35.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7.xml"/><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9.xml"/><Relationship Id="rId5" Type="http://schemas.openxmlformats.org/officeDocument/2006/relationships/image" Target="../media/image40.emf"/><Relationship Id="rId4" Type="http://schemas.openxmlformats.org/officeDocument/2006/relationships/image" Target="../media/image39.emf"/></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hemeOverride" Target="../theme/themeOverride31.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41911" y="743179"/>
            <a:ext cx="10930273" cy="2971801"/>
          </a:xfrm>
          <a:noFill/>
          <a:ln>
            <a:solidFill>
              <a:schemeClr val="tx1"/>
            </a:solidFill>
          </a:ln>
        </p:spPr>
        <p:txBody>
          <a:bodyPr>
            <a:normAutofit/>
          </a:bodyPr>
          <a:lstStyle/>
          <a:p>
            <a:pPr algn="r"/>
            <a:r>
              <a:rPr lang="es-MX" b="1" dirty="0" smtClean="0">
                <a:solidFill>
                  <a:schemeClr val="accent6"/>
                </a:solidFill>
                <a:effectLst>
                  <a:outerShdw blurRad="38100" dist="38100" dir="2700000" algn="tl">
                    <a:srgbClr val="000000">
                      <a:alpha val="43137"/>
                    </a:srgbClr>
                  </a:outerShdw>
                </a:effectLst>
                <a:latin typeface="Calibri" panose="020F0502020204030204" pitchFamily="34" charset="0"/>
              </a:rPr>
              <a:t>GUÍA </a:t>
            </a:r>
            <a:r>
              <a:rPr lang="es-MX" b="1" dirty="0">
                <a:solidFill>
                  <a:schemeClr val="accent6"/>
                </a:solidFill>
                <a:effectLst>
                  <a:outerShdw blurRad="38100" dist="38100" dir="2700000" algn="tl">
                    <a:srgbClr val="000000">
                      <a:alpha val="43137"/>
                    </a:srgbClr>
                  </a:outerShdw>
                </a:effectLst>
                <a:latin typeface="Calibri" panose="020F0502020204030204" pitchFamily="34" charset="0"/>
              </a:rPr>
              <a:t>DE PROCEDIMIENTOS PARA LA </a:t>
            </a:r>
            <a:r>
              <a:rPr lang="es-MX" b="1" dirty="0" smtClean="0">
                <a:solidFill>
                  <a:schemeClr val="accent6"/>
                </a:solidFill>
                <a:effectLst>
                  <a:outerShdw blurRad="38100" dist="38100" dir="2700000" algn="tl">
                    <a:srgbClr val="000000">
                      <a:alpha val="43137"/>
                    </a:srgbClr>
                  </a:outerShdw>
                </a:effectLst>
                <a:latin typeface="Calibri" panose="020F0502020204030204" pitchFamily="34" charset="0"/>
              </a:rPr>
              <a:t>ATENCION CON MODULOS PREFABRICADOS</a:t>
            </a:r>
            <a:endParaRPr lang="es-PE" b="1" dirty="0">
              <a:solidFill>
                <a:schemeClr val="accent6"/>
              </a:solidFill>
              <a:effectLst>
                <a:outerShdw blurRad="38100" dist="38100" dir="2700000" algn="tl">
                  <a:srgbClr val="000000">
                    <a:alpha val="43137"/>
                  </a:srgbClr>
                </a:outerShdw>
              </a:effectLst>
              <a:latin typeface="Calibri" panose="020F0502020204030204" pitchFamily="34" charset="0"/>
            </a:endParaRPr>
          </a:p>
        </p:txBody>
      </p:sp>
      <p:sp>
        <p:nvSpPr>
          <p:cNvPr id="3" name="CuadroTexto 2"/>
          <p:cNvSpPr txBox="1"/>
          <p:nvPr/>
        </p:nvSpPr>
        <p:spPr>
          <a:xfrm>
            <a:off x="6916994" y="4970206"/>
            <a:ext cx="3893574" cy="369332"/>
          </a:xfrm>
          <a:prstGeom prst="rect">
            <a:avLst/>
          </a:prstGeom>
          <a:noFill/>
        </p:spPr>
        <p:txBody>
          <a:bodyPr wrap="square" rtlCol="0">
            <a:spAutoFit/>
          </a:bodyPr>
          <a:lstStyle/>
          <a:p>
            <a:pPr algn="r"/>
            <a:r>
              <a:rPr lang="es-MX" dirty="0" smtClean="0">
                <a:solidFill>
                  <a:schemeClr val="accent1">
                    <a:lumMod val="50000"/>
                  </a:schemeClr>
                </a:solidFill>
                <a:latin typeface="Calibri" panose="020F0502020204030204" pitchFamily="34" charset="0"/>
              </a:rPr>
              <a:t>Piura, Enero de 2016</a:t>
            </a:r>
            <a:endParaRPr lang="es-PE"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3641901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solidFill>
                  <a:schemeClr val="bg2"/>
                </a:solidFill>
                <a:latin typeface="Calibri" panose="020F0502020204030204" pitchFamily="34" charset="0"/>
                <a:cs typeface="Arial" panose="020B0604020202020204" pitchFamily="34" charset="0"/>
              </a:rPr>
              <a:t>¿Qué requisitos debemos de cumplir para asignar un aula prefabricada? </a:t>
            </a:r>
            <a:endParaRPr lang="es-PE" dirty="0">
              <a:solidFill>
                <a:schemeClr val="bg2"/>
              </a:solidFill>
              <a:latin typeface="Calibri" panose="020F0502020204030204" pitchFamily="34" charset="0"/>
              <a:cs typeface="Arial" panose="020B0604020202020204" pitchFamily="34" charset="0"/>
            </a:endParaRPr>
          </a:p>
        </p:txBody>
      </p:sp>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sp>
        <p:nvSpPr>
          <p:cNvPr id="4" name="Marcador de contenido 2"/>
          <p:cNvSpPr txBox="1">
            <a:spLocks/>
          </p:cNvSpPr>
          <p:nvPr/>
        </p:nvSpPr>
        <p:spPr>
          <a:xfrm>
            <a:off x="836612" y="838200"/>
            <a:ext cx="10152230"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es-MX" dirty="0" smtClean="0">
              <a:solidFill>
                <a:schemeClr val="bg1"/>
              </a:solidFill>
              <a:latin typeface="Calibri" panose="020F0502020204030204" pitchFamily="34" charset="0"/>
              <a:cs typeface="Arial" panose="020B0604020202020204" pitchFamily="34" charset="0"/>
            </a:endParaRPr>
          </a:p>
          <a:p>
            <a:endParaRPr lang="es-MX" dirty="0">
              <a:solidFill>
                <a:schemeClr val="bg1"/>
              </a:solidFill>
              <a:latin typeface="Calibri" panose="020F0502020204030204" pitchFamily="34" charset="0"/>
              <a:cs typeface="Arial" panose="020B0604020202020204" pitchFamily="34" charset="0"/>
            </a:endParaRPr>
          </a:p>
          <a:p>
            <a:r>
              <a:rPr lang="es-MX" dirty="0" smtClean="0">
                <a:solidFill>
                  <a:schemeClr val="bg1"/>
                </a:solidFill>
                <a:latin typeface="Calibri" panose="020F0502020204030204" pitchFamily="34" charset="0"/>
                <a:cs typeface="Arial" panose="020B0604020202020204" pitchFamily="34" charset="0"/>
              </a:rPr>
              <a:t>De estricto cumplimiento:</a:t>
            </a:r>
          </a:p>
          <a:p>
            <a:r>
              <a:rPr lang="es-MX" dirty="0" smtClean="0">
                <a:solidFill>
                  <a:schemeClr val="bg1"/>
                </a:solidFill>
                <a:latin typeface="Calibri" panose="020F0502020204030204" pitchFamily="34" charset="0"/>
                <a:cs typeface="Arial" panose="020B0604020202020204" pitchFamily="34" charset="0"/>
              </a:rPr>
              <a:t>Cumplir con lo establecido en la guía de priorización y emplazamiento de módulos prefabricados, la que se resume en:</a:t>
            </a:r>
          </a:p>
          <a:p>
            <a:r>
              <a:rPr lang="es-MX" b="1" dirty="0" smtClean="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Anexo N° 01 – Guía de emplazamiento.</a:t>
            </a:r>
          </a:p>
          <a:p>
            <a:r>
              <a:rPr lang="es-MX" dirty="0" smtClean="0">
                <a:solidFill>
                  <a:schemeClr val="bg1"/>
                </a:solidFill>
                <a:latin typeface="Calibri" panose="020F0502020204030204" pitchFamily="34" charset="0"/>
                <a:cs typeface="Arial" panose="020B0604020202020204" pitchFamily="34" charset="0"/>
              </a:rPr>
              <a:t>Deberán respetarse distancias mínimas en función al número de aulas a instalar; además observar aspectos tales como seguridad, evacuación, zonas de escape, zonas de peligro, etc. </a:t>
            </a:r>
            <a:r>
              <a:rPr lang="es-MX" dirty="0">
                <a:solidFill>
                  <a:schemeClr val="bg1"/>
                </a:solidFill>
                <a:latin typeface="Calibri" panose="020F0502020204030204" pitchFamily="34" charset="0"/>
                <a:cs typeface="Arial" panose="020B0604020202020204" pitchFamily="34" charset="0"/>
              </a:rPr>
              <a:t>E</a:t>
            </a:r>
            <a:r>
              <a:rPr lang="es-MX" dirty="0" smtClean="0">
                <a:solidFill>
                  <a:schemeClr val="bg1"/>
                </a:solidFill>
                <a:latin typeface="Calibri" panose="020F0502020204030204" pitchFamily="34" charset="0"/>
                <a:cs typeface="Arial" panose="020B0604020202020204" pitchFamily="34" charset="0"/>
              </a:rPr>
              <a:t>sta guía de emplazamiento no es determinativa ni restrictiva.</a:t>
            </a:r>
            <a:endParaRPr lang="es-MX" dirty="0">
              <a:solidFill>
                <a:schemeClr val="bg1"/>
              </a:solidFill>
              <a:latin typeface="Calibri" panose="020F0502020204030204" pitchFamily="34" charset="0"/>
              <a:cs typeface="Arial" panose="020B0604020202020204" pitchFamily="34" charset="0"/>
            </a:endParaRPr>
          </a:p>
          <a:p>
            <a:endParaRPr lang="es-MX" dirty="0" smtClean="0">
              <a:latin typeface="Arial" panose="020B0604020202020204" pitchFamily="34" charset="0"/>
              <a:cs typeface="Arial" panose="020B0604020202020204" pitchFamily="34" charset="0"/>
            </a:endParaRPr>
          </a:p>
          <a:p>
            <a:endParaRPr lang="es-MX"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4538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4" cstate="email">
            <a:extLst>
              <a:ext uri="{28A0092B-C50C-407E-A947-70E740481C1C}">
                <a14:useLocalDpi xmlns:a14="http://schemas.microsoft.com/office/drawing/2010/main"/>
              </a:ext>
            </a:extLst>
          </a:blip>
          <a:srcRect l="772" t="2382" r="1876" b="3867"/>
          <a:stretch/>
        </p:blipFill>
        <p:spPr>
          <a:xfrm>
            <a:off x="942975" y="733426"/>
            <a:ext cx="8961120" cy="6096000"/>
          </a:xfrm>
          <a:prstGeom prst="rect">
            <a:avLst/>
          </a:prstGeom>
        </p:spPr>
      </p:pic>
    </p:spTree>
    <p:extLst>
      <p:ext uri="{BB962C8B-B14F-4D97-AF65-F5344CB8AC3E}">
        <p14:creationId xmlns:p14="http://schemas.microsoft.com/office/powerpoint/2010/main" val="23086421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dirty="0"/>
          </a:p>
        </p:txBody>
      </p:sp>
      <p:pic>
        <p:nvPicPr>
          <p:cNvPr id="3" name="Imagen 2"/>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l="23163" t="11625" r="10788" b="7897"/>
          <a:stretch/>
        </p:blipFill>
        <p:spPr>
          <a:xfrm>
            <a:off x="684211" y="914401"/>
            <a:ext cx="8616307" cy="5685572"/>
          </a:xfrm>
          <a:prstGeom prst="rect">
            <a:avLst/>
          </a:prstGeom>
        </p:spPr>
      </p:pic>
    </p:spTree>
    <p:extLst>
      <p:ext uri="{BB962C8B-B14F-4D97-AF65-F5344CB8AC3E}">
        <p14:creationId xmlns:p14="http://schemas.microsoft.com/office/powerpoint/2010/main" val="42163138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6" name="Grupo 5"/>
          <p:cNvGrpSpPr/>
          <p:nvPr/>
        </p:nvGrpSpPr>
        <p:grpSpPr>
          <a:xfrm>
            <a:off x="640293" y="988541"/>
            <a:ext cx="6987946" cy="5712825"/>
            <a:chOff x="-207433" y="600075"/>
            <a:chExt cx="7294033" cy="6425141"/>
          </a:xfrm>
        </p:grpSpPr>
        <p:pic>
          <p:nvPicPr>
            <p:cNvPr id="4" name="Imagen 3"/>
            <p:cNvPicPr>
              <a:picLocks noChangeAspect="1"/>
            </p:cNvPicPr>
            <p:nvPr/>
          </p:nvPicPr>
          <p:blipFill rotWithShape="1">
            <a:blip r:embed="rId5" cstate="email">
              <a:biLevel thresh="75000"/>
              <a:extLst>
                <a:ext uri="{28A0092B-C50C-407E-A947-70E740481C1C}">
                  <a14:useLocalDpi xmlns:a14="http://schemas.microsoft.com/office/drawing/2010/main"/>
                </a:ext>
              </a:extLst>
            </a:blip>
            <a:srcRect l="37288" t="16264" r="42687" b="20982"/>
            <a:stretch/>
          </p:blipFill>
          <p:spPr>
            <a:xfrm>
              <a:off x="1792817" y="600075"/>
              <a:ext cx="3481506" cy="5065901"/>
            </a:xfrm>
            <a:prstGeom prst="rect">
              <a:avLst/>
            </a:prstGeom>
          </p:spPr>
        </p:pic>
        <p:sp>
          <p:nvSpPr>
            <p:cNvPr id="5" name="Llamada de flecha cuádruple 4"/>
            <p:cNvSpPr/>
            <p:nvPr/>
          </p:nvSpPr>
          <p:spPr>
            <a:xfrm>
              <a:off x="-207433" y="600075"/>
              <a:ext cx="7294033" cy="6425141"/>
            </a:xfrm>
            <a:prstGeom prst="quadArrowCallout">
              <a:avLst>
                <a:gd name="adj1" fmla="val 2593"/>
                <a:gd name="adj2" fmla="val 3726"/>
                <a:gd name="adj3" fmla="val 18515"/>
                <a:gd name="adj4" fmla="val 9113"/>
              </a:avLst>
            </a:prstGeom>
            <a:solidFill>
              <a:schemeClr val="accent6">
                <a:alpha val="37000"/>
              </a:schemeClr>
            </a:solidFill>
            <a:ln>
              <a:solidFill>
                <a:schemeClr val="accent6">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7" name="Rectángulo 6"/>
          <p:cNvSpPr/>
          <p:nvPr/>
        </p:nvSpPr>
        <p:spPr>
          <a:xfrm>
            <a:off x="3413561" y="462260"/>
            <a:ext cx="697627"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N</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Rectángulo 7"/>
          <p:cNvSpPr/>
          <p:nvPr/>
        </p:nvSpPr>
        <p:spPr>
          <a:xfrm>
            <a:off x="3497717" y="5691485"/>
            <a:ext cx="529312" cy="923330"/>
          </a:xfrm>
          <a:prstGeom prst="rect">
            <a:avLst/>
          </a:prstGeom>
          <a:noFill/>
        </p:spPr>
        <p:txBody>
          <a:bodyPr wrap="none" lIns="91440" tIns="45720" rIns="91440" bIns="45720">
            <a:spAutoFit/>
          </a:bodyPr>
          <a:lstStyle/>
          <a:p>
            <a:pPr algn="ctr"/>
            <a:r>
              <a:rPr lang="es-ES" sz="5400" dirty="0">
                <a:ln w="0"/>
                <a:solidFill>
                  <a:schemeClr val="accent1"/>
                </a:solidFill>
                <a:effectLst>
                  <a:outerShdw blurRad="38100" dist="25400" dir="5400000" algn="ctr" rotWithShape="0">
                    <a:srgbClr val="6E747A">
                      <a:alpha val="43000"/>
                    </a:srgbClr>
                  </a:outerShdw>
                </a:effectLst>
              </a:rPr>
              <a:t>S</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
        <p:nvSpPr>
          <p:cNvPr id="9" name="Rectángulo 8"/>
          <p:cNvSpPr/>
          <p:nvPr/>
        </p:nvSpPr>
        <p:spPr>
          <a:xfrm>
            <a:off x="7198843" y="2565465"/>
            <a:ext cx="556563"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E</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
        <p:nvSpPr>
          <p:cNvPr id="10" name="Rectángulo 9"/>
          <p:cNvSpPr/>
          <p:nvPr/>
        </p:nvSpPr>
        <p:spPr>
          <a:xfrm>
            <a:off x="605732" y="2565465"/>
            <a:ext cx="785793"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O</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
        <p:nvSpPr>
          <p:cNvPr id="11" name="Título 1"/>
          <p:cNvSpPr>
            <a:spLocks noGrp="1"/>
          </p:cNvSpPr>
          <p:nvPr>
            <p:ph type="title"/>
          </p:nvPr>
        </p:nvSpPr>
        <p:spPr>
          <a:xfrm>
            <a:off x="8467725" y="1248832"/>
            <a:ext cx="3028950" cy="1507067"/>
          </a:xfrm>
        </p:spPr>
        <p:txBody>
          <a:bodyPr>
            <a:noAutofit/>
          </a:bodyPr>
          <a:lstStyle/>
          <a:p>
            <a:r>
              <a:rPr lang="es-MX" sz="2000" dirty="0" smtClean="0">
                <a:solidFill>
                  <a:schemeClr val="bg2"/>
                </a:solidFill>
                <a:latin typeface="Calibri" panose="020F0502020204030204" pitchFamily="34" charset="0"/>
                <a:cs typeface="Arial" panose="020B0604020202020204" pitchFamily="34" charset="0"/>
              </a:rPr>
              <a:t>ORIENTACIÓN RECOMENDABLE DEL AULA PREFABRICADA</a:t>
            </a:r>
            <a:endParaRPr lang="es-PE" sz="2000" dirty="0">
              <a:solidFill>
                <a:schemeClr val="bg2"/>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40106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6017" y="4709753"/>
            <a:ext cx="8534400" cy="1507067"/>
          </a:xfrm>
        </p:spPr>
        <p:txBody>
          <a:bodyPr>
            <a:normAutofit/>
          </a:bodyPr>
          <a:lstStyle/>
          <a:p>
            <a:r>
              <a:rPr lang="es-MX" dirty="0" smtClean="0">
                <a:solidFill>
                  <a:schemeClr val="bg2"/>
                </a:solidFill>
                <a:latin typeface="Calibri" panose="020F0502020204030204" pitchFamily="34" charset="0"/>
                <a:cs typeface="Arial" panose="020B0604020202020204" pitchFamily="34" charset="0"/>
              </a:rPr>
              <a:t>¿Qué requisitos debemos de cumplir para asignar un aula prefabricada?</a:t>
            </a:r>
            <a:endParaRPr lang="es-PE" dirty="0">
              <a:solidFill>
                <a:schemeClr val="bg2"/>
              </a:solidFill>
              <a:latin typeface="Calibri" panose="020F0502020204030204" pitchFamily="34" charset="0"/>
              <a:cs typeface="Arial" panose="020B0604020202020204" pitchFamily="34" charset="0"/>
            </a:endParaRPr>
          </a:p>
        </p:txBody>
      </p:sp>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sp>
        <p:nvSpPr>
          <p:cNvPr id="4" name="Marcador de contenido 2"/>
          <p:cNvSpPr txBox="1">
            <a:spLocks/>
          </p:cNvSpPr>
          <p:nvPr/>
        </p:nvSpPr>
        <p:spPr>
          <a:xfrm>
            <a:off x="756402" y="1337470"/>
            <a:ext cx="10152230"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es-MX" dirty="0" smtClean="0">
                <a:latin typeface="Calibri" panose="020F0502020204030204" pitchFamily="34" charset="0"/>
                <a:cs typeface="Arial" panose="020B0604020202020204" pitchFamily="34" charset="0"/>
              </a:rPr>
              <a:t>De estricto cumplimiento:</a:t>
            </a:r>
          </a:p>
          <a:p>
            <a:r>
              <a:rPr lang="es-MX" dirty="0" smtClean="0">
                <a:latin typeface="Calibri" panose="020F0502020204030204" pitchFamily="34" charset="0"/>
                <a:cs typeface="Arial" panose="020B0604020202020204" pitchFamily="34" charset="0"/>
              </a:rPr>
              <a:t>Cumplir con el llenado de la ficha de información de la IE a intervenir, esta ficha es la que justifica la necesidad de la intervención:</a:t>
            </a:r>
          </a:p>
          <a:p>
            <a:endParaRPr lang="es-MX" dirty="0" smtClean="0">
              <a:latin typeface="Calibri" panose="020F0502020204030204" pitchFamily="34" charset="0"/>
              <a:cs typeface="Arial" panose="020B0604020202020204" pitchFamily="34" charset="0"/>
            </a:endParaRPr>
          </a:p>
          <a:p>
            <a:pPr marL="0" indent="0" algn="just">
              <a:buNone/>
            </a:pPr>
            <a:r>
              <a:rPr lang="es-MX" b="1" dirty="0" smtClean="0">
                <a:solidFill>
                  <a:schemeClr val="bg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Anexo N° 02 – </a:t>
            </a:r>
            <a:r>
              <a:rPr lang="es-PE" b="1" dirty="0">
                <a:solidFill>
                  <a:schemeClr val="bg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FICHA TÉCNICA DE EVALUACIÓN DE </a:t>
            </a:r>
            <a:r>
              <a:rPr lang="es-PE" b="1" dirty="0" smtClean="0">
                <a:solidFill>
                  <a:schemeClr val="bg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INFRAESTRUCTURA  EDUCATIVA  </a:t>
            </a:r>
            <a:r>
              <a:rPr lang="es-PE" b="1" dirty="0">
                <a:solidFill>
                  <a:schemeClr val="bg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PARA DAR </a:t>
            </a:r>
            <a:r>
              <a:rPr lang="es-PE" b="1" dirty="0" smtClean="0">
                <a:solidFill>
                  <a:schemeClr val="bg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ATENCIÓN </a:t>
            </a:r>
            <a:r>
              <a:rPr lang="es-PE" b="1" dirty="0">
                <a:solidFill>
                  <a:schemeClr val="bg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CON AULAS </a:t>
            </a:r>
            <a:r>
              <a:rPr lang="es-PE" b="1" dirty="0" smtClean="0">
                <a:solidFill>
                  <a:schemeClr val="bg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PROVISIONALES</a:t>
            </a:r>
            <a:r>
              <a:rPr lang="es-MX" b="1" dirty="0" smtClean="0">
                <a:solidFill>
                  <a:schemeClr val="bg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a:t>
            </a:r>
          </a:p>
          <a:p>
            <a:pPr marL="0" indent="0" algn="just">
              <a:buNone/>
            </a:pPr>
            <a:endParaRPr lang="es-MX" b="1" dirty="0" smtClean="0">
              <a:solidFill>
                <a:schemeClr val="bg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r>
              <a:rPr lang="es-MX" dirty="0" smtClean="0">
                <a:latin typeface="Calibri" panose="020F0502020204030204" pitchFamily="34" charset="0"/>
                <a:cs typeface="Arial" panose="020B0604020202020204" pitchFamily="34" charset="0"/>
              </a:rPr>
              <a:t>Se consignarán todo aquel dato que resulte relevante para la decisión de intervención con módulos prefabricados, este anexo no es determinativo ni restrictivo.</a:t>
            </a:r>
            <a:endParaRPr lang="es-MX" dirty="0">
              <a:latin typeface="Calibri" panose="020F0502020204030204" pitchFamily="34" charset="0"/>
              <a:cs typeface="Arial" panose="020B0604020202020204" pitchFamily="34" charset="0"/>
            </a:endParaRPr>
          </a:p>
          <a:p>
            <a:endParaRPr lang="es-MX" dirty="0" smtClean="0">
              <a:latin typeface="Arial" panose="020B0604020202020204" pitchFamily="34" charset="0"/>
              <a:cs typeface="Arial" panose="020B0604020202020204" pitchFamily="34" charset="0"/>
            </a:endParaRPr>
          </a:p>
          <a:p>
            <a:endParaRPr lang="es-MX"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0030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1720414830"/>
              </p:ext>
            </p:extLst>
          </p:nvPr>
        </p:nvGraphicFramePr>
        <p:xfrm>
          <a:off x="1381125" y="647228"/>
          <a:ext cx="4360479" cy="6172672"/>
        </p:xfrm>
        <a:graphic>
          <a:graphicData uri="http://schemas.openxmlformats.org/presentationml/2006/ole">
            <mc:AlternateContent xmlns:mc="http://schemas.openxmlformats.org/markup-compatibility/2006">
              <mc:Choice xmlns:v="urn:schemas-microsoft-com:vml" Requires="v">
                <p:oleObj spid="_x0000_s1148" name="Documento" r:id="rId6" imgW="6405997" imgH="9068801" progId="Word.Document.12">
                  <p:embed/>
                </p:oleObj>
              </mc:Choice>
              <mc:Fallback>
                <p:oleObj name="Documento" r:id="rId6" imgW="6405997" imgH="9068801" progId="Word.Document.12">
                  <p:embed/>
                  <p:pic>
                    <p:nvPicPr>
                      <p:cNvPr id="0" name=""/>
                      <p:cNvPicPr/>
                      <p:nvPr/>
                    </p:nvPicPr>
                    <p:blipFill>
                      <a:blip r:embed="rId7"/>
                      <a:stretch>
                        <a:fillRect/>
                      </a:stretch>
                    </p:blipFill>
                    <p:spPr>
                      <a:xfrm>
                        <a:off x="1381125" y="647228"/>
                        <a:ext cx="4360479" cy="6172672"/>
                      </a:xfrm>
                      <a:prstGeom prst="rect">
                        <a:avLst/>
                      </a:prstGeom>
                      <a:solidFill>
                        <a:schemeClr val="tx1"/>
                      </a:solidFill>
                      <a:ln w="12700">
                        <a:solidFill>
                          <a:schemeClr val="bg1"/>
                        </a:solidFill>
                      </a:ln>
                    </p:spPr>
                  </p:pic>
                </p:oleObj>
              </mc:Fallback>
            </mc:AlternateContent>
          </a:graphicData>
        </a:graphic>
      </p:graphicFrame>
      <p:pic>
        <p:nvPicPr>
          <p:cNvPr id="6" name="Imagen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81725" y="645161"/>
            <a:ext cx="4128740" cy="6174739"/>
          </a:xfrm>
          <a:prstGeom prst="rect">
            <a:avLst/>
          </a:prstGeom>
          <a:solidFill>
            <a:schemeClr val="tx1"/>
          </a:solidFill>
          <a:ln w="12700">
            <a:solidFill>
              <a:schemeClr val="bg1"/>
            </a:solidFill>
          </a:ln>
        </p:spPr>
      </p:pic>
      <p:sp>
        <p:nvSpPr>
          <p:cNvPr id="7" name="CuadroTexto 6"/>
          <p:cNvSpPr txBox="1"/>
          <p:nvPr/>
        </p:nvSpPr>
        <p:spPr>
          <a:xfrm>
            <a:off x="491301" y="1819275"/>
            <a:ext cx="771525" cy="2862322"/>
          </a:xfrm>
          <a:prstGeom prst="rect">
            <a:avLst/>
          </a:prstGeom>
          <a:noFill/>
        </p:spPr>
        <p:txBody>
          <a:bodyPr wrap="square" rtlCol="0">
            <a:spAutoFit/>
          </a:bodyPr>
          <a:lstStyle/>
          <a:p>
            <a:pPr algn="ctr"/>
            <a:r>
              <a:rPr lang="es-MX" b="1" dirty="0" smtClean="0">
                <a:solidFill>
                  <a:schemeClr val="bg2"/>
                </a:solidFill>
                <a:effectLst>
                  <a:outerShdw blurRad="38100" dist="38100" dir="2700000" algn="tl">
                    <a:srgbClr val="000000">
                      <a:alpha val="43137"/>
                    </a:srgbClr>
                  </a:outerShdw>
                </a:effectLst>
                <a:latin typeface="Arial Black" panose="020B0A04020102020204" pitchFamily="34" charset="0"/>
              </a:rPr>
              <a:t>A</a:t>
            </a:r>
          </a:p>
          <a:p>
            <a:pPr algn="ctr"/>
            <a:r>
              <a:rPr lang="es-MX" b="1" dirty="0" smtClean="0">
                <a:solidFill>
                  <a:schemeClr val="bg2"/>
                </a:solidFill>
                <a:effectLst>
                  <a:outerShdw blurRad="38100" dist="38100" dir="2700000" algn="tl">
                    <a:srgbClr val="000000">
                      <a:alpha val="43137"/>
                    </a:srgbClr>
                  </a:outerShdw>
                </a:effectLst>
                <a:latin typeface="Arial Black" panose="020B0A04020102020204" pitchFamily="34" charset="0"/>
              </a:rPr>
              <a:t>N</a:t>
            </a:r>
          </a:p>
          <a:p>
            <a:pPr algn="ctr"/>
            <a:r>
              <a:rPr lang="es-MX" b="1" dirty="0" smtClean="0">
                <a:solidFill>
                  <a:schemeClr val="bg2"/>
                </a:solidFill>
                <a:effectLst>
                  <a:outerShdw blurRad="38100" dist="38100" dir="2700000" algn="tl">
                    <a:srgbClr val="000000">
                      <a:alpha val="43137"/>
                    </a:srgbClr>
                  </a:outerShdw>
                </a:effectLst>
                <a:latin typeface="Arial Black" panose="020B0A04020102020204" pitchFamily="34" charset="0"/>
              </a:rPr>
              <a:t>E</a:t>
            </a:r>
          </a:p>
          <a:p>
            <a:pPr algn="ctr"/>
            <a:r>
              <a:rPr lang="es-MX" b="1" dirty="0" smtClean="0">
                <a:solidFill>
                  <a:schemeClr val="bg2"/>
                </a:solidFill>
                <a:effectLst>
                  <a:outerShdw blurRad="38100" dist="38100" dir="2700000" algn="tl">
                    <a:srgbClr val="000000">
                      <a:alpha val="43137"/>
                    </a:srgbClr>
                  </a:outerShdw>
                </a:effectLst>
                <a:latin typeface="Arial Black" panose="020B0A04020102020204" pitchFamily="34" charset="0"/>
              </a:rPr>
              <a:t>X</a:t>
            </a:r>
          </a:p>
          <a:p>
            <a:pPr algn="ctr"/>
            <a:r>
              <a:rPr lang="es-MX" b="1" dirty="0" smtClean="0">
                <a:solidFill>
                  <a:schemeClr val="bg2"/>
                </a:solidFill>
                <a:effectLst>
                  <a:outerShdw blurRad="38100" dist="38100" dir="2700000" algn="tl">
                    <a:srgbClr val="000000">
                      <a:alpha val="43137"/>
                    </a:srgbClr>
                  </a:outerShdw>
                </a:effectLst>
                <a:latin typeface="Arial Black" panose="020B0A04020102020204" pitchFamily="34" charset="0"/>
              </a:rPr>
              <a:t>O</a:t>
            </a:r>
          </a:p>
          <a:p>
            <a:pPr algn="ctr"/>
            <a:endParaRPr lang="es-MX" b="1" dirty="0">
              <a:solidFill>
                <a:schemeClr val="bg2"/>
              </a:solidFill>
              <a:effectLst>
                <a:outerShdw blurRad="38100" dist="38100" dir="2700000" algn="tl">
                  <a:srgbClr val="000000">
                    <a:alpha val="43137"/>
                  </a:srgbClr>
                </a:outerShdw>
              </a:effectLst>
              <a:latin typeface="Arial Black" panose="020B0A04020102020204" pitchFamily="34" charset="0"/>
            </a:endParaRPr>
          </a:p>
          <a:p>
            <a:pPr algn="ctr"/>
            <a:r>
              <a:rPr lang="es-MX" b="1" dirty="0" smtClean="0">
                <a:solidFill>
                  <a:schemeClr val="bg2"/>
                </a:solidFill>
                <a:effectLst>
                  <a:outerShdw blurRad="38100" dist="38100" dir="2700000" algn="tl">
                    <a:srgbClr val="000000">
                      <a:alpha val="43137"/>
                    </a:srgbClr>
                  </a:outerShdw>
                </a:effectLst>
                <a:latin typeface="Arial Black" panose="020B0A04020102020204" pitchFamily="34" charset="0"/>
              </a:rPr>
              <a:t>N°</a:t>
            </a:r>
          </a:p>
          <a:p>
            <a:pPr algn="ctr"/>
            <a:endParaRPr lang="es-MX" b="1" dirty="0">
              <a:solidFill>
                <a:schemeClr val="bg2"/>
              </a:solidFill>
              <a:effectLst>
                <a:outerShdw blurRad="38100" dist="38100" dir="2700000" algn="tl">
                  <a:srgbClr val="000000">
                    <a:alpha val="43137"/>
                  </a:srgbClr>
                </a:outerShdw>
              </a:effectLst>
              <a:latin typeface="Arial Black" panose="020B0A04020102020204" pitchFamily="34" charset="0"/>
            </a:endParaRPr>
          </a:p>
          <a:p>
            <a:pPr algn="ctr"/>
            <a:r>
              <a:rPr lang="es-MX" b="1" dirty="0" smtClean="0">
                <a:solidFill>
                  <a:schemeClr val="bg2"/>
                </a:solidFill>
                <a:effectLst>
                  <a:outerShdw blurRad="38100" dist="38100" dir="2700000" algn="tl">
                    <a:srgbClr val="000000">
                      <a:alpha val="43137"/>
                    </a:srgbClr>
                  </a:outerShdw>
                </a:effectLst>
                <a:latin typeface="Arial Black" panose="020B0A04020102020204" pitchFamily="34" charset="0"/>
              </a:rPr>
              <a:t>0</a:t>
            </a:r>
          </a:p>
          <a:p>
            <a:pPr algn="ctr"/>
            <a:r>
              <a:rPr lang="es-MX" b="1" dirty="0" smtClean="0">
                <a:solidFill>
                  <a:schemeClr val="bg2"/>
                </a:solidFill>
                <a:effectLst>
                  <a:outerShdw blurRad="38100" dist="38100" dir="2700000" algn="tl">
                    <a:srgbClr val="000000">
                      <a:alpha val="43137"/>
                    </a:srgbClr>
                  </a:outerShdw>
                </a:effectLst>
                <a:latin typeface="Arial Black" panose="020B0A04020102020204" pitchFamily="34" charset="0"/>
              </a:rPr>
              <a:t>2</a:t>
            </a:r>
            <a:endParaRPr lang="es-PE" b="1" dirty="0">
              <a:solidFill>
                <a:schemeClr val="bg2"/>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9571778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4" cstate="email">
            <a:extLst>
              <a:ext uri="{28A0092B-C50C-407E-A947-70E740481C1C}">
                <a14:useLocalDpi xmlns:a14="http://schemas.microsoft.com/office/drawing/2010/main"/>
              </a:ext>
            </a:extLst>
          </a:blip>
          <a:srcRect b="6807"/>
          <a:stretch/>
        </p:blipFill>
        <p:spPr>
          <a:xfrm>
            <a:off x="561974" y="847129"/>
            <a:ext cx="4086225" cy="5725122"/>
          </a:xfrm>
          <a:prstGeom prst="rect">
            <a:avLst/>
          </a:prstGeom>
          <a:solidFill>
            <a:schemeClr val="tx1"/>
          </a:solidFill>
          <a:ln w="12700">
            <a:solidFill>
              <a:schemeClr val="bg1"/>
            </a:solidFill>
          </a:ln>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2784" y="1444258"/>
            <a:ext cx="6194950" cy="4908596"/>
          </a:xfrm>
          <a:prstGeom prst="rect">
            <a:avLst/>
          </a:prstGeom>
        </p:spPr>
      </p:pic>
    </p:spTree>
    <p:extLst>
      <p:ext uri="{BB962C8B-B14F-4D97-AF65-F5344CB8AC3E}">
        <p14:creationId xmlns:p14="http://schemas.microsoft.com/office/powerpoint/2010/main" val="25828478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a:stretch>
            <a:fillRect/>
          </a:stretch>
        </p:blipFill>
        <p:spPr>
          <a:xfrm>
            <a:off x="160020" y="685041"/>
            <a:ext cx="6496051" cy="4276621"/>
          </a:xfrm>
          <a:prstGeom prst="rect">
            <a:avLst/>
          </a:prstGeom>
        </p:spPr>
      </p:pic>
      <p:sp>
        <p:nvSpPr>
          <p:cNvPr id="5" name="Rectángulo 4"/>
          <p:cNvSpPr/>
          <p:nvPr/>
        </p:nvSpPr>
        <p:spPr>
          <a:xfrm>
            <a:off x="257174" y="4961662"/>
            <a:ext cx="6096000" cy="1754326"/>
          </a:xfrm>
          <a:prstGeom prst="rect">
            <a:avLst/>
          </a:prstGeom>
        </p:spPr>
        <p:txBody>
          <a:bodyPr>
            <a:spAutoFit/>
          </a:bodyPr>
          <a:lstStyle/>
          <a:p>
            <a:pPr algn="just"/>
            <a:r>
              <a:rPr lang="es-PE" b="1" dirty="0">
                <a:solidFill>
                  <a:schemeClr val="bg1"/>
                </a:solidFill>
                <a:latin typeface="Calibri" panose="020F0502020204030204" pitchFamily="34" charset="0"/>
              </a:rPr>
              <a:t>Huánuco: Profesora graba </a:t>
            </a:r>
            <a:r>
              <a:rPr lang="es-PE" b="1" dirty="0" smtClean="0">
                <a:solidFill>
                  <a:schemeClr val="bg1"/>
                </a:solidFill>
                <a:latin typeface="Calibri" panose="020F0502020204030204" pitchFamily="34" charset="0"/>
              </a:rPr>
              <a:t>video </a:t>
            </a:r>
            <a:r>
              <a:rPr lang="es-PE" b="1" dirty="0">
                <a:solidFill>
                  <a:schemeClr val="bg1"/>
                </a:solidFill>
                <a:latin typeface="Calibri" panose="020F0502020204030204" pitchFamily="34" charset="0"/>
              </a:rPr>
              <a:t>pidiendo ayuda para escolares de </a:t>
            </a:r>
            <a:r>
              <a:rPr lang="es-PE" b="1" dirty="0" smtClean="0">
                <a:solidFill>
                  <a:schemeClr val="bg1"/>
                </a:solidFill>
                <a:latin typeface="Calibri" panose="020F0502020204030204" pitchFamily="34" charset="0"/>
              </a:rPr>
              <a:t>Shapray.</a:t>
            </a:r>
            <a:endParaRPr lang="es-PE" b="1" dirty="0">
              <a:solidFill>
                <a:schemeClr val="bg1"/>
              </a:solidFill>
              <a:latin typeface="Calibri" panose="020F0502020204030204" pitchFamily="34" charset="0"/>
            </a:endParaRPr>
          </a:p>
          <a:p>
            <a:pPr algn="just"/>
            <a:r>
              <a:rPr lang="es-PE" dirty="0">
                <a:solidFill>
                  <a:schemeClr val="bg1"/>
                </a:solidFill>
                <a:latin typeface="Calibri" panose="020F0502020204030204" pitchFamily="34" charset="0"/>
              </a:rPr>
              <a:t>Docente de la IE. Nº 32845 de Shapray, en la provincia de Lauricocha, grabó las </a:t>
            </a:r>
            <a:r>
              <a:rPr lang="es-PE" dirty="0" smtClean="0">
                <a:solidFill>
                  <a:schemeClr val="bg1"/>
                </a:solidFill>
                <a:latin typeface="Calibri" panose="020F0502020204030204" pitchFamily="34" charset="0"/>
              </a:rPr>
              <a:t>peripecias </a:t>
            </a:r>
            <a:r>
              <a:rPr lang="es-PE" dirty="0">
                <a:solidFill>
                  <a:schemeClr val="bg1"/>
                </a:solidFill>
                <a:latin typeface="Calibri" panose="020F0502020204030204" pitchFamily="34" charset="0"/>
              </a:rPr>
              <a:t>diarias y el aula que está por colapsar a consecuencia de las lluvias torrenciales que afecta a la zona.</a:t>
            </a:r>
            <a:endParaRPr lang="es-PE" b="0" i="0" dirty="0">
              <a:solidFill>
                <a:schemeClr val="bg1"/>
              </a:solidFill>
              <a:effectLst/>
              <a:latin typeface="Calibri" panose="020F0502020204030204" pitchFamily="34" charset="0"/>
            </a:endParaRPr>
          </a:p>
        </p:txBody>
      </p:sp>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0261" y="771981"/>
            <a:ext cx="4499740" cy="2667210"/>
          </a:xfrm>
          <a:prstGeom prst="rect">
            <a:avLst/>
          </a:prstGeom>
        </p:spPr>
      </p:pic>
      <p:pic>
        <p:nvPicPr>
          <p:cNvPr id="6" name="Imagen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30260" y="3439191"/>
            <a:ext cx="4499739" cy="3313458"/>
          </a:xfrm>
          <a:prstGeom prst="rect">
            <a:avLst/>
          </a:prstGeom>
        </p:spPr>
      </p:pic>
    </p:spTree>
    <p:extLst>
      <p:ext uri="{BB962C8B-B14F-4D97-AF65-F5344CB8AC3E}">
        <p14:creationId xmlns:p14="http://schemas.microsoft.com/office/powerpoint/2010/main" val="30220363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84212" y="4795003"/>
            <a:ext cx="8534400" cy="1507067"/>
          </a:xfrm>
        </p:spPr>
        <p:txBody>
          <a:bodyPr>
            <a:normAutofit/>
          </a:bodyPr>
          <a:lstStyle/>
          <a:p>
            <a:r>
              <a:rPr lang="es-MX" dirty="0" smtClean="0">
                <a:solidFill>
                  <a:schemeClr val="bg2"/>
                </a:solidFill>
                <a:latin typeface="Calibri" panose="020F0502020204030204" pitchFamily="34" charset="0"/>
                <a:cs typeface="Arial" panose="020B0604020202020204" pitchFamily="34" charset="0"/>
              </a:rPr>
              <a:t>¿Qué requisitos debemos de cumplir para asignar un aula prefabricada? </a:t>
            </a:r>
            <a:endParaRPr lang="es-PE" dirty="0">
              <a:solidFill>
                <a:schemeClr val="bg2"/>
              </a:solidFill>
              <a:latin typeface="Calibri" panose="020F0502020204030204" pitchFamily="34" charset="0"/>
              <a:cs typeface="Arial" panose="020B0604020202020204" pitchFamily="34" charset="0"/>
            </a:endParaRPr>
          </a:p>
        </p:txBody>
      </p:sp>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sp>
        <p:nvSpPr>
          <p:cNvPr id="4" name="Marcador de contenido 2"/>
          <p:cNvSpPr txBox="1">
            <a:spLocks/>
          </p:cNvSpPr>
          <p:nvPr/>
        </p:nvSpPr>
        <p:spPr>
          <a:xfrm>
            <a:off x="684212" y="1049641"/>
            <a:ext cx="10152230" cy="3615267"/>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endParaRPr lang="es-MX" dirty="0" smtClean="0">
              <a:solidFill>
                <a:schemeClr val="bg1"/>
              </a:solidFill>
              <a:latin typeface="Calibri" panose="020F0502020204030204" pitchFamily="34" charset="0"/>
              <a:cs typeface="Arial" panose="020B0604020202020204" pitchFamily="34" charset="0"/>
            </a:endParaRPr>
          </a:p>
          <a:p>
            <a:pPr algn="just"/>
            <a:r>
              <a:rPr lang="es-MX" dirty="0" smtClean="0">
                <a:solidFill>
                  <a:schemeClr val="bg1"/>
                </a:solidFill>
                <a:latin typeface="Calibri" panose="020F0502020204030204" pitchFamily="34" charset="0"/>
                <a:cs typeface="Arial" panose="020B0604020202020204" pitchFamily="34" charset="0"/>
              </a:rPr>
              <a:t>De estricto cumplimiento:</a:t>
            </a:r>
          </a:p>
          <a:p>
            <a:pPr algn="just"/>
            <a:r>
              <a:rPr lang="es-MX" dirty="0" smtClean="0">
                <a:solidFill>
                  <a:schemeClr val="bg1"/>
                </a:solidFill>
                <a:latin typeface="Calibri" panose="020F0502020204030204" pitchFamily="34" charset="0"/>
                <a:cs typeface="Arial" panose="020B0604020202020204" pitchFamily="34" charset="0"/>
              </a:rPr>
              <a:t>Cumplir con presentar un croquis de emplazamiento de los módulos prefabricados, este debe ser lo más cercano posible a la representación en campo; se deberá de acotar las distancias del emplazamiento, distancias a las salidas de escape más próximas, distancias a los elementos de peligro que puedan afectar la seguridad del módulo y los alumnos.</a:t>
            </a:r>
          </a:p>
          <a:p>
            <a:pPr algn="just"/>
            <a:r>
              <a:rPr lang="es-MX" dirty="0" smtClean="0">
                <a:solidFill>
                  <a:schemeClr val="bg1"/>
                </a:solidFill>
                <a:latin typeface="Calibri" panose="020F0502020204030204" pitchFamily="34" charset="0"/>
                <a:cs typeface="Arial" panose="020B0604020202020204" pitchFamily="34" charset="0"/>
              </a:rPr>
              <a:t>Este croquis se puede elaborar a mano alzada, lo importante del mismo es la claridad y entendimiento de lo que se quiere transmitir; de ser posible debe estar suscrito por el director de la IE beneficiaria y el especialista que ha tenido a cargo el levantamiento de los datos referidos en el croquis.</a:t>
            </a:r>
          </a:p>
          <a:p>
            <a:pPr algn="just"/>
            <a:endParaRPr lang="es-MX"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52384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l="9324" t="12021" r="10083" b="10168"/>
          <a:stretch/>
        </p:blipFill>
        <p:spPr>
          <a:xfrm>
            <a:off x="1540476" y="1145012"/>
            <a:ext cx="10056889" cy="5461734"/>
          </a:xfrm>
          <a:prstGeom prst="rect">
            <a:avLst/>
          </a:prstGeom>
        </p:spPr>
      </p:pic>
    </p:spTree>
    <p:extLst>
      <p:ext uri="{BB962C8B-B14F-4D97-AF65-F5344CB8AC3E}">
        <p14:creationId xmlns:p14="http://schemas.microsoft.com/office/powerpoint/2010/main" val="24932063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51931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85751" y="816917"/>
            <a:ext cx="6771503" cy="5888683"/>
          </a:xfrm>
          <a:prstGeom prst="rect">
            <a:avLst/>
          </a:prstGeom>
        </p:spPr>
      </p:pic>
    </p:spTree>
    <p:extLst>
      <p:ext uri="{BB962C8B-B14F-4D97-AF65-F5344CB8AC3E}">
        <p14:creationId xmlns:p14="http://schemas.microsoft.com/office/powerpoint/2010/main" val="29038138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4" cstate="email">
            <a:lum bright="-21000" contrast="26000"/>
            <a:extLst>
              <a:ext uri="{28A0092B-C50C-407E-A947-70E740481C1C}">
                <a14:useLocalDpi xmlns:a14="http://schemas.microsoft.com/office/drawing/2010/main"/>
              </a:ext>
            </a:extLst>
          </a:blip>
          <a:srcRect t="5542" b="2597"/>
          <a:stretch/>
        </p:blipFill>
        <p:spPr>
          <a:xfrm>
            <a:off x="-1257139" y="600761"/>
            <a:ext cx="9241812" cy="5601730"/>
          </a:xfrm>
          <a:prstGeom prst="rect">
            <a:avLst/>
          </a:prstGeom>
          <a:ln w="12700">
            <a:solidFill>
              <a:schemeClr val="bg1"/>
            </a:solidFill>
          </a:ln>
        </p:spPr>
      </p:pic>
      <p:sp>
        <p:nvSpPr>
          <p:cNvPr id="2" name="Rectángulo 1"/>
          <p:cNvSpPr/>
          <p:nvPr/>
        </p:nvSpPr>
        <p:spPr>
          <a:xfrm>
            <a:off x="9778313" y="1441622"/>
            <a:ext cx="2130491" cy="1200329"/>
          </a:xfrm>
          <a:prstGeom prst="rect">
            <a:avLst/>
          </a:prstGeom>
        </p:spPr>
        <p:txBody>
          <a:bodyPr wrap="square">
            <a:spAutoFit/>
          </a:bodyPr>
          <a:lstStyle/>
          <a:p>
            <a:r>
              <a:rPr lang="es-MX" dirty="0">
                <a:solidFill>
                  <a:schemeClr val="bg2"/>
                </a:solidFill>
                <a:latin typeface="Calibri" panose="020F0502020204030204" pitchFamily="34" charset="0"/>
                <a:cs typeface="Arial" panose="020B0604020202020204" pitchFamily="34" charset="0"/>
              </a:rPr>
              <a:t>Croquis de emplazamiento con compromiso de director de </a:t>
            </a:r>
            <a:r>
              <a:rPr lang="es-MX" dirty="0" smtClean="0">
                <a:solidFill>
                  <a:schemeClr val="bg2"/>
                </a:solidFill>
                <a:latin typeface="Calibri" panose="020F0502020204030204" pitchFamily="34" charset="0"/>
                <a:cs typeface="Arial" panose="020B0604020202020204" pitchFamily="34" charset="0"/>
              </a:rPr>
              <a:t>IIEE.</a:t>
            </a:r>
            <a:endParaRPr lang="es-PE" dirty="0"/>
          </a:p>
        </p:txBody>
      </p:sp>
    </p:spTree>
    <p:extLst>
      <p:ext uri="{BB962C8B-B14F-4D97-AF65-F5344CB8AC3E}">
        <p14:creationId xmlns:p14="http://schemas.microsoft.com/office/powerpoint/2010/main" val="17604791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email">
            <a:lum bright="-21000" contrast="23000"/>
            <a:extLst>
              <a:ext uri="{28A0092B-C50C-407E-A947-70E740481C1C}">
                <a14:useLocalDpi xmlns:a14="http://schemas.microsoft.com/office/drawing/2010/main"/>
              </a:ext>
            </a:extLst>
          </a:blip>
          <a:stretch>
            <a:fillRect/>
          </a:stretch>
        </p:blipFill>
        <p:spPr>
          <a:xfrm>
            <a:off x="238125" y="711299"/>
            <a:ext cx="8067675" cy="5965726"/>
          </a:xfrm>
          <a:prstGeom prst="rect">
            <a:avLst/>
          </a:prstGeom>
          <a:ln w="12700">
            <a:solidFill>
              <a:schemeClr val="bg1"/>
            </a:solidFill>
          </a:ln>
        </p:spPr>
      </p:pic>
      <p:sp>
        <p:nvSpPr>
          <p:cNvPr id="5" name="Título 1"/>
          <p:cNvSpPr>
            <a:spLocks noGrp="1"/>
          </p:cNvSpPr>
          <p:nvPr>
            <p:ph type="title"/>
          </p:nvPr>
        </p:nvSpPr>
        <p:spPr>
          <a:xfrm>
            <a:off x="8467725" y="1248832"/>
            <a:ext cx="2867024" cy="1507067"/>
          </a:xfrm>
        </p:spPr>
        <p:txBody>
          <a:bodyPr>
            <a:noAutofit/>
          </a:bodyPr>
          <a:lstStyle/>
          <a:p>
            <a:r>
              <a:rPr lang="es-MX" sz="2000" dirty="0" smtClean="0">
                <a:solidFill>
                  <a:schemeClr val="bg2"/>
                </a:solidFill>
                <a:latin typeface="Calibri" panose="020F0502020204030204" pitchFamily="34" charset="0"/>
                <a:cs typeface="Arial" panose="020B0604020202020204" pitchFamily="34" charset="0"/>
              </a:rPr>
              <a:t>Croquis de emplazamiento con compromiso de director de </a:t>
            </a:r>
            <a:r>
              <a:rPr lang="es-MX" sz="2000" dirty="0" err="1" smtClean="0">
                <a:solidFill>
                  <a:schemeClr val="bg2"/>
                </a:solidFill>
                <a:latin typeface="Calibri" panose="020F0502020204030204" pitchFamily="34" charset="0"/>
                <a:cs typeface="Arial" panose="020B0604020202020204" pitchFamily="34" charset="0"/>
              </a:rPr>
              <a:t>ie</a:t>
            </a:r>
            <a:r>
              <a:rPr lang="es-MX" sz="2000" dirty="0" smtClean="0">
                <a:solidFill>
                  <a:schemeClr val="bg2"/>
                </a:solidFill>
                <a:latin typeface="Calibri" panose="020F0502020204030204" pitchFamily="34" charset="0"/>
                <a:cs typeface="Arial" panose="020B0604020202020204" pitchFamily="34" charset="0"/>
              </a:rPr>
              <a:t>.</a:t>
            </a:r>
            <a:endParaRPr lang="es-PE" sz="2000" dirty="0">
              <a:solidFill>
                <a:schemeClr val="bg2"/>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64363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8627" y="685800"/>
            <a:ext cx="9168713" cy="5923279"/>
          </a:xfrm>
          <a:prstGeom prst="rect">
            <a:avLst/>
          </a:prstGeom>
        </p:spPr>
      </p:pic>
    </p:spTree>
    <p:extLst>
      <p:ext uri="{BB962C8B-B14F-4D97-AF65-F5344CB8AC3E}">
        <p14:creationId xmlns:p14="http://schemas.microsoft.com/office/powerpoint/2010/main" val="31594957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rot="10800000">
            <a:off x="1046203" y="799069"/>
            <a:ext cx="9805207" cy="5791201"/>
          </a:xfrm>
          <a:prstGeom prst="rect">
            <a:avLst/>
          </a:prstGeom>
        </p:spPr>
      </p:pic>
    </p:spTree>
    <p:extLst>
      <p:ext uri="{BB962C8B-B14F-4D97-AF65-F5344CB8AC3E}">
        <p14:creationId xmlns:p14="http://schemas.microsoft.com/office/powerpoint/2010/main" val="135421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cstate="email">
            <a:biLevel thresh="50000"/>
            <a:extLst>
              <a:ext uri="{28A0092B-C50C-407E-A947-70E740481C1C}">
                <a14:useLocalDpi xmlns:a14="http://schemas.microsoft.com/office/drawing/2010/main"/>
              </a:ext>
            </a:extLst>
          </a:blip>
          <a:srcRect/>
          <a:stretch/>
        </p:blipFill>
        <p:spPr>
          <a:xfrm rot="10800000">
            <a:off x="1136821" y="751128"/>
            <a:ext cx="9597081" cy="5886794"/>
          </a:xfrm>
          <a:prstGeom prst="rect">
            <a:avLst/>
          </a:prstGeom>
        </p:spPr>
      </p:pic>
    </p:spTree>
    <p:extLst>
      <p:ext uri="{BB962C8B-B14F-4D97-AF65-F5344CB8AC3E}">
        <p14:creationId xmlns:p14="http://schemas.microsoft.com/office/powerpoint/2010/main" val="18383894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a:ext>
            </a:extLst>
          </a:blip>
          <a:srcRect l="37488" t="14520" r="36529" b="24971"/>
          <a:stretch/>
        </p:blipFill>
        <p:spPr>
          <a:xfrm rot="5400000">
            <a:off x="3142056" y="-68873"/>
            <a:ext cx="5653455" cy="7405819"/>
          </a:xfrm>
          <a:prstGeom prst="rect">
            <a:avLst/>
          </a:prstGeom>
        </p:spPr>
      </p:pic>
    </p:spTree>
    <p:extLst>
      <p:ext uri="{BB962C8B-B14F-4D97-AF65-F5344CB8AC3E}">
        <p14:creationId xmlns:p14="http://schemas.microsoft.com/office/powerpoint/2010/main" val="3773240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rot="10800000">
            <a:off x="1804086" y="782592"/>
            <a:ext cx="8007179" cy="5880947"/>
          </a:xfrm>
          <a:prstGeom prst="rect">
            <a:avLst/>
          </a:prstGeom>
        </p:spPr>
      </p:pic>
    </p:spTree>
    <p:extLst>
      <p:ext uri="{BB962C8B-B14F-4D97-AF65-F5344CB8AC3E}">
        <p14:creationId xmlns:p14="http://schemas.microsoft.com/office/powerpoint/2010/main" val="38036066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654" y="805248"/>
            <a:ext cx="6343134" cy="5060093"/>
          </a:xfrm>
          <a:prstGeom prst="rect">
            <a:avLst/>
          </a:prstGeom>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4845" y="1245973"/>
            <a:ext cx="4900744" cy="4396946"/>
          </a:xfrm>
          <a:prstGeom prst="rect">
            <a:avLst/>
          </a:prstGeom>
        </p:spPr>
      </p:pic>
    </p:spTree>
    <p:extLst>
      <p:ext uri="{BB962C8B-B14F-4D97-AF65-F5344CB8AC3E}">
        <p14:creationId xmlns:p14="http://schemas.microsoft.com/office/powerpoint/2010/main" val="11029165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50852" y="868462"/>
            <a:ext cx="5774724" cy="5586515"/>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918559" y="1126525"/>
            <a:ext cx="5774725" cy="5070388"/>
          </a:xfrm>
          <a:prstGeom prst="rect">
            <a:avLst/>
          </a:prstGeom>
        </p:spPr>
      </p:pic>
    </p:spTree>
    <p:extLst>
      <p:ext uri="{BB962C8B-B14F-4D97-AF65-F5344CB8AC3E}">
        <p14:creationId xmlns:p14="http://schemas.microsoft.com/office/powerpoint/2010/main" val="15756166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7858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810" y="685800"/>
            <a:ext cx="8682681" cy="5955957"/>
          </a:xfrm>
          <a:prstGeom prst="rect">
            <a:avLst/>
          </a:prstGeom>
        </p:spPr>
      </p:pic>
    </p:spTree>
    <p:extLst>
      <p:ext uri="{BB962C8B-B14F-4D97-AF65-F5344CB8AC3E}">
        <p14:creationId xmlns:p14="http://schemas.microsoft.com/office/powerpoint/2010/main" val="38713002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685800"/>
            <a:ext cx="8279027" cy="5970373"/>
          </a:xfrm>
          <a:prstGeom prst="rect">
            <a:avLst/>
          </a:prstGeom>
        </p:spPr>
      </p:pic>
    </p:spTree>
    <p:extLst>
      <p:ext uri="{BB962C8B-B14F-4D97-AF65-F5344CB8AC3E}">
        <p14:creationId xmlns:p14="http://schemas.microsoft.com/office/powerpoint/2010/main" val="21954680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4086" y="895864"/>
            <a:ext cx="7669428" cy="5752071"/>
          </a:xfrm>
          <a:prstGeom prst="rect">
            <a:avLst/>
          </a:prstGeom>
        </p:spPr>
      </p:pic>
    </p:spTree>
    <p:extLst>
      <p:ext uri="{BB962C8B-B14F-4D97-AF65-F5344CB8AC3E}">
        <p14:creationId xmlns:p14="http://schemas.microsoft.com/office/powerpoint/2010/main" val="2782025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746" y="1021491"/>
            <a:ext cx="5523707" cy="5115696"/>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11330" y="1021491"/>
            <a:ext cx="5634680" cy="5115696"/>
          </a:xfrm>
          <a:prstGeom prst="rect">
            <a:avLst/>
          </a:prstGeom>
        </p:spPr>
      </p:pic>
    </p:spTree>
    <p:extLst>
      <p:ext uri="{BB962C8B-B14F-4D97-AF65-F5344CB8AC3E}">
        <p14:creationId xmlns:p14="http://schemas.microsoft.com/office/powerpoint/2010/main" val="2812764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275" y="1035908"/>
            <a:ext cx="6137190" cy="4800600"/>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93714" y="1035908"/>
            <a:ext cx="5049795" cy="4800600"/>
          </a:xfrm>
          <a:prstGeom prst="rect">
            <a:avLst/>
          </a:prstGeom>
        </p:spPr>
      </p:pic>
    </p:spTree>
    <p:extLst>
      <p:ext uri="{BB962C8B-B14F-4D97-AF65-F5344CB8AC3E}">
        <p14:creationId xmlns:p14="http://schemas.microsoft.com/office/powerpoint/2010/main" val="4934925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170" y="745472"/>
            <a:ext cx="8098627" cy="5893522"/>
          </a:xfrm>
          <a:prstGeom prst="rect">
            <a:avLst/>
          </a:prstGeom>
        </p:spPr>
      </p:pic>
      <p:sp>
        <p:nvSpPr>
          <p:cNvPr id="3" name="Título 1"/>
          <p:cNvSpPr>
            <a:spLocks noGrp="1"/>
          </p:cNvSpPr>
          <p:nvPr>
            <p:ph type="title"/>
          </p:nvPr>
        </p:nvSpPr>
        <p:spPr>
          <a:xfrm>
            <a:off x="8352315" y="698410"/>
            <a:ext cx="3561518" cy="6093007"/>
          </a:xfrm>
        </p:spPr>
        <p:txBody>
          <a:bodyPr anchor="t">
            <a:noAutofit/>
          </a:bodyPr>
          <a:lstStyle/>
          <a:p>
            <a:r>
              <a:rPr lang="es-MX" sz="1800" b="1" dirty="0" smtClean="0">
                <a:solidFill>
                  <a:schemeClr val="bg2"/>
                </a:solidFill>
                <a:latin typeface="Calibri" panose="020F0502020204030204" pitchFamily="34" charset="0"/>
                <a:cs typeface="Arial" panose="020B0604020202020204" pitchFamily="34" charset="0"/>
              </a:rPr>
              <a:t>IMPORTANTE</a:t>
            </a:r>
            <a:br>
              <a:rPr lang="es-MX" sz="1800" b="1" dirty="0" smtClean="0">
                <a:solidFill>
                  <a:schemeClr val="bg2"/>
                </a:solidFill>
                <a:latin typeface="Calibri" panose="020F0502020204030204" pitchFamily="34" charset="0"/>
                <a:cs typeface="Arial" panose="020B0604020202020204" pitchFamily="34" charset="0"/>
              </a:rPr>
            </a:br>
            <a:r>
              <a:rPr lang="es-MX" sz="1400" b="1" dirty="0">
                <a:solidFill>
                  <a:schemeClr val="bg2"/>
                </a:solidFill>
                <a:latin typeface="Calibri" panose="020F0502020204030204" pitchFamily="34" charset="0"/>
                <a:cs typeface="Arial" panose="020B0604020202020204" pitchFamily="34" charset="0"/>
              </a:rPr>
              <a:t/>
            </a:r>
            <a:br>
              <a:rPr lang="es-MX" sz="1400" b="1" dirty="0">
                <a:solidFill>
                  <a:schemeClr val="bg2"/>
                </a:solidFill>
                <a:latin typeface="Calibri" panose="020F0502020204030204" pitchFamily="34" charset="0"/>
                <a:cs typeface="Arial" panose="020B0604020202020204" pitchFamily="34" charset="0"/>
              </a:rPr>
            </a:br>
            <a:r>
              <a:rPr lang="es-MX" sz="1200" b="1" dirty="0" smtClean="0">
                <a:solidFill>
                  <a:schemeClr val="bg2"/>
                </a:solidFill>
                <a:latin typeface="Calibri" panose="020F0502020204030204" pitchFamily="34" charset="0"/>
                <a:cs typeface="Arial" panose="020B0604020202020204" pitchFamily="34" charset="0"/>
              </a:rPr>
              <a:t>PRUEBA EMPÍRICA DE RESISTENCIA DE SUELO</a:t>
            </a:r>
            <a:r>
              <a:rPr lang="es-MX" sz="1200" dirty="0" smtClean="0">
                <a:solidFill>
                  <a:schemeClr val="bg2"/>
                </a:solidFill>
                <a:latin typeface="Calibri" panose="020F0502020204030204" pitchFamily="34" charset="0"/>
                <a:cs typeface="Arial" panose="020B0604020202020204" pitchFamily="34" charset="0"/>
              </a:rPr>
              <a:t/>
            </a:r>
            <a:br>
              <a:rPr lang="es-MX" sz="1200" dirty="0" smtClean="0">
                <a:solidFill>
                  <a:schemeClr val="bg2"/>
                </a:solidFill>
                <a:latin typeface="Calibri" panose="020F0502020204030204" pitchFamily="34" charset="0"/>
                <a:cs typeface="Arial" panose="020B0604020202020204" pitchFamily="34" charset="0"/>
              </a:rPr>
            </a:br>
            <a:r>
              <a:rPr lang="es-MX" sz="1200" dirty="0" smtClean="0">
                <a:solidFill>
                  <a:schemeClr val="bg2"/>
                </a:solidFill>
                <a:latin typeface="Calibri" panose="020F0502020204030204" pitchFamily="34" charset="0"/>
                <a:cs typeface="Arial" panose="020B0604020202020204" pitchFamily="34" charset="0"/>
              </a:rPr>
              <a:t/>
            </a:r>
            <a:br>
              <a:rPr lang="es-MX" sz="1200" dirty="0" smtClean="0">
                <a:solidFill>
                  <a:schemeClr val="bg2"/>
                </a:solidFill>
                <a:latin typeface="Calibri" panose="020F0502020204030204" pitchFamily="34" charset="0"/>
                <a:cs typeface="Arial" panose="020B0604020202020204" pitchFamily="34" charset="0"/>
              </a:rPr>
            </a:br>
            <a:r>
              <a:rPr lang="es-MX" sz="1200" b="1" dirty="0" smtClean="0">
                <a:solidFill>
                  <a:schemeClr val="bg2"/>
                </a:solidFill>
                <a:latin typeface="Calibri" panose="020F0502020204030204" pitchFamily="34" charset="0"/>
                <a:cs typeface="Arial" panose="020B0604020202020204" pitchFamily="34" charset="0"/>
              </a:rPr>
              <a:t>PROCEDIMIENTO</a:t>
            </a:r>
            <a:r>
              <a:rPr lang="es-MX" sz="1200" dirty="0" smtClean="0">
                <a:solidFill>
                  <a:schemeClr val="bg2"/>
                </a:solidFill>
                <a:latin typeface="Calibri" panose="020F0502020204030204" pitchFamily="34" charset="0"/>
                <a:cs typeface="Arial" panose="020B0604020202020204" pitchFamily="34" charset="0"/>
              </a:rPr>
              <a:t/>
            </a:r>
            <a:br>
              <a:rPr lang="es-MX" sz="1200" dirty="0" smtClean="0">
                <a:solidFill>
                  <a:schemeClr val="bg2"/>
                </a:solidFill>
                <a:latin typeface="Calibri" panose="020F0502020204030204" pitchFamily="34" charset="0"/>
                <a:cs typeface="Arial" panose="020B0604020202020204" pitchFamily="34" charset="0"/>
              </a:rPr>
            </a:br>
            <a:r>
              <a:rPr lang="es-MX" sz="1200" dirty="0" smtClean="0">
                <a:solidFill>
                  <a:schemeClr val="bg2"/>
                </a:solidFill>
                <a:latin typeface="Calibri" panose="020F0502020204030204" pitchFamily="34" charset="0"/>
                <a:cs typeface="Arial" panose="020B0604020202020204" pitchFamily="34" charset="0"/>
              </a:rPr>
              <a:t>SE EMPLEARÁ UNA VARILLA METALICA DE ½” CON MARCAS CADA 15 CM. LA CUAL SE SUJETARÁ PERPENDICULARMEMTE SOBRE EL TERRENO.</a:t>
            </a:r>
            <a:br>
              <a:rPr lang="es-MX" sz="1200" dirty="0" smtClean="0">
                <a:solidFill>
                  <a:schemeClr val="bg2"/>
                </a:solidFill>
                <a:latin typeface="Calibri" panose="020F0502020204030204" pitchFamily="34" charset="0"/>
                <a:cs typeface="Arial" panose="020B0604020202020204" pitchFamily="34" charset="0"/>
              </a:rPr>
            </a:br>
            <a:r>
              <a:rPr lang="es-MX" sz="1200" dirty="0" smtClean="0">
                <a:solidFill>
                  <a:schemeClr val="bg2"/>
                </a:solidFill>
                <a:latin typeface="Calibri" panose="020F0502020204030204" pitchFamily="34" charset="0"/>
                <a:cs typeface="Arial" panose="020B0604020202020204" pitchFamily="34" charset="0"/>
              </a:rPr>
              <a:t/>
            </a:r>
            <a:br>
              <a:rPr lang="es-MX" sz="1200" dirty="0" smtClean="0">
                <a:solidFill>
                  <a:schemeClr val="bg2"/>
                </a:solidFill>
                <a:latin typeface="Calibri" panose="020F0502020204030204" pitchFamily="34" charset="0"/>
                <a:cs typeface="Arial" panose="020B0604020202020204" pitchFamily="34" charset="0"/>
              </a:rPr>
            </a:br>
            <a:r>
              <a:rPr lang="es-MX" sz="1200" dirty="0" smtClean="0">
                <a:solidFill>
                  <a:schemeClr val="bg2"/>
                </a:solidFill>
                <a:latin typeface="Calibri" panose="020F0502020204030204" pitchFamily="34" charset="0"/>
                <a:cs typeface="Arial" panose="020B0604020202020204" pitchFamily="34" charset="0"/>
              </a:rPr>
              <a:t>SE APLICARÁN 07 GOLPES, A MEDIANA FUERZA, CON UNA COMBA DE 6 lb. HASTA HUNDIR LA VARILLA 15 CM.</a:t>
            </a:r>
            <a:br>
              <a:rPr lang="es-MX" sz="1200" dirty="0" smtClean="0">
                <a:solidFill>
                  <a:schemeClr val="bg2"/>
                </a:solidFill>
                <a:latin typeface="Calibri" panose="020F0502020204030204" pitchFamily="34" charset="0"/>
                <a:cs typeface="Arial" panose="020B0604020202020204" pitchFamily="34" charset="0"/>
              </a:rPr>
            </a:br>
            <a:r>
              <a:rPr lang="es-MX" sz="1200" dirty="0" smtClean="0">
                <a:solidFill>
                  <a:schemeClr val="bg2"/>
                </a:solidFill>
                <a:latin typeface="Calibri" panose="020F0502020204030204" pitchFamily="34" charset="0"/>
                <a:cs typeface="Arial" panose="020B0604020202020204" pitchFamily="34" charset="0"/>
              </a:rPr>
              <a:t/>
            </a:r>
            <a:br>
              <a:rPr lang="es-MX" sz="1200" dirty="0" smtClean="0">
                <a:solidFill>
                  <a:schemeClr val="bg2"/>
                </a:solidFill>
                <a:latin typeface="Calibri" panose="020F0502020204030204" pitchFamily="34" charset="0"/>
                <a:cs typeface="Arial" panose="020B0604020202020204" pitchFamily="34" charset="0"/>
              </a:rPr>
            </a:br>
            <a:r>
              <a:rPr lang="es-MX" sz="1200" dirty="0" smtClean="0">
                <a:solidFill>
                  <a:schemeClr val="bg2"/>
                </a:solidFill>
                <a:latin typeface="Calibri" panose="020F0502020204030204" pitchFamily="34" charset="0"/>
                <a:cs typeface="Arial" panose="020B0604020202020204" pitchFamily="34" charset="0"/>
              </a:rPr>
              <a:t>SE REPETIRÁ EL PROCESO HASTA HUNDIR LA VARILLA OTROS 15 CM.</a:t>
            </a:r>
            <a:br>
              <a:rPr lang="es-MX" sz="1200" dirty="0" smtClean="0">
                <a:solidFill>
                  <a:schemeClr val="bg2"/>
                </a:solidFill>
                <a:latin typeface="Calibri" panose="020F0502020204030204" pitchFamily="34" charset="0"/>
                <a:cs typeface="Arial" panose="020B0604020202020204" pitchFamily="34" charset="0"/>
              </a:rPr>
            </a:br>
            <a:r>
              <a:rPr lang="es-MX" sz="1200" dirty="0" smtClean="0">
                <a:solidFill>
                  <a:schemeClr val="bg2"/>
                </a:solidFill>
                <a:latin typeface="Calibri" panose="020F0502020204030204" pitchFamily="34" charset="0"/>
                <a:cs typeface="Arial" panose="020B0604020202020204" pitchFamily="34" charset="0"/>
              </a:rPr>
              <a:t/>
            </a:r>
            <a:br>
              <a:rPr lang="es-MX" sz="1200" dirty="0" smtClean="0">
                <a:solidFill>
                  <a:schemeClr val="bg2"/>
                </a:solidFill>
                <a:latin typeface="Calibri" panose="020F0502020204030204" pitchFamily="34" charset="0"/>
                <a:cs typeface="Arial" panose="020B0604020202020204" pitchFamily="34" charset="0"/>
              </a:rPr>
            </a:br>
            <a:r>
              <a:rPr lang="es-MX" sz="1200" dirty="0" smtClean="0">
                <a:solidFill>
                  <a:schemeClr val="bg2"/>
                </a:solidFill>
                <a:latin typeface="Calibri" panose="020F0502020204030204" pitchFamily="34" charset="0"/>
                <a:cs typeface="Arial" panose="020B0604020202020204" pitchFamily="34" charset="0"/>
              </a:rPr>
              <a:t>AL MOMENTO EN QUE SE TOME MAS DE 07 GOLPES PARA HUNDIR LA VARILLA, SE TOMARA NOTA LA PROFUNDIDAD TOTAL DE LA VARILLA ENTERRADA.</a:t>
            </a:r>
            <a:br>
              <a:rPr lang="es-MX" sz="1200" dirty="0" smtClean="0">
                <a:solidFill>
                  <a:schemeClr val="bg2"/>
                </a:solidFill>
                <a:latin typeface="Calibri" panose="020F0502020204030204" pitchFamily="34" charset="0"/>
                <a:cs typeface="Arial" panose="020B0604020202020204" pitchFamily="34" charset="0"/>
              </a:rPr>
            </a:br>
            <a:r>
              <a:rPr lang="es-MX" sz="1200" dirty="0" smtClean="0">
                <a:solidFill>
                  <a:schemeClr val="bg2"/>
                </a:solidFill>
                <a:latin typeface="Calibri" panose="020F0502020204030204" pitchFamily="34" charset="0"/>
                <a:cs typeface="Arial" panose="020B0604020202020204" pitchFamily="34" charset="0"/>
              </a:rPr>
              <a:t/>
            </a:r>
            <a:br>
              <a:rPr lang="es-MX" sz="1200" dirty="0" smtClean="0">
                <a:solidFill>
                  <a:schemeClr val="bg2"/>
                </a:solidFill>
                <a:latin typeface="Calibri" panose="020F0502020204030204" pitchFamily="34" charset="0"/>
                <a:cs typeface="Arial" panose="020B0604020202020204" pitchFamily="34" charset="0"/>
              </a:rPr>
            </a:br>
            <a:r>
              <a:rPr lang="es-MX" sz="1200" dirty="0" smtClean="0">
                <a:solidFill>
                  <a:schemeClr val="bg2"/>
                </a:solidFill>
                <a:latin typeface="Calibri" panose="020F0502020204030204" pitchFamily="34" charset="0"/>
                <a:cs typeface="Arial" panose="020B0604020202020204" pitchFamily="34" charset="0"/>
              </a:rPr>
              <a:t>ESTO INDICARA LA PROFUNDIDAD DE LA EXCAVACIÓN PARA EL MEJORAMIENTO DE TERRENO.</a:t>
            </a:r>
            <a:r>
              <a:rPr lang="es-MX" sz="1600" dirty="0" smtClean="0">
                <a:solidFill>
                  <a:schemeClr val="bg2"/>
                </a:solidFill>
                <a:latin typeface="Calibri" panose="020F0502020204030204" pitchFamily="34" charset="0"/>
                <a:cs typeface="Arial" panose="020B0604020202020204" pitchFamily="34" charset="0"/>
              </a:rPr>
              <a:t/>
            </a:r>
            <a:br>
              <a:rPr lang="es-MX" sz="1600" dirty="0" smtClean="0">
                <a:solidFill>
                  <a:schemeClr val="bg2"/>
                </a:solidFill>
                <a:latin typeface="Calibri" panose="020F0502020204030204" pitchFamily="34" charset="0"/>
                <a:cs typeface="Arial" panose="020B0604020202020204" pitchFamily="34" charset="0"/>
              </a:rPr>
            </a:br>
            <a:r>
              <a:rPr lang="es-MX" sz="2000" dirty="0" smtClean="0">
                <a:solidFill>
                  <a:schemeClr val="bg2"/>
                </a:solidFill>
                <a:latin typeface="Calibri" panose="020F0502020204030204" pitchFamily="34" charset="0"/>
                <a:cs typeface="Arial" panose="020B0604020202020204" pitchFamily="34" charset="0"/>
              </a:rPr>
              <a:t/>
            </a:r>
            <a:br>
              <a:rPr lang="es-MX" sz="2000" dirty="0" smtClean="0">
                <a:solidFill>
                  <a:schemeClr val="bg2"/>
                </a:solidFill>
                <a:latin typeface="Calibri" panose="020F0502020204030204" pitchFamily="34" charset="0"/>
                <a:cs typeface="Arial" panose="020B0604020202020204" pitchFamily="34" charset="0"/>
              </a:rPr>
            </a:br>
            <a:r>
              <a:rPr lang="es-MX" sz="1050" b="1" dirty="0" smtClean="0">
                <a:solidFill>
                  <a:schemeClr val="bg2"/>
                </a:solidFill>
                <a:latin typeface="Calibri" panose="020F0502020204030204" pitchFamily="34" charset="0"/>
                <a:cs typeface="Arial" panose="020B0604020202020204" pitchFamily="34" charset="0"/>
              </a:rPr>
              <a:t>NOTA: EN ALGUNOS TERRENOS LA VARILLA PUEDE ENTERRARSE MAS DE 1.00 METRO. EN ESOS CASOS SE CONSIDERARÁ 1.00 METRO LA DISTANCIA MÁXIMA A EXCAVAR.</a:t>
            </a:r>
            <a:endParaRPr lang="es-PE" sz="1050" b="1" dirty="0">
              <a:solidFill>
                <a:schemeClr val="bg2"/>
              </a:solidFill>
              <a:latin typeface="Calibri" panose="020F0502020204030204" pitchFamily="34" charset="0"/>
              <a:cs typeface="Arial" panose="020B0604020202020204" pitchFamily="34" charset="0"/>
            </a:endParaRPr>
          </a:p>
        </p:txBody>
      </p:sp>
      <p:sp>
        <p:nvSpPr>
          <p:cNvPr id="2" name="Rectángulo 1"/>
          <p:cNvSpPr/>
          <p:nvPr/>
        </p:nvSpPr>
        <p:spPr>
          <a:xfrm>
            <a:off x="1770544" y="167942"/>
            <a:ext cx="4753824" cy="400110"/>
          </a:xfrm>
          <a:prstGeom prst="rect">
            <a:avLst/>
          </a:prstGeom>
        </p:spPr>
        <p:txBody>
          <a:bodyPr wrap="square">
            <a:spAutoFit/>
          </a:bodyPr>
          <a:lstStyle/>
          <a:p>
            <a:r>
              <a:rPr lang="es-MX" sz="2000" b="1" dirty="0" smtClean="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HABILITACION DEL TERRENO</a:t>
            </a:r>
            <a:endParaRPr lang="es-PE"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156646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email">
            <a:lum bright="-20000" contrast="40000"/>
            <a:extLst>
              <a:ext uri="{28A0092B-C50C-407E-A947-70E740481C1C}">
                <a14:useLocalDpi xmlns:a14="http://schemas.microsoft.com/office/drawing/2010/main"/>
              </a:ext>
            </a:extLst>
          </a:blip>
          <a:stretch>
            <a:fillRect/>
          </a:stretch>
        </p:blipFill>
        <p:spPr>
          <a:xfrm>
            <a:off x="421260" y="821265"/>
            <a:ext cx="3577702" cy="5828267"/>
          </a:xfrm>
          <a:prstGeom prst="rect">
            <a:avLst/>
          </a:prstGeom>
        </p:spPr>
      </p:pic>
      <p:pic>
        <p:nvPicPr>
          <p:cNvPr id="5" name="Imagen 4"/>
          <p:cNvPicPr>
            <a:picLocks noChangeAspect="1"/>
          </p:cNvPicPr>
          <p:nvPr/>
        </p:nvPicPr>
        <p:blipFill>
          <a:blip r:embed="rId5" cstate="email">
            <a:lum bright="-20000" contrast="40000"/>
            <a:extLst>
              <a:ext uri="{28A0092B-C50C-407E-A947-70E740481C1C}">
                <a14:useLocalDpi xmlns:a14="http://schemas.microsoft.com/office/drawing/2010/main"/>
              </a:ext>
            </a:extLst>
          </a:blip>
          <a:stretch>
            <a:fillRect/>
          </a:stretch>
        </p:blipFill>
        <p:spPr>
          <a:xfrm>
            <a:off x="4270704" y="764005"/>
            <a:ext cx="4059013" cy="5885528"/>
          </a:xfrm>
          <a:prstGeom prst="rect">
            <a:avLst/>
          </a:prstGeom>
        </p:spPr>
      </p:pic>
      <p:sp>
        <p:nvSpPr>
          <p:cNvPr id="6" name="Título 1"/>
          <p:cNvSpPr>
            <a:spLocks noGrp="1"/>
          </p:cNvSpPr>
          <p:nvPr>
            <p:ph type="title"/>
          </p:nvPr>
        </p:nvSpPr>
        <p:spPr>
          <a:xfrm>
            <a:off x="8414459" y="1479645"/>
            <a:ext cx="3561518" cy="2666227"/>
          </a:xfrm>
        </p:spPr>
        <p:txBody>
          <a:bodyPr anchor="t">
            <a:noAutofit/>
          </a:bodyPr>
          <a:lstStyle/>
          <a:p>
            <a:r>
              <a:rPr lang="es-MX" sz="1600" b="1" dirty="0" smtClean="0">
                <a:solidFill>
                  <a:schemeClr val="bg2"/>
                </a:solidFill>
                <a:latin typeface="Calibri" panose="020F0502020204030204" pitchFamily="34" charset="0"/>
                <a:cs typeface="Arial" panose="020B0604020202020204" pitchFamily="34" charset="0"/>
              </a:rPr>
              <a:t>MEJORAMIENTO DE TERRENO</a:t>
            </a:r>
            <a:r>
              <a:rPr lang="es-MX" sz="1600" dirty="0" smtClean="0">
                <a:solidFill>
                  <a:schemeClr val="bg2"/>
                </a:solidFill>
                <a:latin typeface="Calibri" panose="020F0502020204030204" pitchFamily="34" charset="0"/>
                <a:cs typeface="Arial" panose="020B0604020202020204" pitchFamily="34" charset="0"/>
              </a:rPr>
              <a:t/>
            </a:r>
            <a:br>
              <a:rPr lang="es-MX" sz="1600" dirty="0" smtClean="0">
                <a:solidFill>
                  <a:schemeClr val="bg2"/>
                </a:solidFill>
                <a:latin typeface="Calibri" panose="020F0502020204030204" pitchFamily="34" charset="0"/>
                <a:cs typeface="Arial" panose="020B0604020202020204" pitchFamily="34" charset="0"/>
              </a:rPr>
            </a:br>
            <a:r>
              <a:rPr lang="es-MX" sz="1600" dirty="0" smtClean="0">
                <a:solidFill>
                  <a:schemeClr val="bg2"/>
                </a:solidFill>
                <a:latin typeface="Calibri" panose="020F0502020204030204" pitchFamily="34" charset="0"/>
                <a:cs typeface="Arial" panose="020B0604020202020204" pitchFamily="34" charset="0"/>
              </a:rPr>
              <a:t/>
            </a:r>
            <a:br>
              <a:rPr lang="es-MX" sz="1600" dirty="0" smtClean="0">
                <a:solidFill>
                  <a:schemeClr val="bg2"/>
                </a:solidFill>
                <a:latin typeface="Calibri" panose="020F0502020204030204" pitchFamily="34" charset="0"/>
                <a:cs typeface="Arial" panose="020B0604020202020204" pitchFamily="34" charset="0"/>
              </a:rPr>
            </a:br>
            <a:r>
              <a:rPr lang="es-MX" sz="1600" dirty="0" smtClean="0">
                <a:solidFill>
                  <a:schemeClr val="bg2"/>
                </a:solidFill>
                <a:latin typeface="Calibri" panose="020F0502020204030204" pitchFamily="34" charset="0"/>
                <a:cs typeface="Arial" panose="020B0604020202020204" pitchFamily="34" charset="0"/>
              </a:rPr>
              <a:t>LUEGO DE RALIZAR EL TRAZADO SE PROCEDERÁ A LA EXCAVACIÓN, SEGÚN EL MANUAL</a:t>
            </a:r>
            <a:br>
              <a:rPr lang="es-MX" sz="1600" dirty="0" smtClean="0">
                <a:solidFill>
                  <a:schemeClr val="bg2"/>
                </a:solidFill>
                <a:latin typeface="Calibri" panose="020F0502020204030204" pitchFamily="34" charset="0"/>
                <a:cs typeface="Arial" panose="020B0604020202020204" pitchFamily="34" charset="0"/>
              </a:rPr>
            </a:br>
            <a:r>
              <a:rPr lang="es-MX" sz="1600" dirty="0">
                <a:solidFill>
                  <a:schemeClr val="bg2"/>
                </a:solidFill>
                <a:latin typeface="Calibri" panose="020F0502020204030204" pitchFamily="34" charset="0"/>
                <a:cs typeface="Arial" panose="020B0604020202020204" pitchFamily="34" charset="0"/>
              </a:rPr>
              <a:t/>
            </a:r>
            <a:br>
              <a:rPr lang="es-MX" sz="1600" dirty="0">
                <a:solidFill>
                  <a:schemeClr val="bg2"/>
                </a:solidFill>
                <a:latin typeface="Calibri" panose="020F0502020204030204" pitchFamily="34" charset="0"/>
                <a:cs typeface="Arial" panose="020B0604020202020204" pitchFamily="34" charset="0"/>
              </a:rPr>
            </a:br>
            <a:r>
              <a:rPr lang="es-MX" sz="1600" dirty="0" smtClean="0">
                <a:solidFill>
                  <a:schemeClr val="bg2"/>
                </a:solidFill>
                <a:latin typeface="Calibri" panose="020F0502020204030204" pitchFamily="34" charset="0"/>
                <a:cs typeface="Arial" panose="020B0604020202020204" pitchFamily="34" charset="0"/>
              </a:rPr>
              <a:t>POSTERIORMENTE, SE RELLENARÁ CON HORMIGON DE RÍO O DE QUEBRADA EN CAPAS DE 12 CM. COMPACTANDO MANUALMENTE CADA UNA HASTA EL NIVEL DESEADO.</a:t>
            </a:r>
            <a:endParaRPr lang="es-PE" sz="1200" dirty="0">
              <a:solidFill>
                <a:schemeClr val="bg2"/>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5524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486400" y="5857875"/>
            <a:ext cx="738188" cy="885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325" y="712456"/>
            <a:ext cx="10920798" cy="6145544"/>
          </a:xfrm>
          <a:prstGeom prst="rect">
            <a:avLst/>
          </a:prstGeom>
        </p:spPr>
      </p:pic>
    </p:spTree>
    <p:extLst>
      <p:ext uri="{BB962C8B-B14F-4D97-AF65-F5344CB8AC3E}">
        <p14:creationId xmlns:p14="http://schemas.microsoft.com/office/powerpoint/2010/main" val="32916699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0519" y="815546"/>
            <a:ext cx="7916561" cy="5805616"/>
          </a:xfrm>
          <a:prstGeom prst="rect">
            <a:avLst/>
          </a:prstGeom>
        </p:spPr>
      </p:pic>
    </p:spTree>
    <p:extLst>
      <p:ext uri="{BB962C8B-B14F-4D97-AF65-F5344CB8AC3E}">
        <p14:creationId xmlns:p14="http://schemas.microsoft.com/office/powerpoint/2010/main" val="10773240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7720012" y="6167438"/>
            <a:ext cx="428626" cy="5238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849" y="735227"/>
            <a:ext cx="7891848" cy="5918886"/>
          </a:xfrm>
          <a:prstGeom prst="rect">
            <a:avLst/>
          </a:prstGeom>
        </p:spPr>
      </p:pic>
    </p:spTree>
    <p:extLst>
      <p:ext uri="{BB962C8B-B14F-4D97-AF65-F5344CB8AC3E}">
        <p14:creationId xmlns:p14="http://schemas.microsoft.com/office/powerpoint/2010/main" val="20102783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ángulo 4"/>
          <p:cNvSpPr/>
          <p:nvPr/>
        </p:nvSpPr>
        <p:spPr>
          <a:xfrm>
            <a:off x="1176867" y="1007533"/>
            <a:ext cx="254000" cy="2878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CuadroTexto 1"/>
          <p:cNvSpPr txBox="1"/>
          <p:nvPr/>
        </p:nvSpPr>
        <p:spPr>
          <a:xfrm>
            <a:off x="1398812" y="942268"/>
            <a:ext cx="8763000" cy="461665"/>
          </a:xfrm>
          <a:prstGeom prst="rect">
            <a:avLst/>
          </a:prstGeom>
          <a:solidFill>
            <a:schemeClr val="tx1"/>
          </a:solidFill>
        </p:spPr>
        <p:txBody>
          <a:bodyPr wrap="square" rtlCol="0">
            <a:spAutoFit/>
          </a:bodyPr>
          <a:lstStyle/>
          <a:p>
            <a:r>
              <a:rPr lang="es-PE" sz="2400" b="1" dirty="0" smtClean="0">
                <a:solidFill>
                  <a:schemeClr val="accent1"/>
                </a:solidFill>
                <a:latin typeface="Calibri" panose="020F0502020204030204" pitchFamily="34" charset="0"/>
              </a:rPr>
              <a:t>UNIDAD GERENCIAL DE MOBILIARIO Y EQUIPAMIENTO</a:t>
            </a:r>
            <a:endParaRPr lang="es-PE" sz="2400" b="1"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29794366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541588" y="685799"/>
            <a:ext cx="7938528" cy="5953897"/>
          </a:xfrm>
        </p:spPr>
      </p:pic>
    </p:spTree>
    <p:extLst>
      <p:ext uri="{BB962C8B-B14F-4D97-AF65-F5344CB8AC3E}">
        <p14:creationId xmlns:p14="http://schemas.microsoft.com/office/powerpoint/2010/main" val="35375396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5795961" y="5834063"/>
            <a:ext cx="781051" cy="9001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691978"/>
            <a:ext cx="8221362" cy="6166022"/>
          </a:xfrm>
          <a:prstGeom prst="rect">
            <a:avLst/>
          </a:prstGeom>
        </p:spPr>
      </p:pic>
    </p:spTree>
    <p:extLst>
      <p:ext uri="{BB962C8B-B14F-4D97-AF65-F5344CB8AC3E}">
        <p14:creationId xmlns:p14="http://schemas.microsoft.com/office/powerpoint/2010/main" val="13249309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766118"/>
            <a:ext cx="8122508" cy="6091881"/>
          </a:xfrm>
          <a:prstGeom prst="rect">
            <a:avLst/>
          </a:prstGeom>
        </p:spPr>
      </p:pic>
    </p:spTree>
    <p:extLst>
      <p:ext uri="{BB962C8B-B14F-4D97-AF65-F5344CB8AC3E}">
        <p14:creationId xmlns:p14="http://schemas.microsoft.com/office/powerpoint/2010/main" val="42575990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solidFill>
                  <a:schemeClr val="bg2"/>
                </a:solidFill>
                <a:latin typeface="Calibri" panose="020F0502020204030204" pitchFamily="34" charset="0"/>
              </a:rPr>
              <a:t>TÉRMINO DE LA INTERVENCIÓN TEMPORAL.</a:t>
            </a:r>
            <a:endParaRPr lang="es-PE" dirty="0">
              <a:solidFill>
                <a:schemeClr val="bg2"/>
              </a:solidFill>
              <a:latin typeface="Calibri" panose="020F0502020204030204" pitchFamily="34" charset="0"/>
            </a:endParaRPr>
          </a:p>
        </p:txBody>
      </p:sp>
      <p:sp>
        <p:nvSpPr>
          <p:cNvPr id="3" name="Marcador de contenido 2"/>
          <p:cNvSpPr>
            <a:spLocks noGrp="1"/>
          </p:cNvSpPr>
          <p:nvPr>
            <p:ph idx="1"/>
          </p:nvPr>
        </p:nvSpPr>
        <p:spPr>
          <a:xfrm>
            <a:off x="684211" y="685800"/>
            <a:ext cx="11117263" cy="3615267"/>
          </a:xfrm>
        </p:spPr>
        <p:txBody>
          <a:bodyPr/>
          <a:lstStyle/>
          <a:p>
            <a:r>
              <a:rPr lang="es-MX" dirty="0" smtClean="0">
                <a:latin typeface="Calibri" panose="020F0502020204030204" pitchFamily="34" charset="0"/>
              </a:rPr>
              <a:t>Recordemos que los módulos prefabricados son afectados en uso al GR por parte del PRONIED, es decir, se le encarga temporalmente el uso del módulo, una vez desaparecida la necesidad, riesgo o amenaza sobre los educandos, el GR tiene la obligación de devolver estos módulos al PRONIED; para lo cual se procederá al desmontaje del módulo prefabricado, siempre según manual del fabricante, el mismo que es proporcionado por el PRONIED.</a:t>
            </a:r>
          </a:p>
          <a:p>
            <a:r>
              <a:rPr lang="es-MX" dirty="0" smtClean="0">
                <a:latin typeface="Calibri" panose="020F0502020204030204" pitchFamily="34" charset="0"/>
              </a:rPr>
              <a:t>Si la necesidad persiste en un área distinta a la que se encuentra ubicado el módulo, el GR deberá de pedir autorización al PRONIED para su desmontaje, traslado e instalación del módulo en su nuevo emplazamiento, para lo cual deberá de sustentar al PRONIED tal como lo hizo la primera vez.</a:t>
            </a:r>
            <a:endParaRPr lang="es-PE" dirty="0">
              <a:latin typeface="Calibri" panose="020F0502020204030204" pitchFamily="34" charset="0"/>
            </a:endParaRPr>
          </a:p>
        </p:txBody>
      </p:sp>
    </p:spTree>
    <p:extLst>
      <p:ext uri="{BB962C8B-B14F-4D97-AF65-F5344CB8AC3E}">
        <p14:creationId xmlns:p14="http://schemas.microsoft.com/office/powerpoint/2010/main" val="14679795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857375" y="2133600"/>
            <a:ext cx="7762875" cy="1938992"/>
          </a:xfrm>
          <a:prstGeom prst="rect">
            <a:avLst/>
          </a:prstGeom>
          <a:noFill/>
        </p:spPr>
        <p:txBody>
          <a:bodyPr wrap="square" rtlCol="0">
            <a:spAutoFit/>
          </a:bodyPr>
          <a:lstStyle/>
          <a:p>
            <a:pPr algn="ctr"/>
            <a:r>
              <a:rPr lang="es-MX" sz="6000" b="1" dirty="0" smtClean="0">
                <a:solidFill>
                  <a:schemeClr val="bg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GRACIAS POR SU ATENCIÓN.</a:t>
            </a:r>
            <a:endParaRPr lang="es-PE" sz="6000" b="1" dirty="0">
              <a:solidFill>
                <a:schemeClr val="bg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65715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84211" y="4487332"/>
            <a:ext cx="9296367" cy="1507067"/>
          </a:xfrm>
        </p:spPr>
        <p:txBody>
          <a:bodyPr/>
          <a:lstStyle/>
          <a:p>
            <a:r>
              <a:rPr lang="es-MX" dirty="0" smtClean="0">
                <a:solidFill>
                  <a:schemeClr val="bg2"/>
                </a:solidFill>
                <a:latin typeface="Calibri" panose="020F0502020204030204" pitchFamily="34" charset="0"/>
                <a:cs typeface="Arial" panose="020B0604020202020204" pitchFamily="34" charset="0"/>
              </a:rPr>
              <a:t>¿Qué es un módulo prefabricado?</a:t>
            </a:r>
            <a:endParaRPr lang="es-PE" dirty="0">
              <a:solidFill>
                <a:schemeClr val="bg2"/>
              </a:solidFill>
              <a:latin typeface="Calibri" panose="020F0502020204030204" pitchFamily="34" charset="0"/>
              <a:cs typeface="Arial" panose="020B0604020202020204" pitchFamily="34" charset="0"/>
            </a:endParaRPr>
          </a:p>
        </p:txBody>
      </p:sp>
      <p:sp>
        <p:nvSpPr>
          <p:cNvPr id="3" name="Marcador de contenido 2"/>
          <p:cNvSpPr>
            <a:spLocks noGrp="1"/>
          </p:cNvSpPr>
          <p:nvPr>
            <p:ph idx="1"/>
          </p:nvPr>
        </p:nvSpPr>
        <p:spPr>
          <a:xfrm>
            <a:off x="684211" y="685800"/>
            <a:ext cx="10183813" cy="4410075"/>
          </a:xfrm>
        </p:spPr>
        <p:txBody>
          <a:bodyPr>
            <a:normAutofit/>
          </a:bodyPr>
          <a:lstStyle/>
          <a:p>
            <a:r>
              <a:rPr lang="es-MX" sz="2400" dirty="0" smtClean="0">
                <a:latin typeface="Calibri" panose="020F0502020204030204" pitchFamily="34" charset="0"/>
                <a:cs typeface="Arial" panose="020B0604020202020204" pitchFamily="34" charset="0"/>
              </a:rPr>
              <a:t>Es una estructura compuesta de planchas de acero galvanizado, aisladas con un material compuesto por espuma de</a:t>
            </a:r>
            <a:r>
              <a:rPr lang="es-MX" sz="2400" dirty="0" smtClean="0">
                <a:solidFill>
                  <a:schemeClr val="bg2"/>
                </a:solidFill>
                <a:latin typeface="Calibri" panose="020F0502020204030204" pitchFamily="34" charset="0"/>
                <a:cs typeface="Arial" panose="020B0604020202020204" pitchFamily="34" charset="0"/>
              </a:rPr>
              <a:t> </a:t>
            </a:r>
            <a:r>
              <a:rPr lang="es-MX" sz="2400" b="1" dirty="0" smtClean="0">
                <a:solidFill>
                  <a:schemeClr val="bg2"/>
                </a:solidFill>
                <a:latin typeface="Calibri" panose="020F0502020204030204" pitchFamily="34" charset="0"/>
                <a:cs typeface="Arial" panose="020B0604020202020204" pitchFamily="34" charset="0"/>
              </a:rPr>
              <a:t>poliuretano (PUR) </a:t>
            </a:r>
            <a:r>
              <a:rPr lang="es-MX" sz="2400" dirty="0" smtClean="0">
                <a:latin typeface="Calibri" panose="020F0502020204030204" pitchFamily="34" charset="0"/>
                <a:cs typeface="Arial" panose="020B0604020202020204" pitchFamily="34" charset="0"/>
              </a:rPr>
              <a:t>o polisocianurato (PIR), sus paredes y techos están compuestas por marcos y vigas estructurales de acero, es acústica, es térmica y con un alto grado de confort; su característica principal:  carácter </a:t>
            </a:r>
            <a:r>
              <a:rPr lang="es-MX" sz="2400" b="1"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temporal</a:t>
            </a:r>
            <a:r>
              <a:rPr lang="es-MX" sz="2400" dirty="0" smtClean="0">
                <a:latin typeface="Calibri" panose="020F0502020204030204" pitchFamily="34" charset="0"/>
                <a:cs typeface="Arial" panose="020B0604020202020204" pitchFamily="34" charset="0"/>
              </a:rPr>
              <a:t>.</a:t>
            </a:r>
            <a:endParaRPr lang="es-PE" sz="24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109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6205" y="671384"/>
            <a:ext cx="10216614" cy="6001110"/>
          </a:xfrm>
          <a:prstGeom prst="rect">
            <a:avLst/>
          </a:prstGeom>
        </p:spPr>
      </p:pic>
      <p:sp>
        <p:nvSpPr>
          <p:cNvPr id="2" name="Título 1"/>
          <p:cNvSpPr>
            <a:spLocks noGrp="1"/>
          </p:cNvSpPr>
          <p:nvPr>
            <p:ph type="title"/>
          </p:nvPr>
        </p:nvSpPr>
        <p:spPr>
          <a:xfrm>
            <a:off x="1321871" y="6065308"/>
            <a:ext cx="6767685" cy="706967"/>
          </a:xfrm>
        </p:spPr>
        <p:txBody>
          <a:bodyPr>
            <a:normAutofit/>
          </a:bodyPr>
          <a:lstStyle/>
          <a:p>
            <a:r>
              <a:rPr lang="es-MX" sz="1400" dirty="0" smtClean="0">
                <a:solidFill>
                  <a:schemeClr val="bg1"/>
                </a:solidFill>
                <a:latin typeface="Arial" panose="020B0604020202020204" pitchFamily="34" charset="0"/>
                <a:cs typeface="Arial" panose="020B0604020202020204" pitchFamily="34" charset="0"/>
              </a:rPr>
              <a:t>Fuente: UGME – módulos prefabricados EN CHALLHUAHUACHO . </a:t>
            </a:r>
            <a:endParaRPr lang="es-P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828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78464" y="715432"/>
            <a:ext cx="9635067" cy="6087155"/>
          </a:xfrm>
          <a:prstGeom prst="rect">
            <a:avLst/>
          </a:prstGeom>
        </p:spPr>
      </p:pic>
    </p:spTree>
    <p:extLst>
      <p:ext uri="{BB962C8B-B14F-4D97-AF65-F5344CB8AC3E}">
        <p14:creationId xmlns:p14="http://schemas.microsoft.com/office/powerpoint/2010/main" val="40334438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84211" y="4487332"/>
            <a:ext cx="9606799" cy="1507067"/>
          </a:xfrm>
        </p:spPr>
        <p:txBody>
          <a:bodyPr>
            <a:normAutofit/>
          </a:bodyPr>
          <a:lstStyle/>
          <a:p>
            <a:r>
              <a:rPr lang="es-MX" dirty="0" smtClean="0">
                <a:solidFill>
                  <a:srgbClr val="146194"/>
                </a:solidFill>
                <a:latin typeface="Calibri" panose="020F0502020204030204" pitchFamily="34" charset="0"/>
                <a:cs typeface="Arial" panose="020B0604020202020204" pitchFamily="34" charset="0"/>
              </a:rPr>
              <a:t>¿Qué requisitos debemos de cumplir para asignar un aula prefabricada? </a:t>
            </a:r>
            <a:endParaRPr lang="es-PE" dirty="0">
              <a:solidFill>
                <a:srgbClr val="146194"/>
              </a:solidFill>
              <a:latin typeface="Calibri" panose="020F0502020204030204" pitchFamily="34" charset="0"/>
              <a:cs typeface="Arial" panose="020B0604020202020204" pitchFamily="34" charset="0"/>
            </a:endParaRPr>
          </a:p>
        </p:txBody>
      </p:sp>
      <p:sp>
        <p:nvSpPr>
          <p:cNvPr id="3" name="Marcador de contenido 2"/>
          <p:cNvSpPr>
            <a:spLocks noGrp="1"/>
          </p:cNvSpPr>
          <p:nvPr>
            <p:ph idx="1"/>
          </p:nvPr>
        </p:nvSpPr>
        <p:spPr/>
        <p:txBody>
          <a:bodyPr/>
          <a:lstStyle/>
          <a:p>
            <a:endParaRPr lang="es-MX" dirty="0" smtClean="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p:txBody>
      </p:sp>
      <p:sp>
        <p:nvSpPr>
          <p:cNvPr id="4" name="Marcador de contenido 2"/>
          <p:cNvSpPr txBox="1">
            <a:spLocks/>
          </p:cNvSpPr>
          <p:nvPr/>
        </p:nvSpPr>
        <p:spPr>
          <a:xfrm>
            <a:off x="836612" y="809626"/>
            <a:ext cx="10440988" cy="3643842"/>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s-MX" dirty="0" smtClean="0">
                <a:solidFill>
                  <a:schemeClr val="bg2"/>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De estricto cumplimiento:</a:t>
            </a:r>
          </a:p>
          <a:p>
            <a:r>
              <a:rPr lang="es-MX" dirty="0" smtClean="0">
                <a:latin typeface="Calibri" panose="020F0502020204030204" pitchFamily="34" charset="0"/>
                <a:cs typeface="Arial" panose="020B0604020202020204" pitchFamily="34" charset="0"/>
              </a:rPr>
              <a:t>1.0 Se tiene que presentar y demostrar la situación de riesgo y/o emergencia y/o potencial peligro a los educandos.</a:t>
            </a:r>
          </a:p>
          <a:p>
            <a:r>
              <a:rPr lang="es-MX" dirty="0" smtClean="0">
                <a:latin typeface="Calibri" panose="020F0502020204030204" pitchFamily="34" charset="0"/>
                <a:cs typeface="Arial" panose="020B0604020202020204" pitchFamily="34" charset="0"/>
              </a:rPr>
              <a:t>2.0 Se debe elaborar los informes sustentatorios que demuestren lo expresado en el numeral 1.0, este documento debe estar suscrito por un ingeniero y/o arquitecto de la UGEL correspondiente, avalado por el director de la UGEL, de la DRE y/o el GR respectivo.</a:t>
            </a:r>
          </a:p>
          <a:p>
            <a:r>
              <a:rPr lang="es-MX" dirty="0" smtClean="0">
                <a:latin typeface="Calibri" panose="020F0502020204030204" pitchFamily="34" charset="0"/>
                <a:cs typeface="Arial" panose="020B0604020202020204" pitchFamily="34" charset="0"/>
              </a:rPr>
              <a:t>3.0 Adjuntar un croquis de la IE propuesta, indicando la disponibilidad del espacio asignado para la instalación de las aulas; este emplazamiento debe de obedecer a lo establecido por las guías del PRONIED.</a:t>
            </a:r>
          </a:p>
          <a:p>
            <a:r>
              <a:rPr lang="es-MX" dirty="0" smtClean="0">
                <a:latin typeface="Calibri" panose="020F0502020204030204" pitchFamily="34" charset="0"/>
                <a:cs typeface="Arial" panose="020B0604020202020204" pitchFamily="34" charset="0"/>
              </a:rPr>
              <a:t>4.0 El GR en conjunto con el PRONIED, a propuesta del primero priorizaran las distribución de los módulos prefabricados (incluidos los pararrayos).</a:t>
            </a:r>
            <a:endParaRPr lang="es-PE"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5326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7248" y="522915"/>
            <a:ext cx="10841122" cy="6124073"/>
          </a:xfrm>
        </p:spPr>
        <p:txBody>
          <a:bodyPr>
            <a:normAutofit/>
          </a:bodyPr>
          <a:lstStyle/>
          <a:p>
            <a:pPr marL="0" indent="0" algn="ctr">
              <a:lnSpc>
                <a:spcPct val="107000"/>
              </a:lnSpc>
              <a:spcAft>
                <a:spcPts val="800"/>
              </a:spcAft>
              <a:buNone/>
            </a:pPr>
            <a:endParaRPr lang="es-PE" b="1" u="sng"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es-PE" sz="17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DOCUMENTOS REQUERIDOS PARA SUSTENTACIÓN DE REQUERIMIENTO DE MÓDULOS PREFABRICADOS EN INSTITUCIONES EDUCATIVAS</a:t>
            </a:r>
          </a:p>
          <a:p>
            <a:pPr marL="0" indent="0">
              <a:lnSpc>
                <a:spcPct val="107000"/>
              </a:lnSpc>
              <a:spcAft>
                <a:spcPts val="0"/>
              </a:spcAft>
              <a:buNone/>
            </a:pPr>
            <a:r>
              <a:rPr lang="es-PE" sz="1700" dirty="0" smtClean="0">
                <a:solidFill>
                  <a:schemeClr val="bg1"/>
                </a:solidFill>
                <a:latin typeface="Calibri" panose="020F0502020204030204" pitchFamily="34" charset="0"/>
                <a:ea typeface="Calibri" panose="020F0502020204030204" pitchFamily="34" charset="0"/>
                <a:cs typeface="Arial" panose="020B0604020202020204" pitchFamily="34" charset="0"/>
              </a:rPr>
              <a:t>Para </a:t>
            </a:r>
            <a:r>
              <a:rPr lang="es-PE" sz="1700" dirty="0">
                <a:solidFill>
                  <a:schemeClr val="bg1"/>
                </a:solidFill>
                <a:latin typeface="Calibri" panose="020F0502020204030204" pitchFamily="34" charset="0"/>
                <a:ea typeface="Calibri" panose="020F0502020204030204" pitchFamily="34" charset="0"/>
                <a:cs typeface="Arial" panose="020B0604020202020204" pitchFamily="34" charset="0"/>
              </a:rPr>
              <a:t>cada </a:t>
            </a:r>
            <a:r>
              <a:rPr lang="es-PE" sz="1700" dirty="0" smtClean="0">
                <a:solidFill>
                  <a:schemeClr val="bg1"/>
                </a:solidFill>
                <a:latin typeface="Calibri" panose="020F0502020204030204" pitchFamily="34" charset="0"/>
                <a:ea typeface="Calibri" panose="020F0502020204030204" pitchFamily="34" charset="0"/>
                <a:cs typeface="Arial" panose="020B0604020202020204" pitchFamily="34" charset="0"/>
              </a:rPr>
              <a:t>institución </a:t>
            </a:r>
            <a:r>
              <a:rPr lang="es-PE" sz="1700" dirty="0">
                <a:solidFill>
                  <a:schemeClr val="bg1"/>
                </a:solidFill>
                <a:latin typeface="Calibri" panose="020F0502020204030204" pitchFamily="34" charset="0"/>
                <a:ea typeface="Calibri" panose="020F0502020204030204" pitchFamily="34" charset="0"/>
                <a:cs typeface="Arial" panose="020B0604020202020204" pitchFamily="34" charset="0"/>
              </a:rPr>
              <a:t>educativa a atender con los módulos prefabricados con </a:t>
            </a:r>
            <a:r>
              <a:rPr lang="es-PE" sz="1700" dirty="0" smtClean="0">
                <a:solidFill>
                  <a:schemeClr val="bg1"/>
                </a:solidFill>
                <a:latin typeface="Calibri" panose="020F0502020204030204" pitchFamily="34" charset="0"/>
                <a:ea typeface="Calibri" panose="020F0502020204030204" pitchFamily="34" charset="0"/>
                <a:cs typeface="Arial" panose="020B0604020202020204" pitchFamily="34" charset="0"/>
              </a:rPr>
              <a:t>plataforma, </a:t>
            </a:r>
            <a:r>
              <a:rPr lang="es-PE" sz="1700" dirty="0">
                <a:solidFill>
                  <a:schemeClr val="bg1"/>
                </a:solidFill>
                <a:latin typeface="Calibri" panose="020F0502020204030204" pitchFamily="34" charset="0"/>
                <a:ea typeface="Calibri" panose="020F0502020204030204" pitchFamily="34" charset="0"/>
                <a:cs typeface="Arial" panose="020B0604020202020204" pitchFamily="34" charset="0"/>
              </a:rPr>
              <a:t>se deberá entregar la documentación que sustente la emergencia, se detalla a continuación</a:t>
            </a:r>
            <a:r>
              <a:rPr lang="es-PE" sz="1700" dirty="0" smtClean="0">
                <a:solidFill>
                  <a:schemeClr val="bg1"/>
                </a:solidFill>
                <a:latin typeface="Calibri" panose="020F0502020204030204" pitchFamily="34" charset="0"/>
                <a:ea typeface="Calibri" panose="020F0502020204030204" pitchFamily="34" charset="0"/>
                <a:cs typeface="Arial" panose="020B0604020202020204" pitchFamily="34" charset="0"/>
              </a:rPr>
              <a:t>:</a:t>
            </a:r>
          </a:p>
          <a:p>
            <a:pPr>
              <a:spcAft>
                <a:spcPts val="0"/>
              </a:spcAft>
              <a:buFont typeface="Wingdings" panose="05000000000000000000" pitchFamily="2" charset="2"/>
              <a:buChar char="Ø"/>
            </a:pPr>
            <a:r>
              <a:rPr lang="es-PE" sz="1700" dirty="0" smtClean="0">
                <a:solidFill>
                  <a:schemeClr val="bg1"/>
                </a:solidFill>
                <a:latin typeface="Calibri" panose="020F0502020204030204" pitchFamily="34" charset="0"/>
                <a:ea typeface="Calibri" panose="020F0502020204030204" pitchFamily="34" charset="0"/>
                <a:cs typeface="Arial" panose="020B0604020202020204" pitchFamily="34" charset="0"/>
              </a:rPr>
              <a:t>1 - </a:t>
            </a:r>
            <a:r>
              <a:rPr lang="es-PE" sz="1700" dirty="0">
                <a:solidFill>
                  <a:schemeClr val="bg1"/>
                </a:solidFill>
                <a:latin typeface="Calibri" panose="020F0502020204030204" pitchFamily="34" charset="0"/>
                <a:ea typeface="Calibri" panose="020F0502020204030204" pitchFamily="34" charset="0"/>
                <a:cs typeface="Arial" panose="020B0604020202020204" pitchFamily="34" charset="0"/>
              </a:rPr>
              <a:t>Fotos de la institución educativa.</a:t>
            </a:r>
          </a:p>
          <a:p>
            <a:pPr lvl="1">
              <a:spcAft>
                <a:spcPts val="0"/>
              </a:spcAft>
              <a:buFont typeface="Wingdings" panose="05000000000000000000" pitchFamily="2" charset="2"/>
              <a:buChar char="Ø"/>
            </a:pPr>
            <a:r>
              <a:rPr lang="es-PE" sz="1700" dirty="0">
                <a:solidFill>
                  <a:schemeClr val="bg1"/>
                </a:solidFill>
                <a:latin typeface="Calibri" panose="020F0502020204030204" pitchFamily="34" charset="0"/>
                <a:ea typeface="Calibri" panose="020F0502020204030204" pitchFamily="34" charset="0"/>
                <a:cs typeface="Arial" panose="020B0604020202020204" pitchFamily="34" charset="0"/>
              </a:rPr>
              <a:t>- Exteriores (fachada y vías de acceso) e interiores (en conjunto). </a:t>
            </a:r>
          </a:p>
          <a:p>
            <a:pPr lvl="1">
              <a:spcAft>
                <a:spcPts val="0"/>
              </a:spcAft>
              <a:buFont typeface="Wingdings" panose="05000000000000000000" pitchFamily="2" charset="2"/>
              <a:buChar char="Ø"/>
            </a:pPr>
            <a:r>
              <a:rPr lang="es-PE" sz="1700" dirty="0">
                <a:solidFill>
                  <a:schemeClr val="bg1"/>
                </a:solidFill>
                <a:latin typeface="Calibri" panose="020F0502020204030204" pitchFamily="34" charset="0"/>
                <a:ea typeface="Calibri" panose="020F0502020204030204" pitchFamily="34" charset="0"/>
                <a:cs typeface="Arial" panose="020B0604020202020204" pitchFamily="34" charset="0"/>
              </a:rPr>
              <a:t>- De las aulas en alto riesgo que muestren los problemas por los cuales ya no pueden ser usadas.</a:t>
            </a:r>
          </a:p>
          <a:p>
            <a:pPr lvl="1">
              <a:spcAft>
                <a:spcPts val="0"/>
              </a:spcAft>
              <a:buFont typeface="Wingdings" panose="05000000000000000000" pitchFamily="2" charset="2"/>
              <a:buChar char="Ø"/>
            </a:pPr>
            <a:r>
              <a:rPr lang="es-PE" sz="1700" dirty="0">
                <a:solidFill>
                  <a:schemeClr val="bg1"/>
                </a:solidFill>
                <a:latin typeface="Calibri" panose="020F0502020204030204" pitchFamily="34" charset="0"/>
                <a:ea typeface="Calibri" panose="020F0502020204030204" pitchFamily="34" charset="0"/>
                <a:cs typeface="Arial" panose="020B0604020202020204" pitchFamily="34" charset="0"/>
              </a:rPr>
              <a:t>- De las áreas en que podrían ser instalados los nuevos módulos prefabricados necesarios. </a:t>
            </a:r>
          </a:p>
          <a:p>
            <a:pPr>
              <a:spcAft>
                <a:spcPts val="0"/>
              </a:spcAft>
              <a:buFont typeface="Arial" panose="020B0604020202020204" pitchFamily="34" charset="0"/>
              <a:buChar char="•"/>
            </a:pPr>
            <a:r>
              <a:rPr lang="es-PE" sz="1600" dirty="0" smtClean="0">
                <a:solidFill>
                  <a:schemeClr val="bg1"/>
                </a:solidFill>
                <a:latin typeface="Calibri" panose="020F0502020204030204" pitchFamily="34" charset="0"/>
                <a:ea typeface="Calibri" panose="020F0502020204030204" pitchFamily="34" charset="0"/>
                <a:cs typeface="Arial" panose="020B0604020202020204" pitchFamily="34" charset="0"/>
              </a:rPr>
              <a:t>2 - Plano o croquis de localización </a:t>
            </a:r>
            <a:r>
              <a:rPr lang="es-PE" sz="1600" dirty="0">
                <a:solidFill>
                  <a:schemeClr val="bg1"/>
                </a:solidFill>
                <a:latin typeface="Calibri" panose="020F0502020204030204" pitchFamily="34" charset="0"/>
                <a:ea typeface="Calibri" panose="020F0502020204030204" pitchFamily="34" charset="0"/>
                <a:cs typeface="Arial" panose="020B0604020202020204" pitchFamily="34" charset="0"/>
              </a:rPr>
              <a:t>de la IE, se deberá indicar </a:t>
            </a:r>
            <a:r>
              <a:rPr lang="es-PE" sz="1600" dirty="0" smtClean="0">
                <a:solidFill>
                  <a:schemeClr val="bg1"/>
                </a:solidFill>
                <a:latin typeface="Calibri" panose="020F0502020204030204" pitchFamily="34" charset="0"/>
                <a:ea typeface="Calibri" panose="020F0502020204030204" pitchFamily="34" charset="0"/>
                <a:cs typeface="Arial" panose="020B0604020202020204" pitchFamily="34" charset="0"/>
              </a:rPr>
              <a:t>referentes urbanos que permitan llegar a la IIEE en el </a:t>
            </a:r>
            <a:r>
              <a:rPr lang="es-PE" sz="1600" dirty="0">
                <a:solidFill>
                  <a:schemeClr val="bg1"/>
                </a:solidFill>
                <a:latin typeface="Calibri" panose="020F0502020204030204" pitchFamily="34" charset="0"/>
                <a:ea typeface="Calibri" panose="020F0502020204030204" pitchFamily="34" charset="0"/>
                <a:cs typeface="Arial" panose="020B0604020202020204" pitchFamily="34" charset="0"/>
              </a:rPr>
              <a:t>centro poblado, el </a:t>
            </a:r>
            <a:r>
              <a:rPr lang="es-PE" sz="1600" dirty="0" smtClean="0">
                <a:solidFill>
                  <a:schemeClr val="bg1"/>
                </a:solidFill>
                <a:latin typeface="Calibri" panose="020F0502020204030204" pitchFamily="34" charset="0"/>
                <a:ea typeface="Calibri" panose="020F0502020204030204" pitchFamily="34" charset="0"/>
                <a:cs typeface="Arial" panose="020B0604020202020204" pitchFamily="34" charset="0"/>
              </a:rPr>
              <a:t>distrito y </a:t>
            </a:r>
            <a:r>
              <a:rPr lang="es-PE" sz="1600" dirty="0">
                <a:solidFill>
                  <a:schemeClr val="bg1"/>
                </a:solidFill>
                <a:latin typeface="Calibri" panose="020F0502020204030204" pitchFamily="34" charset="0"/>
                <a:ea typeface="Calibri" panose="020F0502020204030204" pitchFamily="34" charset="0"/>
                <a:cs typeface="Arial" panose="020B0604020202020204" pitchFamily="34" charset="0"/>
              </a:rPr>
              <a:t>provincia </a:t>
            </a:r>
            <a:r>
              <a:rPr lang="es-PE" sz="1600" dirty="0" smtClean="0">
                <a:solidFill>
                  <a:schemeClr val="bg1"/>
                </a:solidFill>
                <a:latin typeface="Calibri" panose="020F0502020204030204" pitchFamily="34" charset="0"/>
                <a:ea typeface="Calibri" panose="020F0502020204030204" pitchFamily="34" charset="0"/>
                <a:cs typeface="Arial" panose="020B0604020202020204" pitchFamily="34" charset="0"/>
              </a:rPr>
              <a:t>en </a:t>
            </a:r>
            <a:r>
              <a:rPr lang="es-PE" sz="1600" dirty="0">
                <a:solidFill>
                  <a:schemeClr val="bg1"/>
                </a:solidFill>
                <a:latin typeface="Calibri" panose="020F0502020204030204" pitchFamily="34" charset="0"/>
                <a:ea typeface="Calibri" panose="020F0502020204030204" pitchFamily="34" charset="0"/>
                <a:cs typeface="Arial" panose="020B0604020202020204" pitchFamily="34" charset="0"/>
              </a:rPr>
              <a:t>el que se </a:t>
            </a:r>
            <a:r>
              <a:rPr lang="es-PE" sz="1600" dirty="0" smtClean="0">
                <a:solidFill>
                  <a:schemeClr val="bg1"/>
                </a:solidFill>
                <a:latin typeface="Calibri" panose="020F0502020204030204" pitchFamily="34" charset="0"/>
                <a:ea typeface="Calibri" panose="020F0502020204030204" pitchFamily="34" charset="0"/>
                <a:cs typeface="Arial" panose="020B0604020202020204" pitchFamily="34" charset="0"/>
              </a:rPr>
              <a:t>ubica.</a:t>
            </a:r>
          </a:p>
          <a:p>
            <a:pPr>
              <a:spcAft>
                <a:spcPts val="0"/>
              </a:spcAft>
              <a:buFont typeface="Arial" panose="020B0604020202020204" pitchFamily="34" charset="0"/>
              <a:buChar char="•"/>
            </a:pPr>
            <a:r>
              <a:rPr lang="es-PE" sz="1600" dirty="0" smtClean="0">
                <a:solidFill>
                  <a:schemeClr val="bg1"/>
                </a:solidFill>
                <a:latin typeface="Calibri" panose="020F0502020204030204" pitchFamily="34" charset="0"/>
                <a:ea typeface="Calibri" panose="020F0502020204030204" pitchFamily="34" charset="0"/>
                <a:cs typeface="Arial" panose="020B0604020202020204" pitchFamily="34" charset="0"/>
              </a:rPr>
              <a:t>3 </a:t>
            </a:r>
            <a:r>
              <a:rPr lang="es-PE" sz="1600" dirty="0">
                <a:solidFill>
                  <a:schemeClr val="bg1"/>
                </a:solidFill>
                <a:latin typeface="Calibri" panose="020F0502020204030204" pitchFamily="34" charset="0"/>
                <a:ea typeface="Calibri" panose="020F0502020204030204" pitchFamily="34" charset="0"/>
                <a:cs typeface="Arial" panose="020B0604020202020204" pitchFamily="34" charset="0"/>
              </a:rPr>
              <a:t>- Plano o croquis </a:t>
            </a:r>
            <a:r>
              <a:rPr lang="es-PE" sz="1600" dirty="0" smtClean="0">
                <a:solidFill>
                  <a:schemeClr val="bg1"/>
                </a:solidFill>
                <a:latin typeface="Calibri" panose="020F0502020204030204" pitchFamily="34" charset="0"/>
                <a:ea typeface="Calibri" panose="020F0502020204030204" pitchFamily="34" charset="0"/>
                <a:cs typeface="Arial" panose="020B0604020202020204" pitchFamily="34" charset="0"/>
              </a:rPr>
              <a:t>acotado de la ubicación de las en situación de emergencia.</a:t>
            </a:r>
            <a:endParaRPr lang="es-PE"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spcAft>
                <a:spcPts val="0"/>
              </a:spcAft>
              <a:buFont typeface="Wingdings" panose="05000000000000000000" pitchFamily="2" charset="2"/>
              <a:buChar char="Ø"/>
            </a:pPr>
            <a:r>
              <a:rPr lang="es-PE" sz="1700" dirty="0" smtClean="0">
                <a:solidFill>
                  <a:schemeClr val="bg1"/>
                </a:solidFill>
                <a:latin typeface="Calibri" panose="020F0502020204030204" pitchFamily="34" charset="0"/>
                <a:ea typeface="Calibri" panose="020F0502020204030204" pitchFamily="34" charset="0"/>
                <a:cs typeface="Arial" panose="020B0604020202020204" pitchFamily="34" charset="0"/>
              </a:rPr>
              <a:t>4 - </a:t>
            </a:r>
            <a:r>
              <a:rPr lang="es-PE" sz="1700" dirty="0">
                <a:solidFill>
                  <a:schemeClr val="bg1"/>
                </a:solidFill>
                <a:latin typeface="Calibri" panose="020F0502020204030204" pitchFamily="34" charset="0"/>
                <a:ea typeface="Calibri" panose="020F0502020204030204" pitchFamily="34" charset="0"/>
                <a:cs typeface="Arial" panose="020B0604020202020204" pitchFamily="34" charset="0"/>
              </a:rPr>
              <a:t>Croquis distribución de institución educativa, indicando las dimensiones de los espacios en que se ubicarán los módulos – prefabricados, firmado por arquitecto o ingeniero civil y el Director de la IIEE.</a:t>
            </a:r>
          </a:p>
          <a:p>
            <a:pPr>
              <a:spcAft>
                <a:spcPts val="0"/>
              </a:spcAft>
              <a:buFont typeface="Wingdings" panose="05000000000000000000" pitchFamily="2" charset="2"/>
              <a:buChar char="Ø"/>
            </a:pPr>
            <a:r>
              <a:rPr lang="es-PE" sz="1700" dirty="0" smtClean="0">
                <a:solidFill>
                  <a:schemeClr val="bg1"/>
                </a:solidFill>
                <a:latin typeface="Calibri" panose="020F0502020204030204" pitchFamily="34" charset="0"/>
                <a:ea typeface="Calibri" panose="020F0502020204030204" pitchFamily="34" charset="0"/>
                <a:cs typeface="Arial" panose="020B0604020202020204" pitchFamily="34" charset="0"/>
              </a:rPr>
              <a:t>5 - Croquis de distribución </a:t>
            </a:r>
            <a:r>
              <a:rPr lang="es-PE" sz="1700" dirty="0">
                <a:solidFill>
                  <a:schemeClr val="bg1"/>
                </a:solidFill>
                <a:latin typeface="Calibri" panose="020F0502020204030204" pitchFamily="34" charset="0"/>
                <a:ea typeface="Calibri" panose="020F0502020204030204" pitchFamily="34" charset="0"/>
                <a:cs typeface="Arial" panose="020B0604020202020204" pitchFamily="34" charset="0"/>
              </a:rPr>
              <a:t>de secciones </a:t>
            </a:r>
            <a:r>
              <a:rPr lang="es-PE" sz="1700" dirty="0" smtClean="0">
                <a:solidFill>
                  <a:schemeClr val="bg1"/>
                </a:solidFill>
                <a:latin typeface="Calibri" panose="020F0502020204030204" pitchFamily="34" charset="0"/>
                <a:ea typeface="Calibri" panose="020F0502020204030204" pitchFamily="34" charset="0"/>
                <a:cs typeface="Arial" panose="020B0604020202020204" pitchFamily="34" charset="0"/>
              </a:rPr>
              <a:t>o Nomina visada por el Director de la IIEE.</a:t>
            </a:r>
          </a:p>
          <a:p>
            <a:pPr>
              <a:spcAft>
                <a:spcPts val="0"/>
              </a:spcAft>
              <a:buFont typeface="Wingdings" panose="05000000000000000000" pitchFamily="2" charset="2"/>
              <a:buChar char="Ø"/>
            </a:pPr>
            <a:r>
              <a:rPr lang="es-PE" sz="1700" dirty="0" smtClean="0">
                <a:solidFill>
                  <a:schemeClr val="bg1"/>
                </a:solidFill>
                <a:latin typeface="Calibri" panose="020F0502020204030204" pitchFamily="34" charset="0"/>
                <a:ea typeface="Calibri" panose="020F0502020204030204" pitchFamily="34" charset="0"/>
                <a:cs typeface="Arial" panose="020B0604020202020204" pitchFamily="34" charset="0"/>
              </a:rPr>
              <a:t>6 – Documento que acredite la </a:t>
            </a:r>
            <a:r>
              <a:rPr lang="es-PE" sz="1700" dirty="0" err="1" smtClean="0">
                <a:solidFill>
                  <a:schemeClr val="bg1"/>
                </a:solidFill>
                <a:latin typeface="Calibri" panose="020F0502020204030204" pitchFamily="34" charset="0"/>
                <a:ea typeface="Calibri" panose="020F0502020204030204" pitchFamily="34" charset="0"/>
                <a:cs typeface="Arial" panose="020B0604020202020204" pitchFamily="34" charset="0"/>
              </a:rPr>
              <a:t>tenecia</a:t>
            </a:r>
            <a:r>
              <a:rPr lang="es-PE" sz="1700" dirty="0" smtClean="0">
                <a:solidFill>
                  <a:schemeClr val="bg1"/>
                </a:solidFill>
                <a:latin typeface="Calibri" panose="020F0502020204030204" pitchFamily="34" charset="0"/>
                <a:ea typeface="Calibri" panose="020F0502020204030204" pitchFamily="34" charset="0"/>
                <a:cs typeface="Arial" panose="020B0604020202020204" pitchFamily="34" charset="0"/>
              </a:rPr>
              <a:t> legal o asignación del predio a la IIEE</a:t>
            </a:r>
          </a:p>
          <a:p>
            <a:pPr>
              <a:spcAft>
                <a:spcPts val="0"/>
              </a:spcAft>
              <a:buFont typeface="Wingdings" panose="05000000000000000000" pitchFamily="2" charset="2"/>
              <a:buChar char="Ø"/>
            </a:pPr>
            <a:r>
              <a:rPr lang="es-PE" sz="1700" dirty="0" smtClean="0">
                <a:solidFill>
                  <a:schemeClr val="bg1"/>
                </a:solidFill>
                <a:latin typeface="Calibri" panose="020F0502020204030204" pitchFamily="34" charset="0"/>
                <a:ea typeface="Calibri" panose="020F0502020204030204" pitchFamily="34" charset="0"/>
                <a:cs typeface="Arial" panose="020B0604020202020204" pitchFamily="34" charset="0"/>
              </a:rPr>
              <a:t>7 - </a:t>
            </a:r>
            <a:r>
              <a:rPr lang="es-PE" sz="17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Informe Técnico del </a:t>
            </a:r>
            <a:r>
              <a:rPr lang="es-PE" sz="1700" b="1" dirty="0">
                <a:solidFill>
                  <a:schemeClr val="bg1"/>
                </a:solidFill>
                <a:latin typeface="Calibri" panose="020F0502020204030204" pitchFamily="34" charset="0"/>
                <a:ea typeface="Calibri" panose="020F0502020204030204" pitchFamily="34" charset="0"/>
                <a:cs typeface="Arial" panose="020B0604020202020204" pitchFamily="34" charset="0"/>
              </a:rPr>
              <a:t>INDECI </a:t>
            </a:r>
            <a:r>
              <a:rPr lang="es-PE" sz="17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donde declara en alto riesgo la infraestructura de las aulas pedagógicas de la IIEE.</a:t>
            </a:r>
            <a:endParaRPr lang="es-PE" sz="17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spcAft>
                <a:spcPts val="0"/>
              </a:spcAft>
              <a:buFont typeface="Wingdings" panose="05000000000000000000" pitchFamily="2" charset="2"/>
              <a:buChar char="Ø"/>
            </a:pPr>
            <a:endParaRPr lang="es-PE" sz="1700"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pPr>
              <a:spcAft>
                <a:spcPts val="0"/>
              </a:spcAft>
              <a:buFont typeface="Wingdings" panose="05000000000000000000" pitchFamily="2" charset="2"/>
              <a:buChar char="Ø"/>
            </a:pPr>
            <a:endParaRPr lang="es-PE" sz="1700"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endParaRPr>
          </a:p>
          <a:p>
            <a:endParaRPr lang="es-P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891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0.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2.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3.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4.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5.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6.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7.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8.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9.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0.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2.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3.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4.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5.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6.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7.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8.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9.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3.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30.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3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32.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33.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34.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35.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36.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37.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4.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5.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6.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7.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8.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9.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1055</TotalTime>
  <Words>917</Words>
  <Application>Microsoft Office PowerPoint</Application>
  <PresentationFormat>Panorámica</PresentationFormat>
  <Paragraphs>77</Paragraphs>
  <Slides>44</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3" baseType="lpstr">
      <vt:lpstr>Arial Unicode MS</vt:lpstr>
      <vt:lpstr>Arial</vt:lpstr>
      <vt:lpstr>Arial Black</vt:lpstr>
      <vt:lpstr>Calibri</vt:lpstr>
      <vt:lpstr>Century Gothic</vt:lpstr>
      <vt:lpstr>Wingdings</vt:lpstr>
      <vt:lpstr>Wingdings 3</vt:lpstr>
      <vt:lpstr>Sector</vt:lpstr>
      <vt:lpstr>Documento</vt:lpstr>
      <vt:lpstr>GUÍA DE PROCEDIMIENTOS PARA LA ATENCION CON MODULOS PREFABRICADOS</vt:lpstr>
      <vt:lpstr>Presentación de PowerPoint</vt:lpstr>
      <vt:lpstr>Presentación de PowerPoint</vt:lpstr>
      <vt:lpstr>Presentación de PowerPoint</vt:lpstr>
      <vt:lpstr>¿Qué es un módulo prefabricado?</vt:lpstr>
      <vt:lpstr>Fuente: UGME – módulos prefabricados EN CHALLHUAHUACHO . </vt:lpstr>
      <vt:lpstr>Presentación de PowerPoint</vt:lpstr>
      <vt:lpstr>¿Qué requisitos debemos de cumplir para asignar un aula prefabricada? </vt:lpstr>
      <vt:lpstr>Presentación de PowerPoint</vt:lpstr>
      <vt:lpstr>¿Qué requisitos debemos de cumplir para asignar un aula prefabricada? </vt:lpstr>
      <vt:lpstr>Presentación de PowerPoint</vt:lpstr>
      <vt:lpstr>Presentación de PowerPoint</vt:lpstr>
      <vt:lpstr>ORIENTACIÓN RECOMENDABLE DEL AULA PREFABRICADA</vt:lpstr>
      <vt:lpstr>¿Qué requisitos debemos de cumplir para asignar un aula prefabricada?</vt:lpstr>
      <vt:lpstr>Presentación de PowerPoint</vt:lpstr>
      <vt:lpstr>Presentación de PowerPoint</vt:lpstr>
      <vt:lpstr>Presentación de PowerPoint</vt:lpstr>
      <vt:lpstr>¿Qué requisitos debemos de cumplir para asignar un aula prefabricada? </vt:lpstr>
      <vt:lpstr>Presentación de PowerPoint</vt:lpstr>
      <vt:lpstr>Presentación de PowerPoint</vt:lpstr>
      <vt:lpstr>Presentación de PowerPoint</vt:lpstr>
      <vt:lpstr>Croquis de emplazamiento con compromiso de director de ie.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IMPORTANTE  PRUEBA EMPÍRICA DE RESISTENCIA DE SUELO  PROCEDIMIENTO SE EMPLEARÁ UNA VARILLA METALICA DE ½” CON MARCAS CADA 15 CM. LA CUAL SE SUJETARÁ PERPENDICULARMEMTE SOBRE EL TERRENO.  SE APLICARÁN 07 GOLPES, A MEDIANA FUERZA, CON UNA COMBA DE 6 lb. HASTA HUNDIR LA VARILLA 15 CM.  SE REPETIRÁ EL PROCESO HASTA HUNDIR LA VARILLA OTROS 15 CM.  AL MOMENTO EN QUE SE TOME MAS DE 07 GOLPES PARA HUNDIR LA VARILLA, SE TOMARA NOTA LA PROFUNDIDAD TOTAL DE LA VARILLA ENTERRADA.  ESTO INDICARA LA PROFUNDIDAD DE LA EXCAVACIÓN PARA EL MEJORAMIENTO DE TERRENO.  NOTA: EN ALGUNOS TERRENOS LA VARILLA PUEDE ENTERRARSE MAS DE 1.00 METRO. EN ESOS CASOS SE CONSIDERARÁ 1.00 METRO LA DISTANCIA MÁXIMA A EXCAVAR.</vt:lpstr>
      <vt:lpstr>MEJORAMIENTO DE TERRENO  LUEGO DE RALIZAR EL TRAZADO SE PROCEDERÁ A LA EXCAVACIÓN, SEGÚN EL MANUAL  POSTERIORMENTE, SE RELLENARÁ CON HORMIGON DE RÍO O DE QUEBRADA EN CAPAS DE 12 CM. COMPACTANDO MANUALMENTE CADA UNA HASTA EL NIVEL DESEADO.</vt:lpstr>
      <vt:lpstr>Presentación de PowerPoint</vt:lpstr>
      <vt:lpstr>Presentación de PowerPoint</vt:lpstr>
      <vt:lpstr>Presentación de PowerPoint</vt:lpstr>
      <vt:lpstr>Presentación de PowerPoint</vt:lpstr>
      <vt:lpstr>Presentación de PowerPoint</vt:lpstr>
      <vt:lpstr>Presentación de PowerPoint</vt:lpstr>
      <vt:lpstr>TÉRMINO DE LA INTERVENCIÓN TEMPORAL.</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GUIA DE PROCEDIMIENTOS PARA LA ASIGNACIÓN, INSTALACIÓN, FUNCIONAMIENTO y mantenimiento DE módulos PREFABRICADoS EN LA REGION SIERRA</dc:title>
  <dc:creator>FRANCISCO JOSUE GUEVARA CASTRO</dc:creator>
  <cp:lastModifiedBy>Usuario de Windows</cp:lastModifiedBy>
  <cp:revision>84</cp:revision>
  <cp:lastPrinted>2016-01-18T21:36:36Z</cp:lastPrinted>
  <dcterms:created xsi:type="dcterms:W3CDTF">2015-06-25T21:37:58Z</dcterms:created>
  <dcterms:modified xsi:type="dcterms:W3CDTF">2018-04-11T23:14:47Z</dcterms:modified>
</cp:coreProperties>
</file>