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65" r:id="rId2"/>
    <p:sldId id="266" r:id="rId3"/>
    <p:sldId id="307" r:id="rId4"/>
    <p:sldId id="310" r:id="rId5"/>
    <p:sldId id="321" r:id="rId6"/>
    <p:sldId id="317" r:id="rId7"/>
    <p:sldId id="314" r:id="rId8"/>
    <p:sldId id="302" r:id="rId9"/>
    <p:sldId id="303" r:id="rId10"/>
    <p:sldId id="328" r:id="rId11"/>
    <p:sldId id="327" r:id="rId12"/>
    <p:sldId id="309" r:id="rId13"/>
    <p:sldId id="322" r:id="rId14"/>
    <p:sldId id="318" r:id="rId15"/>
    <p:sldId id="326" r:id="rId16"/>
    <p:sldId id="305" r:id="rId17"/>
    <p:sldId id="312" r:id="rId18"/>
    <p:sldId id="320" r:id="rId19"/>
    <p:sldId id="325" r:id="rId20"/>
    <p:sldId id="304" r:id="rId21"/>
    <p:sldId id="294" r:id="rId22"/>
    <p:sldId id="290" r:id="rId23"/>
    <p:sldId id="313" r:id="rId24"/>
    <p:sldId id="298" r:id="rId25"/>
    <p:sldId id="272" r:id="rId26"/>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22" d="100"/>
          <a:sy n="122" d="100"/>
        </p:scale>
        <p:origin x="96" y="3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DB7F20-6FB7-4461-85E0-6FDFBC5AE7D0}" type="doc">
      <dgm:prSet loTypeId="urn:microsoft.com/office/officeart/2005/8/layout/cycle8" loCatId="cycle" qsTypeId="urn:microsoft.com/office/officeart/2005/8/quickstyle/3d3" qsCatId="3D" csTypeId="urn:microsoft.com/office/officeart/2005/8/colors/colorful2" csCatId="colorful" phldr="1"/>
      <dgm:spPr/>
    </dgm:pt>
    <dgm:pt modelId="{43454744-3824-4A20-A005-120A11A4BFCE}">
      <dgm:prSet phldrT="[Texto]"/>
      <dgm:spPr/>
      <dgm:t>
        <a:bodyPr/>
        <a:lstStyle/>
        <a:p>
          <a:r>
            <a:rPr lang="es-PE" dirty="0" smtClean="0"/>
            <a:t>PRONIED</a:t>
          </a:r>
          <a:endParaRPr lang="es-PE" dirty="0"/>
        </a:p>
      </dgm:t>
    </dgm:pt>
    <dgm:pt modelId="{56885418-DBA0-4628-8828-FBC5D9C27871}" type="parTrans" cxnId="{D859991E-40C8-4520-90D1-5918F85EED7B}">
      <dgm:prSet/>
      <dgm:spPr/>
      <dgm:t>
        <a:bodyPr/>
        <a:lstStyle/>
        <a:p>
          <a:endParaRPr lang="es-PE"/>
        </a:p>
      </dgm:t>
    </dgm:pt>
    <dgm:pt modelId="{BDFCB7AD-E862-420F-980C-FBE1D81A3A50}" type="sibTrans" cxnId="{D859991E-40C8-4520-90D1-5918F85EED7B}">
      <dgm:prSet/>
      <dgm:spPr/>
      <dgm:t>
        <a:bodyPr/>
        <a:lstStyle/>
        <a:p>
          <a:endParaRPr lang="es-PE"/>
        </a:p>
      </dgm:t>
    </dgm:pt>
    <dgm:pt modelId="{0CD7E713-46B6-417A-BB51-27647DA9D1C5}">
      <dgm:prSet phldrT="[Texto]"/>
      <dgm:spPr/>
      <dgm:t>
        <a:bodyPr/>
        <a:lstStyle/>
        <a:p>
          <a:r>
            <a:rPr lang="es-PE" dirty="0" smtClean="0"/>
            <a:t>DRE-UGEL-IIEE</a:t>
          </a:r>
          <a:endParaRPr lang="es-PE" dirty="0"/>
        </a:p>
      </dgm:t>
    </dgm:pt>
    <dgm:pt modelId="{9DDEFE1F-F0B0-4A8B-8CFE-A02E7D81106C}" type="parTrans" cxnId="{50998FD8-0270-46B1-B692-7345259588D1}">
      <dgm:prSet/>
      <dgm:spPr/>
      <dgm:t>
        <a:bodyPr/>
        <a:lstStyle/>
        <a:p>
          <a:endParaRPr lang="es-PE"/>
        </a:p>
      </dgm:t>
    </dgm:pt>
    <dgm:pt modelId="{28E23C53-4075-4BD8-BAF6-627E93BE1C08}" type="sibTrans" cxnId="{50998FD8-0270-46B1-B692-7345259588D1}">
      <dgm:prSet/>
      <dgm:spPr/>
      <dgm:t>
        <a:bodyPr/>
        <a:lstStyle/>
        <a:p>
          <a:endParaRPr lang="es-PE"/>
        </a:p>
      </dgm:t>
    </dgm:pt>
    <dgm:pt modelId="{78927B81-B690-412C-8EC3-1A861CF6ECBD}">
      <dgm:prSet phldrT="[Texto]"/>
      <dgm:spPr/>
      <dgm:t>
        <a:bodyPr/>
        <a:lstStyle/>
        <a:p>
          <a:r>
            <a:rPr lang="es-PE" dirty="0" smtClean="0"/>
            <a:t>MINEDU</a:t>
          </a:r>
          <a:endParaRPr lang="es-PE" dirty="0"/>
        </a:p>
      </dgm:t>
    </dgm:pt>
    <dgm:pt modelId="{55225802-22BD-420E-AA73-0A75E515C897}" type="parTrans" cxnId="{A297EBF9-0083-43D2-91CE-D3CAA534946C}">
      <dgm:prSet/>
      <dgm:spPr/>
      <dgm:t>
        <a:bodyPr/>
        <a:lstStyle/>
        <a:p>
          <a:endParaRPr lang="es-PE"/>
        </a:p>
      </dgm:t>
    </dgm:pt>
    <dgm:pt modelId="{387C780B-CAC3-4F26-9153-04214B4A939F}" type="sibTrans" cxnId="{A297EBF9-0083-43D2-91CE-D3CAA534946C}">
      <dgm:prSet/>
      <dgm:spPr/>
      <dgm:t>
        <a:bodyPr/>
        <a:lstStyle/>
        <a:p>
          <a:endParaRPr lang="es-PE"/>
        </a:p>
      </dgm:t>
    </dgm:pt>
    <dgm:pt modelId="{E21119AF-46DC-4525-B164-2EA99ABB749A}" type="pres">
      <dgm:prSet presAssocID="{82DB7F20-6FB7-4461-85E0-6FDFBC5AE7D0}" presName="compositeShape" presStyleCnt="0">
        <dgm:presLayoutVars>
          <dgm:chMax val="7"/>
          <dgm:dir/>
          <dgm:resizeHandles val="exact"/>
        </dgm:presLayoutVars>
      </dgm:prSet>
      <dgm:spPr/>
    </dgm:pt>
    <dgm:pt modelId="{50662A0F-A5E3-4FF6-8AA1-848B63A2E8F7}" type="pres">
      <dgm:prSet presAssocID="{82DB7F20-6FB7-4461-85E0-6FDFBC5AE7D0}" presName="wedge1" presStyleLbl="node1" presStyleIdx="0" presStyleCnt="3"/>
      <dgm:spPr/>
      <dgm:t>
        <a:bodyPr/>
        <a:lstStyle/>
        <a:p>
          <a:endParaRPr lang="es-PE"/>
        </a:p>
      </dgm:t>
    </dgm:pt>
    <dgm:pt modelId="{9D1FF54B-5117-436E-AC93-C5212219DA81}" type="pres">
      <dgm:prSet presAssocID="{82DB7F20-6FB7-4461-85E0-6FDFBC5AE7D0}" presName="dummy1a" presStyleCnt="0"/>
      <dgm:spPr/>
    </dgm:pt>
    <dgm:pt modelId="{6E523683-8F19-46F2-ADAE-91232242304A}" type="pres">
      <dgm:prSet presAssocID="{82DB7F20-6FB7-4461-85E0-6FDFBC5AE7D0}" presName="dummy1b" presStyleCnt="0"/>
      <dgm:spPr/>
    </dgm:pt>
    <dgm:pt modelId="{A51BCC0D-3E76-47AF-8866-55BC085F6146}" type="pres">
      <dgm:prSet presAssocID="{82DB7F20-6FB7-4461-85E0-6FDFBC5AE7D0}" presName="wedge1Tx" presStyleLbl="node1" presStyleIdx="0" presStyleCnt="3">
        <dgm:presLayoutVars>
          <dgm:chMax val="0"/>
          <dgm:chPref val="0"/>
          <dgm:bulletEnabled val="1"/>
        </dgm:presLayoutVars>
      </dgm:prSet>
      <dgm:spPr/>
      <dgm:t>
        <a:bodyPr/>
        <a:lstStyle/>
        <a:p>
          <a:endParaRPr lang="es-PE"/>
        </a:p>
      </dgm:t>
    </dgm:pt>
    <dgm:pt modelId="{8FDBF2CE-DB03-4C04-8A01-CDC21A247EDB}" type="pres">
      <dgm:prSet presAssocID="{82DB7F20-6FB7-4461-85E0-6FDFBC5AE7D0}" presName="wedge2" presStyleLbl="node1" presStyleIdx="1" presStyleCnt="3"/>
      <dgm:spPr/>
      <dgm:t>
        <a:bodyPr/>
        <a:lstStyle/>
        <a:p>
          <a:endParaRPr lang="es-PE"/>
        </a:p>
      </dgm:t>
    </dgm:pt>
    <dgm:pt modelId="{F8EBEADA-3DDD-48A9-AA23-2239659500BD}" type="pres">
      <dgm:prSet presAssocID="{82DB7F20-6FB7-4461-85E0-6FDFBC5AE7D0}" presName="dummy2a" presStyleCnt="0"/>
      <dgm:spPr/>
    </dgm:pt>
    <dgm:pt modelId="{8F6BE1AA-7E86-4065-AB70-0A1D6BEC1A21}" type="pres">
      <dgm:prSet presAssocID="{82DB7F20-6FB7-4461-85E0-6FDFBC5AE7D0}" presName="dummy2b" presStyleCnt="0"/>
      <dgm:spPr/>
    </dgm:pt>
    <dgm:pt modelId="{535A8238-25B0-4A2E-904D-E8C356D13DB0}" type="pres">
      <dgm:prSet presAssocID="{82DB7F20-6FB7-4461-85E0-6FDFBC5AE7D0}" presName="wedge2Tx" presStyleLbl="node1" presStyleIdx="1" presStyleCnt="3">
        <dgm:presLayoutVars>
          <dgm:chMax val="0"/>
          <dgm:chPref val="0"/>
          <dgm:bulletEnabled val="1"/>
        </dgm:presLayoutVars>
      </dgm:prSet>
      <dgm:spPr/>
      <dgm:t>
        <a:bodyPr/>
        <a:lstStyle/>
        <a:p>
          <a:endParaRPr lang="es-PE"/>
        </a:p>
      </dgm:t>
    </dgm:pt>
    <dgm:pt modelId="{53DA3428-BF97-4FD6-A816-2A3C9D1F2A39}" type="pres">
      <dgm:prSet presAssocID="{82DB7F20-6FB7-4461-85E0-6FDFBC5AE7D0}" presName="wedge3" presStyleLbl="node1" presStyleIdx="2" presStyleCnt="3"/>
      <dgm:spPr/>
      <dgm:t>
        <a:bodyPr/>
        <a:lstStyle/>
        <a:p>
          <a:endParaRPr lang="es-PE"/>
        </a:p>
      </dgm:t>
    </dgm:pt>
    <dgm:pt modelId="{2B5E58B8-DD1B-42E3-AA05-A9DA1ACAFA31}" type="pres">
      <dgm:prSet presAssocID="{82DB7F20-6FB7-4461-85E0-6FDFBC5AE7D0}" presName="dummy3a" presStyleCnt="0"/>
      <dgm:spPr/>
    </dgm:pt>
    <dgm:pt modelId="{6FEBECD6-4A52-4C06-AD88-9D13F53FF4A5}" type="pres">
      <dgm:prSet presAssocID="{82DB7F20-6FB7-4461-85E0-6FDFBC5AE7D0}" presName="dummy3b" presStyleCnt="0"/>
      <dgm:spPr/>
    </dgm:pt>
    <dgm:pt modelId="{49F939DA-97BA-47D6-A22C-E1F136CA3FE4}" type="pres">
      <dgm:prSet presAssocID="{82DB7F20-6FB7-4461-85E0-6FDFBC5AE7D0}" presName="wedge3Tx" presStyleLbl="node1" presStyleIdx="2" presStyleCnt="3">
        <dgm:presLayoutVars>
          <dgm:chMax val="0"/>
          <dgm:chPref val="0"/>
          <dgm:bulletEnabled val="1"/>
        </dgm:presLayoutVars>
      </dgm:prSet>
      <dgm:spPr/>
      <dgm:t>
        <a:bodyPr/>
        <a:lstStyle/>
        <a:p>
          <a:endParaRPr lang="es-PE"/>
        </a:p>
      </dgm:t>
    </dgm:pt>
    <dgm:pt modelId="{076E377F-8099-49F2-9B6F-983ABA009DFE}" type="pres">
      <dgm:prSet presAssocID="{BDFCB7AD-E862-420F-980C-FBE1D81A3A50}" presName="arrowWedge1" presStyleLbl="fgSibTrans2D1" presStyleIdx="0" presStyleCnt="3"/>
      <dgm:spPr/>
    </dgm:pt>
    <dgm:pt modelId="{23CB0BDC-662C-488E-8029-FABDAD5555B5}" type="pres">
      <dgm:prSet presAssocID="{28E23C53-4075-4BD8-BAF6-627E93BE1C08}" presName="arrowWedge2" presStyleLbl="fgSibTrans2D1" presStyleIdx="1" presStyleCnt="3"/>
      <dgm:spPr/>
    </dgm:pt>
    <dgm:pt modelId="{30905338-D6AC-4FF9-BEBC-654C042EEA9F}" type="pres">
      <dgm:prSet presAssocID="{387C780B-CAC3-4F26-9153-04214B4A939F}" presName="arrowWedge3" presStyleLbl="fgSibTrans2D1" presStyleIdx="2" presStyleCnt="3"/>
      <dgm:spPr/>
    </dgm:pt>
  </dgm:ptLst>
  <dgm:cxnLst>
    <dgm:cxn modelId="{25D08725-F017-4DF0-8123-0D0C21FE57A4}" type="presOf" srcId="{43454744-3824-4A20-A005-120A11A4BFCE}" destId="{A51BCC0D-3E76-47AF-8866-55BC085F6146}" srcOrd="1" destOrd="0" presId="urn:microsoft.com/office/officeart/2005/8/layout/cycle8"/>
    <dgm:cxn modelId="{E0110363-3CDD-49DD-9F3C-88E5E8EB1567}" type="presOf" srcId="{0CD7E713-46B6-417A-BB51-27647DA9D1C5}" destId="{535A8238-25B0-4A2E-904D-E8C356D13DB0}" srcOrd="1" destOrd="0" presId="urn:microsoft.com/office/officeart/2005/8/layout/cycle8"/>
    <dgm:cxn modelId="{B502FB92-1E1D-4B96-A694-D981951E10AE}" type="presOf" srcId="{78927B81-B690-412C-8EC3-1A861CF6ECBD}" destId="{49F939DA-97BA-47D6-A22C-E1F136CA3FE4}" srcOrd="1" destOrd="0" presId="urn:microsoft.com/office/officeart/2005/8/layout/cycle8"/>
    <dgm:cxn modelId="{988F1B75-C330-459B-B005-1A8E9B3F88BC}" type="presOf" srcId="{78927B81-B690-412C-8EC3-1A861CF6ECBD}" destId="{53DA3428-BF97-4FD6-A816-2A3C9D1F2A39}" srcOrd="0" destOrd="0" presId="urn:microsoft.com/office/officeart/2005/8/layout/cycle8"/>
    <dgm:cxn modelId="{2D13096F-A1D4-4D70-AEB6-B6942840DCC1}" type="presOf" srcId="{0CD7E713-46B6-417A-BB51-27647DA9D1C5}" destId="{8FDBF2CE-DB03-4C04-8A01-CDC21A247EDB}" srcOrd="0" destOrd="0" presId="urn:microsoft.com/office/officeart/2005/8/layout/cycle8"/>
    <dgm:cxn modelId="{D859991E-40C8-4520-90D1-5918F85EED7B}" srcId="{82DB7F20-6FB7-4461-85E0-6FDFBC5AE7D0}" destId="{43454744-3824-4A20-A005-120A11A4BFCE}" srcOrd="0" destOrd="0" parTransId="{56885418-DBA0-4628-8828-FBC5D9C27871}" sibTransId="{BDFCB7AD-E862-420F-980C-FBE1D81A3A50}"/>
    <dgm:cxn modelId="{50998FD8-0270-46B1-B692-7345259588D1}" srcId="{82DB7F20-6FB7-4461-85E0-6FDFBC5AE7D0}" destId="{0CD7E713-46B6-417A-BB51-27647DA9D1C5}" srcOrd="1" destOrd="0" parTransId="{9DDEFE1F-F0B0-4A8B-8CFE-A02E7D81106C}" sibTransId="{28E23C53-4075-4BD8-BAF6-627E93BE1C08}"/>
    <dgm:cxn modelId="{A297EBF9-0083-43D2-91CE-D3CAA534946C}" srcId="{82DB7F20-6FB7-4461-85E0-6FDFBC5AE7D0}" destId="{78927B81-B690-412C-8EC3-1A861CF6ECBD}" srcOrd="2" destOrd="0" parTransId="{55225802-22BD-420E-AA73-0A75E515C897}" sibTransId="{387C780B-CAC3-4F26-9153-04214B4A939F}"/>
    <dgm:cxn modelId="{BAAB6230-67AC-45A3-B8E5-F60DA0B6482D}" type="presOf" srcId="{43454744-3824-4A20-A005-120A11A4BFCE}" destId="{50662A0F-A5E3-4FF6-8AA1-848B63A2E8F7}" srcOrd="0" destOrd="0" presId="urn:microsoft.com/office/officeart/2005/8/layout/cycle8"/>
    <dgm:cxn modelId="{DC7CB372-447F-475C-9D03-D00F229DF642}" type="presOf" srcId="{82DB7F20-6FB7-4461-85E0-6FDFBC5AE7D0}" destId="{E21119AF-46DC-4525-B164-2EA99ABB749A}" srcOrd="0" destOrd="0" presId="urn:microsoft.com/office/officeart/2005/8/layout/cycle8"/>
    <dgm:cxn modelId="{C7750603-0354-4367-B521-96D1A6FFDFF7}" type="presParOf" srcId="{E21119AF-46DC-4525-B164-2EA99ABB749A}" destId="{50662A0F-A5E3-4FF6-8AA1-848B63A2E8F7}" srcOrd="0" destOrd="0" presId="urn:microsoft.com/office/officeart/2005/8/layout/cycle8"/>
    <dgm:cxn modelId="{F85152A4-6CEC-4456-8BAE-2F04E85A6B62}" type="presParOf" srcId="{E21119AF-46DC-4525-B164-2EA99ABB749A}" destId="{9D1FF54B-5117-436E-AC93-C5212219DA81}" srcOrd="1" destOrd="0" presId="urn:microsoft.com/office/officeart/2005/8/layout/cycle8"/>
    <dgm:cxn modelId="{24E4F7FE-B645-4757-983B-72D6D39E492D}" type="presParOf" srcId="{E21119AF-46DC-4525-B164-2EA99ABB749A}" destId="{6E523683-8F19-46F2-ADAE-91232242304A}" srcOrd="2" destOrd="0" presId="urn:microsoft.com/office/officeart/2005/8/layout/cycle8"/>
    <dgm:cxn modelId="{8D5D6C5A-F45F-44D8-9C6C-1347CA3A8402}" type="presParOf" srcId="{E21119AF-46DC-4525-B164-2EA99ABB749A}" destId="{A51BCC0D-3E76-47AF-8866-55BC085F6146}" srcOrd="3" destOrd="0" presId="urn:microsoft.com/office/officeart/2005/8/layout/cycle8"/>
    <dgm:cxn modelId="{D74EA882-4191-4F33-AD07-82E36BD9E54D}" type="presParOf" srcId="{E21119AF-46DC-4525-B164-2EA99ABB749A}" destId="{8FDBF2CE-DB03-4C04-8A01-CDC21A247EDB}" srcOrd="4" destOrd="0" presId="urn:microsoft.com/office/officeart/2005/8/layout/cycle8"/>
    <dgm:cxn modelId="{9F702372-FFC3-463E-A8CE-C97996A1CADA}" type="presParOf" srcId="{E21119AF-46DC-4525-B164-2EA99ABB749A}" destId="{F8EBEADA-3DDD-48A9-AA23-2239659500BD}" srcOrd="5" destOrd="0" presId="urn:microsoft.com/office/officeart/2005/8/layout/cycle8"/>
    <dgm:cxn modelId="{323C3C2A-5FAE-445A-9AA1-228A9F55E799}" type="presParOf" srcId="{E21119AF-46DC-4525-B164-2EA99ABB749A}" destId="{8F6BE1AA-7E86-4065-AB70-0A1D6BEC1A21}" srcOrd="6" destOrd="0" presId="urn:microsoft.com/office/officeart/2005/8/layout/cycle8"/>
    <dgm:cxn modelId="{3560451B-1CA2-4BA3-AF1F-835296CC236E}" type="presParOf" srcId="{E21119AF-46DC-4525-B164-2EA99ABB749A}" destId="{535A8238-25B0-4A2E-904D-E8C356D13DB0}" srcOrd="7" destOrd="0" presId="urn:microsoft.com/office/officeart/2005/8/layout/cycle8"/>
    <dgm:cxn modelId="{EE5A1230-8082-4E62-B99C-23ABC6EA429E}" type="presParOf" srcId="{E21119AF-46DC-4525-B164-2EA99ABB749A}" destId="{53DA3428-BF97-4FD6-A816-2A3C9D1F2A39}" srcOrd="8" destOrd="0" presId="urn:microsoft.com/office/officeart/2005/8/layout/cycle8"/>
    <dgm:cxn modelId="{F16BABF7-5215-44F5-9B01-D53226D2687D}" type="presParOf" srcId="{E21119AF-46DC-4525-B164-2EA99ABB749A}" destId="{2B5E58B8-DD1B-42E3-AA05-A9DA1ACAFA31}" srcOrd="9" destOrd="0" presId="urn:microsoft.com/office/officeart/2005/8/layout/cycle8"/>
    <dgm:cxn modelId="{EDEE241C-C201-40A1-AEBB-686BABC471E2}" type="presParOf" srcId="{E21119AF-46DC-4525-B164-2EA99ABB749A}" destId="{6FEBECD6-4A52-4C06-AD88-9D13F53FF4A5}" srcOrd="10" destOrd="0" presId="urn:microsoft.com/office/officeart/2005/8/layout/cycle8"/>
    <dgm:cxn modelId="{4BE4D7D8-4E4B-4CA3-9E97-02B691BB4FB0}" type="presParOf" srcId="{E21119AF-46DC-4525-B164-2EA99ABB749A}" destId="{49F939DA-97BA-47D6-A22C-E1F136CA3FE4}" srcOrd="11" destOrd="0" presId="urn:microsoft.com/office/officeart/2005/8/layout/cycle8"/>
    <dgm:cxn modelId="{16A15E57-A04C-4AF9-9DBD-C4AC8CFEA99A}" type="presParOf" srcId="{E21119AF-46DC-4525-B164-2EA99ABB749A}" destId="{076E377F-8099-49F2-9B6F-983ABA009DFE}" srcOrd="12" destOrd="0" presId="urn:microsoft.com/office/officeart/2005/8/layout/cycle8"/>
    <dgm:cxn modelId="{B2B486BA-3978-49AB-B6A5-44EC1E71B976}" type="presParOf" srcId="{E21119AF-46DC-4525-B164-2EA99ABB749A}" destId="{23CB0BDC-662C-488E-8029-FABDAD5555B5}" srcOrd="13" destOrd="0" presId="urn:microsoft.com/office/officeart/2005/8/layout/cycle8"/>
    <dgm:cxn modelId="{59CD2F1A-E376-450D-A5F2-346BFD171053}" type="presParOf" srcId="{E21119AF-46DC-4525-B164-2EA99ABB749A}" destId="{30905338-D6AC-4FF9-BEBC-654C042EEA9F}"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3A3CBE-4D1E-4C11-94CD-E3096D791D9A}" type="doc">
      <dgm:prSet loTypeId="urn:microsoft.com/office/officeart/2005/8/layout/cycle8" loCatId="cycle" qsTypeId="urn:microsoft.com/office/officeart/2005/8/quickstyle/3d3" qsCatId="3D" csTypeId="urn:microsoft.com/office/officeart/2005/8/colors/colorful5" csCatId="colorful" phldr="1"/>
      <dgm:spPr/>
    </dgm:pt>
    <dgm:pt modelId="{79853E62-B193-49A6-9233-9225ACF692D8}">
      <dgm:prSet phldrT="[Texto]"/>
      <dgm:spPr/>
      <dgm:t>
        <a:bodyPr/>
        <a:lstStyle/>
        <a:p>
          <a:r>
            <a:rPr lang="es-PE" dirty="0" smtClean="0"/>
            <a:t>PRONIED</a:t>
          </a:r>
          <a:endParaRPr lang="es-PE" dirty="0"/>
        </a:p>
      </dgm:t>
    </dgm:pt>
    <dgm:pt modelId="{C1CE414D-7938-47EF-828D-2EE828F68BFE}" type="parTrans" cxnId="{3DDF1AF5-E768-4301-AA7F-5BCB2769DDA4}">
      <dgm:prSet/>
      <dgm:spPr/>
      <dgm:t>
        <a:bodyPr/>
        <a:lstStyle/>
        <a:p>
          <a:endParaRPr lang="es-PE"/>
        </a:p>
      </dgm:t>
    </dgm:pt>
    <dgm:pt modelId="{D40AB623-70D9-4EF4-9236-85E1BAB52DA4}" type="sibTrans" cxnId="{3DDF1AF5-E768-4301-AA7F-5BCB2769DDA4}">
      <dgm:prSet/>
      <dgm:spPr/>
      <dgm:t>
        <a:bodyPr/>
        <a:lstStyle/>
        <a:p>
          <a:endParaRPr lang="es-PE"/>
        </a:p>
      </dgm:t>
    </dgm:pt>
    <dgm:pt modelId="{1CAF9E85-C30C-41BA-85C9-F9AA5025CD4E}">
      <dgm:prSet phldrT="[Texto]"/>
      <dgm:spPr/>
      <dgm:t>
        <a:bodyPr/>
        <a:lstStyle/>
        <a:p>
          <a:r>
            <a:rPr lang="es-PE" dirty="0" smtClean="0"/>
            <a:t>Banco de la Nación</a:t>
          </a:r>
          <a:endParaRPr lang="es-PE" dirty="0"/>
        </a:p>
      </dgm:t>
    </dgm:pt>
    <dgm:pt modelId="{02B7036B-19B5-410E-9031-CE7156FCD752}" type="parTrans" cxnId="{4DFDEA8D-8726-42BF-8534-1133256E06C5}">
      <dgm:prSet/>
      <dgm:spPr/>
      <dgm:t>
        <a:bodyPr/>
        <a:lstStyle/>
        <a:p>
          <a:endParaRPr lang="es-PE"/>
        </a:p>
      </dgm:t>
    </dgm:pt>
    <dgm:pt modelId="{17DB9649-EED3-4D34-BFF0-7B7B529799C9}" type="sibTrans" cxnId="{4DFDEA8D-8726-42BF-8534-1133256E06C5}">
      <dgm:prSet/>
      <dgm:spPr/>
      <dgm:t>
        <a:bodyPr/>
        <a:lstStyle/>
        <a:p>
          <a:endParaRPr lang="es-PE"/>
        </a:p>
      </dgm:t>
    </dgm:pt>
    <dgm:pt modelId="{ED614E01-3FF2-4460-A0BE-637680C4BF32}">
      <dgm:prSet phldrT="[Texto]" custT="1"/>
      <dgm:spPr/>
      <dgm:t>
        <a:bodyPr/>
        <a:lstStyle/>
        <a:p>
          <a:r>
            <a:rPr lang="es-PE" sz="1600" dirty="0" smtClean="0"/>
            <a:t>IIEE /UGEL</a:t>
          </a:r>
          <a:endParaRPr lang="es-PE" sz="1600" dirty="0"/>
        </a:p>
      </dgm:t>
    </dgm:pt>
    <dgm:pt modelId="{4857DA30-4C34-44E0-B3AF-6DD0F17B7A55}" type="parTrans" cxnId="{0254485B-FC87-4E77-917D-0651615D4B5D}">
      <dgm:prSet/>
      <dgm:spPr/>
      <dgm:t>
        <a:bodyPr/>
        <a:lstStyle/>
        <a:p>
          <a:endParaRPr lang="es-PE"/>
        </a:p>
      </dgm:t>
    </dgm:pt>
    <dgm:pt modelId="{FAA5D982-D460-4E2B-B599-C6AB88C4F600}" type="sibTrans" cxnId="{0254485B-FC87-4E77-917D-0651615D4B5D}">
      <dgm:prSet/>
      <dgm:spPr/>
      <dgm:t>
        <a:bodyPr/>
        <a:lstStyle/>
        <a:p>
          <a:endParaRPr lang="es-PE"/>
        </a:p>
      </dgm:t>
    </dgm:pt>
    <dgm:pt modelId="{38D6F337-C82C-4B0E-A2A0-7FB915E2EA91}" type="pres">
      <dgm:prSet presAssocID="{9A3A3CBE-4D1E-4C11-94CD-E3096D791D9A}" presName="compositeShape" presStyleCnt="0">
        <dgm:presLayoutVars>
          <dgm:chMax val="7"/>
          <dgm:dir/>
          <dgm:resizeHandles val="exact"/>
        </dgm:presLayoutVars>
      </dgm:prSet>
      <dgm:spPr/>
    </dgm:pt>
    <dgm:pt modelId="{CFC5ADF0-F6A3-47FA-83C5-E2FFFAAA0180}" type="pres">
      <dgm:prSet presAssocID="{9A3A3CBE-4D1E-4C11-94CD-E3096D791D9A}" presName="wedge1" presStyleLbl="node1" presStyleIdx="0" presStyleCnt="3"/>
      <dgm:spPr/>
      <dgm:t>
        <a:bodyPr/>
        <a:lstStyle/>
        <a:p>
          <a:endParaRPr lang="es-PE"/>
        </a:p>
      </dgm:t>
    </dgm:pt>
    <dgm:pt modelId="{AD01095F-FA19-4E21-9E79-FE7F24F90F21}" type="pres">
      <dgm:prSet presAssocID="{9A3A3CBE-4D1E-4C11-94CD-E3096D791D9A}" presName="dummy1a" presStyleCnt="0"/>
      <dgm:spPr/>
    </dgm:pt>
    <dgm:pt modelId="{EDC486AD-3747-45B2-BABD-C9D77D8DD5A4}" type="pres">
      <dgm:prSet presAssocID="{9A3A3CBE-4D1E-4C11-94CD-E3096D791D9A}" presName="dummy1b" presStyleCnt="0"/>
      <dgm:spPr/>
    </dgm:pt>
    <dgm:pt modelId="{77AD38A5-03F1-43DE-80C5-83EAD2BF5542}" type="pres">
      <dgm:prSet presAssocID="{9A3A3CBE-4D1E-4C11-94CD-E3096D791D9A}" presName="wedge1Tx" presStyleLbl="node1" presStyleIdx="0" presStyleCnt="3">
        <dgm:presLayoutVars>
          <dgm:chMax val="0"/>
          <dgm:chPref val="0"/>
          <dgm:bulletEnabled val="1"/>
        </dgm:presLayoutVars>
      </dgm:prSet>
      <dgm:spPr/>
      <dgm:t>
        <a:bodyPr/>
        <a:lstStyle/>
        <a:p>
          <a:endParaRPr lang="es-PE"/>
        </a:p>
      </dgm:t>
    </dgm:pt>
    <dgm:pt modelId="{35F6D3A7-734F-40CE-8D6E-31AA9BB47E61}" type="pres">
      <dgm:prSet presAssocID="{9A3A3CBE-4D1E-4C11-94CD-E3096D791D9A}" presName="wedge2" presStyleLbl="node1" presStyleIdx="1" presStyleCnt="3"/>
      <dgm:spPr/>
      <dgm:t>
        <a:bodyPr/>
        <a:lstStyle/>
        <a:p>
          <a:endParaRPr lang="es-PE"/>
        </a:p>
      </dgm:t>
    </dgm:pt>
    <dgm:pt modelId="{18867112-6B17-48AD-98E8-109CF76B4127}" type="pres">
      <dgm:prSet presAssocID="{9A3A3CBE-4D1E-4C11-94CD-E3096D791D9A}" presName="dummy2a" presStyleCnt="0"/>
      <dgm:spPr/>
    </dgm:pt>
    <dgm:pt modelId="{7A5B13B6-B01B-4C5A-9120-A2CC9280394F}" type="pres">
      <dgm:prSet presAssocID="{9A3A3CBE-4D1E-4C11-94CD-E3096D791D9A}" presName="dummy2b" presStyleCnt="0"/>
      <dgm:spPr/>
    </dgm:pt>
    <dgm:pt modelId="{13BE41AF-1E46-428E-B3AA-E08053AD6B21}" type="pres">
      <dgm:prSet presAssocID="{9A3A3CBE-4D1E-4C11-94CD-E3096D791D9A}" presName="wedge2Tx" presStyleLbl="node1" presStyleIdx="1" presStyleCnt="3">
        <dgm:presLayoutVars>
          <dgm:chMax val="0"/>
          <dgm:chPref val="0"/>
          <dgm:bulletEnabled val="1"/>
        </dgm:presLayoutVars>
      </dgm:prSet>
      <dgm:spPr/>
      <dgm:t>
        <a:bodyPr/>
        <a:lstStyle/>
        <a:p>
          <a:endParaRPr lang="es-PE"/>
        </a:p>
      </dgm:t>
    </dgm:pt>
    <dgm:pt modelId="{E4CBD514-D1B1-4B6C-9E77-E71D502DCBB0}" type="pres">
      <dgm:prSet presAssocID="{9A3A3CBE-4D1E-4C11-94CD-E3096D791D9A}" presName="wedge3" presStyleLbl="node1" presStyleIdx="2" presStyleCnt="3"/>
      <dgm:spPr/>
      <dgm:t>
        <a:bodyPr/>
        <a:lstStyle/>
        <a:p>
          <a:endParaRPr lang="es-PE"/>
        </a:p>
      </dgm:t>
    </dgm:pt>
    <dgm:pt modelId="{9815EAA5-74B6-4C99-84D3-93968BF02EF6}" type="pres">
      <dgm:prSet presAssocID="{9A3A3CBE-4D1E-4C11-94CD-E3096D791D9A}" presName="dummy3a" presStyleCnt="0"/>
      <dgm:spPr/>
    </dgm:pt>
    <dgm:pt modelId="{AF456A14-83B9-477A-B1FC-BDF980DEF4CB}" type="pres">
      <dgm:prSet presAssocID="{9A3A3CBE-4D1E-4C11-94CD-E3096D791D9A}" presName="dummy3b" presStyleCnt="0"/>
      <dgm:spPr/>
    </dgm:pt>
    <dgm:pt modelId="{EE9512A3-29D2-439D-B6AC-FE1D41DECD47}" type="pres">
      <dgm:prSet presAssocID="{9A3A3CBE-4D1E-4C11-94CD-E3096D791D9A}" presName="wedge3Tx" presStyleLbl="node1" presStyleIdx="2" presStyleCnt="3">
        <dgm:presLayoutVars>
          <dgm:chMax val="0"/>
          <dgm:chPref val="0"/>
          <dgm:bulletEnabled val="1"/>
        </dgm:presLayoutVars>
      </dgm:prSet>
      <dgm:spPr/>
      <dgm:t>
        <a:bodyPr/>
        <a:lstStyle/>
        <a:p>
          <a:endParaRPr lang="es-PE"/>
        </a:p>
      </dgm:t>
    </dgm:pt>
    <dgm:pt modelId="{C0A728A9-F721-4EA4-B404-0C6077EBF2AB}" type="pres">
      <dgm:prSet presAssocID="{D40AB623-70D9-4EF4-9236-85E1BAB52DA4}" presName="arrowWedge1" presStyleLbl="fgSibTrans2D1" presStyleIdx="0" presStyleCnt="3"/>
      <dgm:spPr/>
    </dgm:pt>
    <dgm:pt modelId="{40336247-1603-4B32-BF5F-5BB27121E0B4}" type="pres">
      <dgm:prSet presAssocID="{17DB9649-EED3-4D34-BFF0-7B7B529799C9}" presName="arrowWedge2" presStyleLbl="fgSibTrans2D1" presStyleIdx="1" presStyleCnt="3"/>
      <dgm:spPr/>
    </dgm:pt>
    <dgm:pt modelId="{4ABAECD1-37F5-422F-84D4-0403ABE08897}" type="pres">
      <dgm:prSet presAssocID="{FAA5D982-D460-4E2B-B599-C6AB88C4F600}" presName="arrowWedge3" presStyleLbl="fgSibTrans2D1" presStyleIdx="2" presStyleCnt="3"/>
      <dgm:spPr/>
    </dgm:pt>
  </dgm:ptLst>
  <dgm:cxnLst>
    <dgm:cxn modelId="{370AE5AF-CBD9-4E23-8631-8AFB2C1476BC}" type="presOf" srcId="{ED614E01-3FF2-4460-A0BE-637680C4BF32}" destId="{E4CBD514-D1B1-4B6C-9E77-E71D502DCBB0}" srcOrd="0" destOrd="0" presId="urn:microsoft.com/office/officeart/2005/8/layout/cycle8"/>
    <dgm:cxn modelId="{0254485B-FC87-4E77-917D-0651615D4B5D}" srcId="{9A3A3CBE-4D1E-4C11-94CD-E3096D791D9A}" destId="{ED614E01-3FF2-4460-A0BE-637680C4BF32}" srcOrd="2" destOrd="0" parTransId="{4857DA30-4C34-44E0-B3AF-6DD0F17B7A55}" sibTransId="{FAA5D982-D460-4E2B-B599-C6AB88C4F600}"/>
    <dgm:cxn modelId="{982CA1B0-F4D1-423F-B053-7984B459DCA5}" type="presOf" srcId="{1CAF9E85-C30C-41BA-85C9-F9AA5025CD4E}" destId="{13BE41AF-1E46-428E-B3AA-E08053AD6B21}" srcOrd="1" destOrd="0" presId="urn:microsoft.com/office/officeart/2005/8/layout/cycle8"/>
    <dgm:cxn modelId="{25A7BC98-1931-4CC8-9373-E9EBF4B94562}" type="presOf" srcId="{9A3A3CBE-4D1E-4C11-94CD-E3096D791D9A}" destId="{38D6F337-C82C-4B0E-A2A0-7FB915E2EA91}" srcOrd="0" destOrd="0" presId="urn:microsoft.com/office/officeart/2005/8/layout/cycle8"/>
    <dgm:cxn modelId="{4DFDEA8D-8726-42BF-8534-1133256E06C5}" srcId="{9A3A3CBE-4D1E-4C11-94CD-E3096D791D9A}" destId="{1CAF9E85-C30C-41BA-85C9-F9AA5025CD4E}" srcOrd="1" destOrd="0" parTransId="{02B7036B-19B5-410E-9031-CE7156FCD752}" sibTransId="{17DB9649-EED3-4D34-BFF0-7B7B529799C9}"/>
    <dgm:cxn modelId="{DAF18DBA-B622-41FC-932B-20AF232AEB0E}" type="presOf" srcId="{1CAF9E85-C30C-41BA-85C9-F9AA5025CD4E}" destId="{35F6D3A7-734F-40CE-8D6E-31AA9BB47E61}" srcOrd="0" destOrd="0" presId="urn:microsoft.com/office/officeart/2005/8/layout/cycle8"/>
    <dgm:cxn modelId="{7D25A282-5E35-47B4-82D7-3420657D9243}" type="presOf" srcId="{ED614E01-3FF2-4460-A0BE-637680C4BF32}" destId="{EE9512A3-29D2-439D-B6AC-FE1D41DECD47}" srcOrd="1" destOrd="0" presId="urn:microsoft.com/office/officeart/2005/8/layout/cycle8"/>
    <dgm:cxn modelId="{301BE7A9-2B5E-42FE-82F3-DCB15FC0C2E9}" type="presOf" srcId="{79853E62-B193-49A6-9233-9225ACF692D8}" destId="{CFC5ADF0-F6A3-47FA-83C5-E2FFFAAA0180}" srcOrd="0" destOrd="0" presId="urn:microsoft.com/office/officeart/2005/8/layout/cycle8"/>
    <dgm:cxn modelId="{7B587BB5-70C5-4C55-B22D-38154D4A6FCA}" type="presOf" srcId="{79853E62-B193-49A6-9233-9225ACF692D8}" destId="{77AD38A5-03F1-43DE-80C5-83EAD2BF5542}" srcOrd="1" destOrd="0" presId="urn:microsoft.com/office/officeart/2005/8/layout/cycle8"/>
    <dgm:cxn modelId="{3DDF1AF5-E768-4301-AA7F-5BCB2769DDA4}" srcId="{9A3A3CBE-4D1E-4C11-94CD-E3096D791D9A}" destId="{79853E62-B193-49A6-9233-9225ACF692D8}" srcOrd="0" destOrd="0" parTransId="{C1CE414D-7938-47EF-828D-2EE828F68BFE}" sibTransId="{D40AB623-70D9-4EF4-9236-85E1BAB52DA4}"/>
    <dgm:cxn modelId="{BAE75071-0B7F-4CC5-AE7C-62465BFBCCA3}" type="presParOf" srcId="{38D6F337-C82C-4B0E-A2A0-7FB915E2EA91}" destId="{CFC5ADF0-F6A3-47FA-83C5-E2FFFAAA0180}" srcOrd="0" destOrd="0" presId="urn:microsoft.com/office/officeart/2005/8/layout/cycle8"/>
    <dgm:cxn modelId="{DAC34342-42BB-44A6-8C8E-EE0FD5E1E65D}" type="presParOf" srcId="{38D6F337-C82C-4B0E-A2A0-7FB915E2EA91}" destId="{AD01095F-FA19-4E21-9E79-FE7F24F90F21}" srcOrd="1" destOrd="0" presId="urn:microsoft.com/office/officeart/2005/8/layout/cycle8"/>
    <dgm:cxn modelId="{2B16E4B8-ADCF-4E93-ABB5-194646490AD6}" type="presParOf" srcId="{38D6F337-C82C-4B0E-A2A0-7FB915E2EA91}" destId="{EDC486AD-3747-45B2-BABD-C9D77D8DD5A4}" srcOrd="2" destOrd="0" presId="urn:microsoft.com/office/officeart/2005/8/layout/cycle8"/>
    <dgm:cxn modelId="{74C72EBD-416D-4D89-B5A7-7BA424D086AB}" type="presParOf" srcId="{38D6F337-C82C-4B0E-A2A0-7FB915E2EA91}" destId="{77AD38A5-03F1-43DE-80C5-83EAD2BF5542}" srcOrd="3" destOrd="0" presId="urn:microsoft.com/office/officeart/2005/8/layout/cycle8"/>
    <dgm:cxn modelId="{E7B116AA-FB09-4CF8-9BC3-2A54399CF7C8}" type="presParOf" srcId="{38D6F337-C82C-4B0E-A2A0-7FB915E2EA91}" destId="{35F6D3A7-734F-40CE-8D6E-31AA9BB47E61}" srcOrd="4" destOrd="0" presId="urn:microsoft.com/office/officeart/2005/8/layout/cycle8"/>
    <dgm:cxn modelId="{167D7E3A-43FC-44F0-8C50-ADFA9A5251E4}" type="presParOf" srcId="{38D6F337-C82C-4B0E-A2A0-7FB915E2EA91}" destId="{18867112-6B17-48AD-98E8-109CF76B4127}" srcOrd="5" destOrd="0" presId="urn:microsoft.com/office/officeart/2005/8/layout/cycle8"/>
    <dgm:cxn modelId="{206FA573-EA28-44D6-A5E0-24C7EB7C2BC4}" type="presParOf" srcId="{38D6F337-C82C-4B0E-A2A0-7FB915E2EA91}" destId="{7A5B13B6-B01B-4C5A-9120-A2CC9280394F}" srcOrd="6" destOrd="0" presId="urn:microsoft.com/office/officeart/2005/8/layout/cycle8"/>
    <dgm:cxn modelId="{129FCE17-2469-4E12-BEC5-C986043CE629}" type="presParOf" srcId="{38D6F337-C82C-4B0E-A2A0-7FB915E2EA91}" destId="{13BE41AF-1E46-428E-B3AA-E08053AD6B21}" srcOrd="7" destOrd="0" presId="urn:microsoft.com/office/officeart/2005/8/layout/cycle8"/>
    <dgm:cxn modelId="{8982A1A8-DF24-42AE-B3EE-96672F7C70A6}" type="presParOf" srcId="{38D6F337-C82C-4B0E-A2A0-7FB915E2EA91}" destId="{E4CBD514-D1B1-4B6C-9E77-E71D502DCBB0}" srcOrd="8" destOrd="0" presId="urn:microsoft.com/office/officeart/2005/8/layout/cycle8"/>
    <dgm:cxn modelId="{87B59AE4-2267-4A69-A270-B72C5151CB14}" type="presParOf" srcId="{38D6F337-C82C-4B0E-A2A0-7FB915E2EA91}" destId="{9815EAA5-74B6-4C99-84D3-93968BF02EF6}" srcOrd="9" destOrd="0" presId="urn:microsoft.com/office/officeart/2005/8/layout/cycle8"/>
    <dgm:cxn modelId="{0F2B9ABE-C0EA-4A7D-9F62-88B8B5D8EB50}" type="presParOf" srcId="{38D6F337-C82C-4B0E-A2A0-7FB915E2EA91}" destId="{AF456A14-83B9-477A-B1FC-BDF980DEF4CB}" srcOrd="10" destOrd="0" presId="urn:microsoft.com/office/officeart/2005/8/layout/cycle8"/>
    <dgm:cxn modelId="{D82D182F-FEC4-46F2-B596-3052B04DA063}" type="presParOf" srcId="{38D6F337-C82C-4B0E-A2A0-7FB915E2EA91}" destId="{EE9512A3-29D2-439D-B6AC-FE1D41DECD47}" srcOrd="11" destOrd="0" presId="urn:microsoft.com/office/officeart/2005/8/layout/cycle8"/>
    <dgm:cxn modelId="{18829C9B-046C-4483-B721-760F231DCFA4}" type="presParOf" srcId="{38D6F337-C82C-4B0E-A2A0-7FB915E2EA91}" destId="{C0A728A9-F721-4EA4-B404-0C6077EBF2AB}" srcOrd="12" destOrd="0" presId="urn:microsoft.com/office/officeart/2005/8/layout/cycle8"/>
    <dgm:cxn modelId="{155EF1C0-5A49-4709-AA53-EE6F2EF4CF7C}" type="presParOf" srcId="{38D6F337-C82C-4B0E-A2A0-7FB915E2EA91}" destId="{40336247-1603-4B32-BF5F-5BB27121E0B4}" srcOrd="13" destOrd="0" presId="urn:microsoft.com/office/officeart/2005/8/layout/cycle8"/>
    <dgm:cxn modelId="{C9F4BC1D-44DD-49BD-BBDF-DF1016745852}" type="presParOf" srcId="{38D6F337-C82C-4B0E-A2A0-7FB915E2EA91}" destId="{4ABAECD1-37F5-422F-84D4-0403ABE08897}" srcOrd="14" destOrd="0" presId="urn:microsoft.com/office/officeart/2005/8/layout/cycle8"/>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292B36-C42D-4C11-8BAE-5B63FCF23CE7}" type="doc">
      <dgm:prSet loTypeId="urn:microsoft.com/office/officeart/2005/8/layout/chevron1" loCatId="process" qsTypeId="urn:microsoft.com/office/officeart/2005/8/quickstyle/simple1" qsCatId="simple" csTypeId="urn:microsoft.com/office/officeart/2005/8/colors/colorful3" csCatId="colorful" phldr="1"/>
      <dgm:spPr/>
      <dgm:t>
        <a:bodyPr/>
        <a:lstStyle/>
        <a:p>
          <a:endParaRPr lang="es-PE"/>
        </a:p>
      </dgm:t>
    </dgm:pt>
    <dgm:pt modelId="{0F86080D-1677-4F8B-B843-CA66DCE8EA7C}">
      <dgm:prSet phldrT="[Texto]" custT="1"/>
      <dgm:spPr/>
      <dgm:t>
        <a:bodyPr/>
        <a:lstStyle/>
        <a:p>
          <a:r>
            <a:rPr lang="es-PE" sz="3400" b="1" dirty="0" smtClean="0"/>
            <a:t>Unidad Gerencial de Mantenimiento (UGM)</a:t>
          </a:r>
          <a:endParaRPr lang="es-PE" sz="3400" b="1" dirty="0"/>
        </a:p>
      </dgm:t>
    </dgm:pt>
    <dgm:pt modelId="{D915682B-8892-4071-91DE-998DA8876326}" type="parTrans" cxnId="{A5E05A0E-F21E-48A2-B6EB-B0BDA97BAB23}">
      <dgm:prSet/>
      <dgm:spPr/>
      <dgm:t>
        <a:bodyPr/>
        <a:lstStyle/>
        <a:p>
          <a:endParaRPr lang="es-PE"/>
        </a:p>
      </dgm:t>
    </dgm:pt>
    <dgm:pt modelId="{5558700D-B654-447D-8D14-0464F8BF2DDD}" type="sibTrans" cxnId="{A5E05A0E-F21E-48A2-B6EB-B0BDA97BAB23}">
      <dgm:prSet/>
      <dgm:spPr/>
      <dgm:t>
        <a:bodyPr/>
        <a:lstStyle/>
        <a:p>
          <a:endParaRPr lang="es-PE"/>
        </a:p>
      </dgm:t>
    </dgm:pt>
    <dgm:pt modelId="{245CEDB2-EA8F-4B80-B8A4-917A0F19F8EF}">
      <dgm:prSet phldrT="[Texto]" custT="1"/>
      <dgm:spPr/>
      <dgm:t>
        <a:bodyPr/>
        <a:lstStyle/>
        <a:p>
          <a:pPr algn="just"/>
          <a:r>
            <a:rPr lang="es-PE" sz="1600" dirty="0" smtClean="0">
              <a:effectLst/>
              <a:latin typeface="+mn-lt"/>
              <a:ea typeface="+mn-ea"/>
              <a:cs typeface="+mn-cs"/>
            </a:rPr>
            <a:t>Lidera la ejecución del mantenimiento</a:t>
          </a:r>
          <a:endParaRPr lang="es-PE" sz="1600" dirty="0"/>
        </a:p>
      </dgm:t>
    </dgm:pt>
    <dgm:pt modelId="{87ED3C45-91BC-4996-B28B-20EBDD916879}" type="parTrans" cxnId="{A379F21F-332B-4C2C-9A0F-97C2D900C9EE}">
      <dgm:prSet/>
      <dgm:spPr/>
      <dgm:t>
        <a:bodyPr/>
        <a:lstStyle/>
        <a:p>
          <a:endParaRPr lang="es-PE"/>
        </a:p>
      </dgm:t>
    </dgm:pt>
    <dgm:pt modelId="{51150257-C942-4E9E-AD01-3C2C3BFD780F}" type="sibTrans" cxnId="{A379F21F-332B-4C2C-9A0F-97C2D900C9EE}">
      <dgm:prSet/>
      <dgm:spPr/>
      <dgm:t>
        <a:bodyPr/>
        <a:lstStyle/>
        <a:p>
          <a:endParaRPr lang="es-PE"/>
        </a:p>
      </dgm:t>
    </dgm:pt>
    <dgm:pt modelId="{DB95441F-6736-48DD-A12C-5496A901304D}">
      <dgm:prSet custT="1"/>
      <dgm:spPr/>
      <dgm:t>
        <a:bodyPr/>
        <a:lstStyle/>
        <a:p>
          <a:pPr algn="just"/>
          <a:r>
            <a:rPr lang="es-PE" sz="1600" dirty="0" smtClean="0">
              <a:effectLst/>
              <a:latin typeface="+mn-lt"/>
              <a:ea typeface="+mn-ea"/>
              <a:cs typeface="+mn-cs"/>
            </a:rPr>
            <a:t>Establece los criterios técnicos.</a:t>
          </a:r>
        </a:p>
      </dgm:t>
    </dgm:pt>
    <dgm:pt modelId="{BBB5B440-5FA1-4AE7-B5FC-9A6ADE819178}" type="parTrans" cxnId="{D82BE657-B1D9-453D-8859-5FD27FAF8D68}">
      <dgm:prSet/>
      <dgm:spPr/>
      <dgm:t>
        <a:bodyPr/>
        <a:lstStyle/>
        <a:p>
          <a:endParaRPr lang="es-PE"/>
        </a:p>
      </dgm:t>
    </dgm:pt>
    <dgm:pt modelId="{FC40FD98-B670-4899-AA56-722950E24245}" type="sibTrans" cxnId="{D82BE657-B1D9-453D-8859-5FD27FAF8D68}">
      <dgm:prSet/>
      <dgm:spPr/>
      <dgm:t>
        <a:bodyPr/>
        <a:lstStyle/>
        <a:p>
          <a:endParaRPr lang="es-PE"/>
        </a:p>
      </dgm:t>
    </dgm:pt>
    <dgm:pt modelId="{A1158DA4-E7D9-45C6-A671-2E816881353F}">
      <dgm:prSet custT="1"/>
      <dgm:spPr/>
      <dgm:t>
        <a:bodyPr/>
        <a:lstStyle/>
        <a:p>
          <a:pPr algn="just"/>
          <a:r>
            <a:rPr lang="es-PE" sz="1600" dirty="0" smtClean="0">
              <a:effectLst/>
              <a:latin typeface="+mn-lt"/>
              <a:ea typeface="+mn-ea"/>
              <a:cs typeface="+mn-cs"/>
            </a:rPr>
            <a:t>Brinda asistencia técnica y capacitación.</a:t>
          </a:r>
        </a:p>
      </dgm:t>
    </dgm:pt>
    <dgm:pt modelId="{7F7F8463-3D59-42F8-8639-B294535C7101}" type="parTrans" cxnId="{FE57B018-C597-46B4-8B06-C6C456462E5B}">
      <dgm:prSet/>
      <dgm:spPr/>
      <dgm:t>
        <a:bodyPr/>
        <a:lstStyle/>
        <a:p>
          <a:endParaRPr lang="es-PE"/>
        </a:p>
      </dgm:t>
    </dgm:pt>
    <dgm:pt modelId="{848DF7A4-0DF8-4D6C-B8C9-519C10217C8D}" type="sibTrans" cxnId="{FE57B018-C597-46B4-8B06-C6C456462E5B}">
      <dgm:prSet/>
      <dgm:spPr/>
      <dgm:t>
        <a:bodyPr/>
        <a:lstStyle/>
        <a:p>
          <a:endParaRPr lang="es-PE"/>
        </a:p>
      </dgm:t>
    </dgm:pt>
    <dgm:pt modelId="{3CB465D6-6A90-4D2B-81A5-93A3EF3AC442}">
      <dgm:prSet custT="1"/>
      <dgm:spPr/>
      <dgm:t>
        <a:bodyPr/>
        <a:lstStyle/>
        <a:p>
          <a:pPr algn="just"/>
          <a:r>
            <a:rPr lang="es-PE" sz="1600" dirty="0" smtClean="0">
              <a:effectLst/>
              <a:latin typeface="+mn-lt"/>
              <a:ea typeface="+mn-ea"/>
              <a:cs typeface="+mn-cs"/>
            </a:rPr>
            <a:t>Desarrolla mecanismos de control.</a:t>
          </a:r>
        </a:p>
      </dgm:t>
    </dgm:pt>
    <dgm:pt modelId="{5D4B607D-58B1-4416-B0E1-17560102AB4A}" type="parTrans" cxnId="{6AB46200-39D8-483D-8218-54F644D14AB5}">
      <dgm:prSet/>
      <dgm:spPr/>
      <dgm:t>
        <a:bodyPr/>
        <a:lstStyle/>
        <a:p>
          <a:endParaRPr lang="es-PE"/>
        </a:p>
      </dgm:t>
    </dgm:pt>
    <dgm:pt modelId="{7668E4EA-48C1-4BB0-AC6E-A799AE51FCDA}" type="sibTrans" cxnId="{6AB46200-39D8-483D-8218-54F644D14AB5}">
      <dgm:prSet/>
      <dgm:spPr/>
      <dgm:t>
        <a:bodyPr/>
        <a:lstStyle/>
        <a:p>
          <a:endParaRPr lang="es-PE"/>
        </a:p>
      </dgm:t>
    </dgm:pt>
    <dgm:pt modelId="{263A93D2-0A92-4ACA-A75A-21F2FB805349}">
      <dgm:prSet custT="1"/>
      <dgm:spPr/>
      <dgm:t>
        <a:bodyPr/>
        <a:lstStyle/>
        <a:p>
          <a:pPr algn="just"/>
          <a:r>
            <a:rPr lang="es-PE" sz="1600" dirty="0" smtClean="0"/>
            <a:t>Coordina con PRONIED de los avances de las etapas del programa de mantenimiento y sobre las acciones implementadas para la aplicación de las normativas vigentes.</a:t>
          </a:r>
        </a:p>
      </dgm:t>
    </dgm:pt>
    <dgm:pt modelId="{CBE31F40-550C-410C-B27C-D68F662A43C3}" type="sibTrans" cxnId="{3904165A-E502-4DAC-9F46-013832B06934}">
      <dgm:prSet/>
      <dgm:spPr/>
      <dgm:t>
        <a:bodyPr/>
        <a:lstStyle/>
        <a:p>
          <a:endParaRPr lang="es-PE"/>
        </a:p>
      </dgm:t>
    </dgm:pt>
    <dgm:pt modelId="{1BFCB0AC-0D46-454E-ACE5-ED0522E4D816}" type="parTrans" cxnId="{3904165A-E502-4DAC-9F46-013832B06934}">
      <dgm:prSet/>
      <dgm:spPr/>
      <dgm:t>
        <a:bodyPr/>
        <a:lstStyle/>
        <a:p>
          <a:endParaRPr lang="es-PE"/>
        </a:p>
      </dgm:t>
    </dgm:pt>
    <dgm:pt modelId="{6CFAA76D-372F-4E45-814E-13918BF1D40F}">
      <dgm:prSet phldrT="[Texto]" custT="1"/>
      <dgm:spPr/>
      <dgm:t>
        <a:bodyPr/>
        <a:lstStyle/>
        <a:p>
          <a:pPr algn="just"/>
          <a:r>
            <a:rPr lang="es-PE" sz="1600" dirty="0" smtClean="0"/>
            <a:t>Brinda asistencia técnica a las UGEL</a:t>
          </a:r>
          <a:endParaRPr lang="es-PE" sz="1600" dirty="0"/>
        </a:p>
      </dgm:t>
    </dgm:pt>
    <dgm:pt modelId="{D8938E5A-1842-4F8A-8806-F499E87A4149}" type="sibTrans" cxnId="{3BDB4D95-D650-4057-B807-4A823D471ED5}">
      <dgm:prSet/>
      <dgm:spPr/>
      <dgm:t>
        <a:bodyPr/>
        <a:lstStyle/>
        <a:p>
          <a:endParaRPr lang="es-PE"/>
        </a:p>
      </dgm:t>
    </dgm:pt>
    <dgm:pt modelId="{EDBC4C49-9064-4302-A8B1-208CC8FCCDDA}" type="parTrans" cxnId="{3BDB4D95-D650-4057-B807-4A823D471ED5}">
      <dgm:prSet/>
      <dgm:spPr/>
      <dgm:t>
        <a:bodyPr/>
        <a:lstStyle/>
        <a:p>
          <a:endParaRPr lang="es-PE"/>
        </a:p>
      </dgm:t>
    </dgm:pt>
    <dgm:pt modelId="{50E35DFC-A272-4759-9778-2145BE7AFDE9}">
      <dgm:prSet phldrT="[Texto]"/>
      <dgm:spPr/>
      <dgm:t>
        <a:bodyPr/>
        <a:lstStyle/>
        <a:p>
          <a:r>
            <a:rPr lang="es-PE" sz="3600" dirty="0" smtClean="0"/>
            <a:t>DRE</a:t>
          </a:r>
          <a:endParaRPr lang="es-PE" sz="3600" dirty="0"/>
        </a:p>
      </dgm:t>
    </dgm:pt>
    <dgm:pt modelId="{14432AD0-4D8A-4E88-BCAC-D8D1EC529665}" type="sibTrans" cxnId="{0DA44FEF-CAD6-471A-8574-2DDD9DA749C7}">
      <dgm:prSet/>
      <dgm:spPr/>
      <dgm:t>
        <a:bodyPr/>
        <a:lstStyle/>
        <a:p>
          <a:endParaRPr lang="es-PE"/>
        </a:p>
      </dgm:t>
    </dgm:pt>
    <dgm:pt modelId="{E408EEC3-7895-4C8A-B5C0-303A8B4AF34E}" type="parTrans" cxnId="{0DA44FEF-CAD6-471A-8574-2DDD9DA749C7}">
      <dgm:prSet/>
      <dgm:spPr/>
      <dgm:t>
        <a:bodyPr/>
        <a:lstStyle/>
        <a:p>
          <a:endParaRPr lang="es-PE"/>
        </a:p>
      </dgm:t>
    </dgm:pt>
    <dgm:pt modelId="{44D6E115-6E93-4F5D-9524-84EF73296392}">
      <dgm:prSet custT="1"/>
      <dgm:spPr/>
      <dgm:t>
        <a:bodyPr/>
        <a:lstStyle/>
        <a:p>
          <a:pPr algn="just"/>
          <a:r>
            <a:rPr lang="es-PE" sz="1600" dirty="0" smtClean="0">
              <a:effectLst/>
              <a:latin typeface="+mn-lt"/>
              <a:ea typeface="+mn-ea"/>
              <a:cs typeface="+mn-cs"/>
            </a:rPr>
            <a:t>Supervisa el cumplimiento de las normativas.</a:t>
          </a:r>
        </a:p>
      </dgm:t>
    </dgm:pt>
    <dgm:pt modelId="{A4070DAA-5DCB-46D9-9AAA-D0977E425579}" type="parTrans" cxnId="{7701998B-D66E-4BC9-A10F-53BFB0E68311}">
      <dgm:prSet/>
      <dgm:spPr/>
      <dgm:t>
        <a:bodyPr/>
        <a:lstStyle/>
        <a:p>
          <a:endParaRPr lang="es-PE"/>
        </a:p>
      </dgm:t>
    </dgm:pt>
    <dgm:pt modelId="{5078FA3D-05FC-4AF3-84D7-65E4AE00A50B}" type="sibTrans" cxnId="{7701998B-D66E-4BC9-A10F-53BFB0E68311}">
      <dgm:prSet/>
      <dgm:spPr/>
      <dgm:t>
        <a:bodyPr/>
        <a:lstStyle/>
        <a:p>
          <a:endParaRPr lang="es-PE"/>
        </a:p>
      </dgm:t>
    </dgm:pt>
    <dgm:pt modelId="{933CC444-5BD0-43B2-8A12-5C67B4940F00}">
      <dgm:prSet phldrT="[Texto]" custT="1"/>
      <dgm:spPr/>
      <dgm:t>
        <a:bodyPr/>
        <a:lstStyle/>
        <a:p>
          <a:pPr algn="just"/>
          <a:r>
            <a:rPr lang="es-PE" sz="1600" dirty="0" smtClean="0"/>
            <a:t>Supervisa que se realicen las acciones necesarias para correcto uso y ejecución de los recursos asignados.</a:t>
          </a:r>
          <a:endParaRPr lang="es-PE" sz="1600" dirty="0"/>
        </a:p>
      </dgm:t>
    </dgm:pt>
    <dgm:pt modelId="{6AFF49EB-F0CC-4046-AAFF-4F9E15A4307E}" type="parTrans" cxnId="{0F72AF80-DDB6-4EC2-B24C-B9E8F1914191}">
      <dgm:prSet/>
      <dgm:spPr/>
      <dgm:t>
        <a:bodyPr/>
        <a:lstStyle/>
        <a:p>
          <a:endParaRPr lang="es-PE"/>
        </a:p>
      </dgm:t>
    </dgm:pt>
    <dgm:pt modelId="{5D0E5DC6-2102-4513-A79A-9EC782666082}" type="sibTrans" cxnId="{0F72AF80-DDB6-4EC2-B24C-B9E8F1914191}">
      <dgm:prSet/>
      <dgm:spPr/>
      <dgm:t>
        <a:bodyPr/>
        <a:lstStyle/>
        <a:p>
          <a:endParaRPr lang="es-PE"/>
        </a:p>
      </dgm:t>
    </dgm:pt>
    <dgm:pt modelId="{41CD0DDA-92B2-4C70-B46F-260612BAB22E}">
      <dgm:prSet phldrT="[Texto]" custT="1"/>
      <dgm:spPr/>
      <dgm:t>
        <a:bodyPr/>
        <a:lstStyle/>
        <a:p>
          <a:pPr algn="just"/>
          <a:r>
            <a:rPr lang="es-PE" sz="1600" dirty="0" smtClean="0"/>
            <a:t>Supervisa el registro de información y/o documentación solicitada.</a:t>
          </a:r>
          <a:endParaRPr lang="es-PE" sz="1600" dirty="0"/>
        </a:p>
      </dgm:t>
    </dgm:pt>
    <dgm:pt modelId="{3246E0C2-DCAC-4305-962E-79D9E4DB6621}" type="parTrans" cxnId="{62D0A362-FDC0-415B-914C-B07310229A9F}">
      <dgm:prSet/>
      <dgm:spPr/>
      <dgm:t>
        <a:bodyPr/>
        <a:lstStyle/>
        <a:p>
          <a:endParaRPr lang="es-PE"/>
        </a:p>
      </dgm:t>
    </dgm:pt>
    <dgm:pt modelId="{BDE370C1-E1DA-4ABC-813C-5DA9B3BA8755}" type="sibTrans" cxnId="{62D0A362-FDC0-415B-914C-B07310229A9F}">
      <dgm:prSet/>
      <dgm:spPr/>
      <dgm:t>
        <a:bodyPr/>
        <a:lstStyle/>
        <a:p>
          <a:endParaRPr lang="es-PE"/>
        </a:p>
      </dgm:t>
    </dgm:pt>
    <dgm:pt modelId="{50C429EA-59D3-4492-A0EE-3AE97756A18C}" type="pres">
      <dgm:prSet presAssocID="{11292B36-C42D-4C11-8BAE-5B63FCF23CE7}" presName="Name0" presStyleCnt="0">
        <dgm:presLayoutVars>
          <dgm:dir/>
          <dgm:animLvl val="lvl"/>
          <dgm:resizeHandles val="exact"/>
        </dgm:presLayoutVars>
      </dgm:prSet>
      <dgm:spPr/>
      <dgm:t>
        <a:bodyPr/>
        <a:lstStyle/>
        <a:p>
          <a:endParaRPr lang="es-PE"/>
        </a:p>
      </dgm:t>
    </dgm:pt>
    <dgm:pt modelId="{D4B35B1C-BA7E-43DB-A2D9-ADC0A153E425}" type="pres">
      <dgm:prSet presAssocID="{0F86080D-1677-4F8B-B843-CA66DCE8EA7C}" presName="composite" presStyleCnt="0"/>
      <dgm:spPr/>
    </dgm:pt>
    <dgm:pt modelId="{F29536A4-1BBD-4C86-8506-EAA640B34E94}" type="pres">
      <dgm:prSet presAssocID="{0F86080D-1677-4F8B-B843-CA66DCE8EA7C}" presName="parTx" presStyleLbl="node1" presStyleIdx="0" presStyleCnt="2" custScaleY="100000">
        <dgm:presLayoutVars>
          <dgm:chMax val="0"/>
          <dgm:chPref val="0"/>
          <dgm:bulletEnabled val="1"/>
        </dgm:presLayoutVars>
      </dgm:prSet>
      <dgm:spPr/>
      <dgm:t>
        <a:bodyPr/>
        <a:lstStyle/>
        <a:p>
          <a:endParaRPr lang="es-PE"/>
        </a:p>
      </dgm:t>
    </dgm:pt>
    <dgm:pt modelId="{79E38764-C829-434A-A5A5-77B3FC511E9B}" type="pres">
      <dgm:prSet presAssocID="{0F86080D-1677-4F8B-B843-CA66DCE8EA7C}" presName="desTx" presStyleLbl="revTx" presStyleIdx="0" presStyleCnt="2">
        <dgm:presLayoutVars>
          <dgm:bulletEnabled val="1"/>
        </dgm:presLayoutVars>
      </dgm:prSet>
      <dgm:spPr/>
      <dgm:t>
        <a:bodyPr/>
        <a:lstStyle/>
        <a:p>
          <a:endParaRPr lang="es-PE"/>
        </a:p>
      </dgm:t>
    </dgm:pt>
    <dgm:pt modelId="{27D9178D-4D02-41F7-A870-6810FC5F8D50}" type="pres">
      <dgm:prSet presAssocID="{5558700D-B654-447D-8D14-0464F8BF2DDD}" presName="space" presStyleCnt="0"/>
      <dgm:spPr/>
    </dgm:pt>
    <dgm:pt modelId="{8925D821-E3A2-4699-98AA-2DDCF10B80B1}" type="pres">
      <dgm:prSet presAssocID="{50E35DFC-A272-4759-9778-2145BE7AFDE9}" presName="composite" presStyleCnt="0"/>
      <dgm:spPr/>
    </dgm:pt>
    <dgm:pt modelId="{396A3F52-6370-4BD0-AC40-3671D1BB66A3}" type="pres">
      <dgm:prSet presAssocID="{50E35DFC-A272-4759-9778-2145BE7AFDE9}" presName="parTx" presStyleLbl="node1" presStyleIdx="1" presStyleCnt="2" custScaleY="100000">
        <dgm:presLayoutVars>
          <dgm:chMax val="0"/>
          <dgm:chPref val="0"/>
          <dgm:bulletEnabled val="1"/>
        </dgm:presLayoutVars>
      </dgm:prSet>
      <dgm:spPr/>
      <dgm:t>
        <a:bodyPr/>
        <a:lstStyle/>
        <a:p>
          <a:endParaRPr lang="es-PE"/>
        </a:p>
      </dgm:t>
    </dgm:pt>
    <dgm:pt modelId="{D08078B3-4222-48EE-AD85-0B41E67C4F3F}" type="pres">
      <dgm:prSet presAssocID="{50E35DFC-A272-4759-9778-2145BE7AFDE9}" presName="desTx" presStyleLbl="revTx" presStyleIdx="1" presStyleCnt="2">
        <dgm:presLayoutVars>
          <dgm:bulletEnabled val="1"/>
        </dgm:presLayoutVars>
      </dgm:prSet>
      <dgm:spPr/>
      <dgm:t>
        <a:bodyPr/>
        <a:lstStyle/>
        <a:p>
          <a:endParaRPr lang="es-PE"/>
        </a:p>
      </dgm:t>
    </dgm:pt>
  </dgm:ptLst>
  <dgm:cxnLst>
    <dgm:cxn modelId="{B721BA46-238B-4B08-BA18-4D0A0655D6DD}" type="presOf" srcId="{933CC444-5BD0-43B2-8A12-5C67B4940F00}" destId="{D08078B3-4222-48EE-AD85-0B41E67C4F3F}" srcOrd="0" destOrd="2" presId="urn:microsoft.com/office/officeart/2005/8/layout/chevron1"/>
    <dgm:cxn modelId="{3904165A-E502-4DAC-9F46-013832B06934}" srcId="{50E35DFC-A272-4759-9778-2145BE7AFDE9}" destId="{263A93D2-0A92-4ACA-A75A-21F2FB805349}" srcOrd="3" destOrd="0" parTransId="{1BFCB0AC-0D46-454E-ACE5-ED0522E4D816}" sibTransId="{CBE31F40-550C-410C-B27C-D68F662A43C3}"/>
    <dgm:cxn modelId="{62D0A362-FDC0-415B-914C-B07310229A9F}" srcId="{50E35DFC-A272-4759-9778-2145BE7AFDE9}" destId="{41CD0DDA-92B2-4C70-B46F-260612BAB22E}" srcOrd="1" destOrd="0" parTransId="{3246E0C2-DCAC-4305-962E-79D9E4DB6621}" sibTransId="{BDE370C1-E1DA-4ABC-813C-5DA9B3BA8755}"/>
    <dgm:cxn modelId="{B70EFC20-99E4-4059-B65A-DF46E12677F2}" type="presOf" srcId="{3CB465D6-6A90-4D2B-81A5-93A3EF3AC442}" destId="{79E38764-C829-434A-A5A5-77B3FC511E9B}" srcOrd="0" destOrd="3" presId="urn:microsoft.com/office/officeart/2005/8/layout/chevron1"/>
    <dgm:cxn modelId="{E896282E-8AB4-4993-80CB-9427406AD473}" type="presOf" srcId="{44D6E115-6E93-4F5D-9524-84EF73296392}" destId="{79E38764-C829-434A-A5A5-77B3FC511E9B}" srcOrd="0" destOrd="4" presId="urn:microsoft.com/office/officeart/2005/8/layout/chevron1"/>
    <dgm:cxn modelId="{D82BE657-B1D9-453D-8859-5FD27FAF8D68}" srcId="{0F86080D-1677-4F8B-B843-CA66DCE8EA7C}" destId="{DB95441F-6736-48DD-A12C-5496A901304D}" srcOrd="1" destOrd="0" parTransId="{BBB5B440-5FA1-4AE7-B5FC-9A6ADE819178}" sibTransId="{FC40FD98-B670-4899-AA56-722950E24245}"/>
    <dgm:cxn modelId="{B2BB3AC3-6E53-48FD-8B33-616277F20632}" type="presOf" srcId="{0F86080D-1677-4F8B-B843-CA66DCE8EA7C}" destId="{F29536A4-1BBD-4C86-8506-EAA640B34E94}" srcOrd="0" destOrd="0" presId="urn:microsoft.com/office/officeart/2005/8/layout/chevron1"/>
    <dgm:cxn modelId="{DDF33702-FF98-436C-9DDB-3FB1EC0AA86A}" type="presOf" srcId="{245CEDB2-EA8F-4B80-B8A4-917A0F19F8EF}" destId="{79E38764-C829-434A-A5A5-77B3FC511E9B}" srcOrd="0" destOrd="0" presId="urn:microsoft.com/office/officeart/2005/8/layout/chevron1"/>
    <dgm:cxn modelId="{0D737F31-9C85-497A-A07E-AA10F5A55CA1}" type="presOf" srcId="{DB95441F-6736-48DD-A12C-5496A901304D}" destId="{79E38764-C829-434A-A5A5-77B3FC511E9B}" srcOrd="0" destOrd="1" presId="urn:microsoft.com/office/officeart/2005/8/layout/chevron1"/>
    <dgm:cxn modelId="{7701998B-D66E-4BC9-A10F-53BFB0E68311}" srcId="{0F86080D-1677-4F8B-B843-CA66DCE8EA7C}" destId="{44D6E115-6E93-4F5D-9524-84EF73296392}" srcOrd="4" destOrd="0" parTransId="{A4070DAA-5DCB-46D9-9AAA-D0977E425579}" sibTransId="{5078FA3D-05FC-4AF3-84D7-65E4AE00A50B}"/>
    <dgm:cxn modelId="{A379F21F-332B-4C2C-9A0F-97C2D900C9EE}" srcId="{0F86080D-1677-4F8B-B843-CA66DCE8EA7C}" destId="{245CEDB2-EA8F-4B80-B8A4-917A0F19F8EF}" srcOrd="0" destOrd="0" parTransId="{87ED3C45-91BC-4996-B28B-20EBDD916879}" sibTransId="{51150257-C942-4E9E-AD01-3C2C3BFD780F}"/>
    <dgm:cxn modelId="{92D57216-AACC-41D5-A6C8-976956C8E884}" type="presOf" srcId="{A1158DA4-E7D9-45C6-A671-2E816881353F}" destId="{79E38764-C829-434A-A5A5-77B3FC511E9B}" srcOrd="0" destOrd="2" presId="urn:microsoft.com/office/officeart/2005/8/layout/chevron1"/>
    <dgm:cxn modelId="{6AB46200-39D8-483D-8218-54F644D14AB5}" srcId="{0F86080D-1677-4F8B-B843-CA66DCE8EA7C}" destId="{3CB465D6-6A90-4D2B-81A5-93A3EF3AC442}" srcOrd="3" destOrd="0" parTransId="{5D4B607D-58B1-4416-B0E1-17560102AB4A}" sibTransId="{7668E4EA-48C1-4BB0-AC6E-A799AE51FCDA}"/>
    <dgm:cxn modelId="{B64F6DF5-8550-4512-A74F-41BE792C9887}" type="presOf" srcId="{263A93D2-0A92-4ACA-A75A-21F2FB805349}" destId="{D08078B3-4222-48EE-AD85-0B41E67C4F3F}" srcOrd="0" destOrd="3" presId="urn:microsoft.com/office/officeart/2005/8/layout/chevron1"/>
    <dgm:cxn modelId="{0F72AF80-DDB6-4EC2-B24C-B9E8F1914191}" srcId="{50E35DFC-A272-4759-9778-2145BE7AFDE9}" destId="{933CC444-5BD0-43B2-8A12-5C67B4940F00}" srcOrd="2" destOrd="0" parTransId="{6AFF49EB-F0CC-4046-AAFF-4F9E15A4307E}" sibTransId="{5D0E5DC6-2102-4513-A79A-9EC782666082}"/>
    <dgm:cxn modelId="{1C31C685-278F-452F-AD1C-9471F9FEF16F}" type="presOf" srcId="{50E35DFC-A272-4759-9778-2145BE7AFDE9}" destId="{396A3F52-6370-4BD0-AC40-3671D1BB66A3}" srcOrd="0" destOrd="0" presId="urn:microsoft.com/office/officeart/2005/8/layout/chevron1"/>
    <dgm:cxn modelId="{36FF9B36-91A5-4373-BBEF-8C4AD59D38C3}" type="presOf" srcId="{11292B36-C42D-4C11-8BAE-5B63FCF23CE7}" destId="{50C429EA-59D3-4492-A0EE-3AE97756A18C}" srcOrd="0" destOrd="0" presId="urn:microsoft.com/office/officeart/2005/8/layout/chevron1"/>
    <dgm:cxn modelId="{584A8130-7C81-4AB0-ACAC-36E6A37C7488}" type="presOf" srcId="{6CFAA76D-372F-4E45-814E-13918BF1D40F}" destId="{D08078B3-4222-48EE-AD85-0B41E67C4F3F}" srcOrd="0" destOrd="0" presId="urn:microsoft.com/office/officeart/2005/8/layout/chevron1"/>
    <dgm:cxn modelId="{A5E05A0E-F21E-48A2-B6EB-B0BDA97BAB23}" srcId="{11292B36-C42D-4C11-8BAE-5B63FCF23CE7}" destId="{0F86080D-1677-4F8B-B843-CA66DCE8EA7C}" srcOrd="0" destOrd="0" parTransId="{D915682B-8892-4071-91DE-998DA8876326}" sibTransId="{5558700D-B654-447D-8D14-0464F8BF2DDD}"/>
    <dgm:cxn modelId="{FE57B018-C597-46B4-8B06-C6C456462E5B}" srcId="{0F86080D-1677-4F8B-B843-CA66DCE8EA7C}" destId="{A1158DA4-E7D9-45C6-A671-2E816881353F}" srcOrd="2" destOrd="0" parTransId="{7F7F8463-3D59-42F8-8639-B294535C7101}" sibTransId="{848DF7A4-0DF8-4D6C-B8C9-519C10217C8D}"/>
    <dgm:cxn modelId="{3BDB4D95-D650-4057-B807-4A823D471ED5}" srcId="{50E35DFC-A272-4759-9778-2145BE7AFDE9}" destId="{6CFAA76D-372F-4E45-814E-13918BF1D40F}" srcOrd="0" destOrd="0" parTransId="{EDBC4C49-9064-4302-A8B1-208CC8FCCDDA}" sibTransId="{D8938E5A-1842-4F8A-8806-F499E87A4149}"/>
    <dgm:cxn modelId="{8C9E0C71-526D-43D4-A15C-9695CED67AFC}" type="presOf" srcId="{41CD0DDA-92B2-4C70-B46F-260612BAB22E}" destId="{D08078B3-4222-48EE-AD85-0B41E67C4F3F}" srcOrd="0" destOrd="1" presId="urn:microsoft.com/office/officeart/2005/8/layout/chevron1"/>
    <dgm:cxn modelId="{0DA44FEF-CAD6-471A-8574-2DDD9DA749C7}" srcId="{11292B36-C42D-4C11-8BAE-5B63FCF23CE7}" destId="{50E35DFC-A272-4759-9778-2145BE7AFDE9}" srcOrd="1" destOrd="0" parTransId="{E408EEC3-7895-4C8A-B5C0-303A8B4AF34E}" sibTransId="{14432AD0-4D8A-4E88-BCAC-D8D1EC529665}"/>
    <dgm:cxn modelId="{377F2BFF-4D18-44DD-B66A-3EEDD157B19D}" type="presParOf" srcId="{50C429EA-59D3-4492-A0EE-3AE97756A18C}" destId="{D4B35B1C-BA7E-43DB-A2D9-ADC0A153E425}" srcOrd="0" destOrd="0" presId="urn:microsoft.com/office/officeart/2005/8/layout/chevron1"/>
    <dgm:cxn modelId="{6FCB96E6-F312-44E2-B7B5-6E56A28E8CEA}" type="presParOf" srcId="{D4B35B1C-BA7E-43DB-A2D9-ADC0A153E425}" destId="{F29536A4-1BBD-4C86-8506-EAA640B34E94}" srcOrd="0" destOrd="0" presId="urn:microsoft.com/office/officeart/2005/8/layout/chevron1"/>
    <dgm:cxn modelId="{FEB52E61-4FB4-412F-B6D6-91D4D1462718}" type="presParOf" srcId="{D4B35B1C-BA7E-43DB-A2D9-ADC0A153E425}" destId="{79E38764-C829-434A-A5A5-77B3FC511E9B}" srcOrd="1" destOrd="0" presId="urn:microsoft.com/office/officeart/2005/8/layout/chevron1"/>
    <dgm:cxn modelId="{E680FC17-9879-4C6D-9E68-B5086C4C677D}" type="presParOf" srcId="{50C429EA-59D3-4492-A0EE-3AE97756A18C}" destId="{27D9178D-4D02-41F7-A870-6810FC5F8D50}" srcOrd="1" destOrd="0" presId="urn:microsoft.com/office/officeart/2005/8/layout/chevron1"/>
    <dgm:cxn modelId="{4EE4C678-117A-4B58-8266-EF47BEBEFD75}" type="presParOf" srcId="{50C429EA-59D3-4492-A0EE-3AE97756A18C}" destId="{8925D821-E3A2-4699-98AA-2DDCF10B80B1}" srcOrd="2" destOrd="0" presId="urn:microsoft.com/office/officeart/2005/8/layout/chevron1"/>
    <dgm:cxn modelId="{BDC3266C-5CE2-491D-9444-7F564EA1BE20}" type="presParOf" srcId="{8925D821-E3A2-4699-98AA-2DDCF10B80B1}" destId="{396A3F52-6370-4BD0-AC40-3671D1BB66A3}" srcOrd="0" destOrd="0" presId="urn:microsoft.com/office/officeart/2005/8/layout/chevron1"/>
    <dgm:cxn modelId="{454038A5-CF06-493F-86BF-107FB83DC093}" type="presParOf" srcId="{8925D821-E3A2-4699-98AA-2DDCF10B80B1}" destId="{D08078B3-4222-48EE-AD85-0B41E67C4F3F}"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292B36-C42D-4C11-8BAE-5B63FCF23CE7}" type="doc">
      <dgm:prSet loTypeId="urn:microsoft.com/office/officeart/2005/8/layout/chevron1" loCatId="process" qsTypeId="urn:microsoft.com/office/officeart/2005/8/quickstyle/simple1" qsCatId="simple" csTypeId="urn:microsoft.com/office/officeart/2005/8/colors/colorful4" csCatId="colorful" phldr="1"/>
      <dgm:spPr/>
      <dgm:t>
        <a:bodyPr/>
        <a:lstStyle/>
        <a:p>
          <a:endParaRPr lang="es-PE"/>
        </a:p>
      </dgm:t>
    </dgm:pt>
    <dgm:pt modelId="{31A766D0-E82A-4D87-A623-E2557CBE7721}">
      <dgm:prSet phldrT="[Texto]" custT="1"/>
      <dgm:spPr/>
      <dgm:t>
        <a:bodyPr/>
        <a:lstStyle/>
        <a:p>
          <a:pPr algn="l"/>
          <a:r>
            <a:rPr lang="es-PE" sz="2400" dirty="0" smtClean="0">
              <a:solidFill>
                <a:schemeClr val="tx1"/>
              </a:solidFill>
            </a:rPr>
            <a:t>Responsable de mantenimiento</a:t>
          </a:r>
          <a:endParaRPr lang="es-PE" sz="2400" dirty="0">
            <a:solidFill>
              <a:schemeClr val="tx1"/>
            </a:solidFill>
          </a:endParaRPr>
        </a:p>
      </dgm:t>
    </dgm:pt>
    <dgm:pt modelId="{1AB027E3-9F40-4EC8-A25B-5CD3EFE50A79}" type="parTrans" cxnId="{BCE31914-0E1D-4A48-8AC2-F567D1F429DF}">
      <dgm:prSet/>
      <dgm:spPr/>
      <dgm:t>
        <a:bodyPr/>
        <a:lstStyle/>
        <a:p>
          <a:endParaRPr lang="es-PE">
            <a:solidFill>
              <a:schemeClr val="tx1"/>
            </a:solidFill>
          </a:endParaRPr>
        </a:p>
      </dgm:t>
    </dgm:pt>
    <dgm:pt modelId="{EC685CE8-21A1-4E80-A199-9CD02D65A85E}" type="sibTrans" cxnId="{BCE31914-0E1D-4A48-8AC2-F567D1F429DF}">
      <dgm:prSet/>
      <dgm:spPr/>
      <dgm:t>
        <a:bodyPr/>
        <a:lstStyle/>
        <a:p>
          <a:endParaRPr lang="es-PE">
            <a:solidFill>
              <a:schemeClr val="tx1"/>
            </a:solidFill>
          </a:endParaRPr>
        </a:p>
      </dgm:t>
    </dgm:pt>
    <dgm:pt modelId="{449786B5-541C-49A1-8174-1EAC7B814AF4}">
      <dgm:prSet phldrT="[Texto]" custT="1"/>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s-PE" sz="1400" dirty="0" smtClean="0">
              <a:solidFill>
                <a:schemeClr val="tx1"/>
              </a:solidFill>
            </a:rPr>
            <a:t> Realiza el diagnóstico de necesidades del local educativo, con los miembros de la Comisión de mantenimiento o la que haga sus veces y registra la FAM en el SIM.</a:t>
          </a:r>
          <a:endParaRPr lang="es-PE" sz="1400" dirty="0">
            <a:solidFill>
              <a:schemeClr val="tx1"/>
            </a:solidFill>
          </a:endParaRPr>
        </a:p>
      </dgm:t>
    </dgm:pt>
    <dgm:pt modelId="{32836EE3-F30B-41BE-8035-EF0787193CF4}" type="parTrans" cxnId="{C1C025F2-77FC-4CF7-ABFE-699063444F96}">
      <dgm:prSet/>
      <dgm:spPr/>
      <dgm:t>
        <a:bodyPr/>
        <a:lstStyle/>
        <a:p>
          <a:endParaRPr lang="es-PE">
            <a:solidFill>
              <a:schemeClr val="tx1"/>
            </a:solidFill>
          </a:endParaRPr>
        </a:p>
      </dgm:t>
    </dgm:pt>
    <dgm:pt modelId="{3B54E3F1-791C-43EA-AF25-E9475453DD1C}" type="sibTrans" cxnId="{C1C025F2-77FC-4CF7-ABFE-699063444F96}">
      <dgm:prSet/>
      <dgm:spPr/>
      <dgm:t>
        <a:bodyPr/>
        <a:lstStyle/>
        <a:p>
          <a:endParaRPr lang="es-PE">
            <a:solidFill>
              <a:schemeClr val="tx1"/>
            </a:solidFill>
          </a:endParaRPr>
        </a:p>
      </dgm:t>
    </dgm:pt>
    <dgm:pt modelId="{6CFAA76D-372F-4E45-814E-13918BF1D40F}">
      <dgm:prSet phldrT="[Texto]" custT="1"/>
      <dgm:spPr/>
      <dgm:t>
        <a:bodyPr/>
        <a:lstStyle/>
        <a:p>
          <a:pPr algn="just"/>
          <a:r>
            <a:rPr lang="es-PE" sz="1600" dirty="0" smtClean="0">
              <a:solidFill>
                <a:schemeClr val="tx1"/>
              </a:solidFill>
            </a:rPr>
            <a:t>Promueve, dirige y ejecuta las acciones de mantenimiento en el local educativo.</a:t>
          </a:r>
          <a:endParaRPr lang="es-PE" sz="1600" dirty="0">
            <a:solidFill>
              <a:schemeClr val="tx1"/>
            </a:solidFill>
          </a:endParaRPr>
        </a:p>
      </dgm:t>
    </dgm:pt>
    <dgm:pt modelId="{D8938E5A-1842-4F8A-8806-F499E87A4149}" type="sibTrans" cxnId="{3BDB4D95-D650-4057-B807-4A823D471ED5}">
      <dgm:prSet/>
      <dgm:spPr/>
      <dgm:t>
        <a:bodyPr/>
        <a:lstStyle/>
        <a:p>
          <a:endParaRPr lang="es-PE">
            <a:solidFill>
              <a:schemeClr val="tx1"/>
            </a:solidFill>
          </a:endParaRPr>
        </a:p>
      </dgm:t>
    </dgm:pt>
    <dgm:pt modelId="{EDBC4C49-9064-4302-A8B1-208CC8FCCDDA}" type="parTrans" cxnId="{3BDB4D95-D650-4057-B807-4A823D471ED5}">
      <dgm:prSet/>
      <dgm:spPr/>
      <dgm:t>
        <a:bodyPr/>
        <a:lstStyle/>
        <a:p>
          <a:endParaRPr lang="es-PE">
            <a:solidFill>
              <a:schemeClr val="tx1"/>
            </a:solidFill>
          </a:endParaRPr>
        </a:p>
      </dgm:t>
    </dgm:pt>
    <dgm:pt modelId="{50E35DFC-A272-4759-9778-2145BE7AFDE9}">
      <dgm:prSet phldrT="[Texto]" custT="1"/>
      <dgm:spPr/>
      <dgm:t>
        <a:bodyPr/>
        <a:lstStyle/>
        <a:p>
          <a:pPr algn="l"/>
          <a:r>
            <a:rPr lang="es-PE" sz="2400" dirty="0" smtClean="0">
              <a:solidFill>
                <a:schemeClr val="tx1"/>
              </a:solidFill>
            </a:rPr>
            <a:t>Comisión de Mantenimiento</a:t>
          </a:r>
          <a:endParaRPr lang="es-PE" sz="2400" dirty="0">
            <a:solidFill>
              <a:schemeClr val="tx1"/>
            </a:solidFill>
          </a:endParaRPr>
        </a:p>
      </dgm:t>
    </dgm:pt>
    <dgm:pt modelId="{14432AD0-4D8A-4E88-BCAC-D8D1EC529665}" type="sibTrans" cxnId="{0DA44FEF-CAD6-471A-8574-2DDD9DA749C7}">
      <dgm:prSet/>
      <dgm:spPr/>
      <dgm:t>
        <a:bodyPr/>
        <a:lstStyle/>
        <a:p>
          <a:endParaRPr lang="es-PE">
            <a:solidFill>
              <a:schemeClr val="tx1"/>
            </a:solidFill>
          </a:endParaRPr>
        </a:p>
      </dgm:t>
    </dgm:pt>
    <dgm:pt modelId="{E408EEC3-7895-4C8A-B5C0-303A8B4AF34E}" type="parTrans" cxnId="{0DA44FEF-CAD6-471A-8574-2DDD9DA749C7}">
      <dgm:prSet/>
      <dgm:spPr/>
      <dgm:t>
        <a:bodyPr/>
        <a:lstStyle/>
        <a:p>
          <a:endParaRPr lang="es-PE">
            <a:solidFill>
              <a:schemeClr val="tx1"/>
            </a:solidFill>
          </a:endParaRPr>
        </a:p>
      </dgm:t>
    </dgm:pt>
    <dgm:pt modelId="{4BB3F209-B738-4BC8-B2B2-B5E6D7AA6D97}">
      <dgm:prSet custT="1"/>
      <dgm:spPr/>
      <dgm:t>
        <a:bodyPr/>
        <a:lstStyle/>
        <a:p>
          <a:pPr algn="just"/>
          <a:r>
            <a:rPr lang="es-PE" sz="1600" dirty="0" smtClean="0">
              <a:solidFill>
                <a:schemeClr val="tx1"/>
              </a:solidFill>
            </a:rPr>
            <a:t>Realiza el diagnóstico de necesidades del local educativo de acuerdo a la norma vigente y elaborar la FAM, en coordinación con el responsable de mantenimiento.</a:t>
          </a:r>
        </a:p>
      </dgm:t>
    </dgm:pt>
    <dgm:pt modelId="{A8B7860B-AE74-42A9-886D-100F205159FC}" type="parTrans" cxnId="{6BB6C3A4-671C-46AA-8037-16D72FE8B332}">
      <dgm:prSet/>
      <dgm:spPr/>
      <dgm:t>
        <a:bodyPr/>
        <a:lstStyle/>
        <a:p>
          <a:endParaRPr lang="es-PE">
            <a:solidFill>
              <a:schemeClr val="tx1"/>
            </a:solidFill>
          </a:endParaRPr>
        </a:p>
      </dgm:t>
    </dgm:pt>
    <dgm:pt modelId="{D81997FA-4A8B-4A57-B775-AEDA041B5AA1}" type="sibTrans" cxnId="{6BB6C3A4-671C-46AA-8037-16D72FE8B332}">
      <dgm:prSet/>
      <dgm:spPr/>
      <dgm:t>
        <a:bodyPr/>
        <a:lstStyle/>
        <a:p>
          <a:endParaRPr lang="es-PE">
            <a:solidFill>
              <a:schemeClr val="tx1"/>
            </a:solidFill>
          </a:endParaRPr>
        </a:p>
      </dgm:t>
    </dgm:pt>
    <dgm:pt modelId="{E58947C6-1667-4557-851A-B2B3058E837E}">
      <dgm:prSet custT="1"/>
      <dgm:spPr/>
      <dgm:t>
        <a:bodyPr/>
        <a:lstStyle/>
        <a:p>
          <a:r>
            <a:rPr lang="es-PE" sz="1400" dirty="0" smtClean="0">
              <a:solidFill>
                <a:schemeClr val="tx1"/>
              </a:solidFill>
            </a:rPr>
            <a:t>Solo  después de la validación de la FAM por el especialista de la UGEL Retira </a:t>
          </a:r>
          <a:r>
            <a:rPr lang="es-PE" sz="1400" dirty="0">
              <a:solidFill>
                <a:schemeClr val="tx1"/>
              </a:solidFill>
            </a:rPr>
            <a:t>el monto asignado </a:t>
          </a:r>
          <a:r>
            <a:rPr lang="es-PE" sz="1400" dirty="0" smtClean="0">
              <a:solidFill>
                <a:schemeClr val="tx1"/>
              </a:solidFill>
            </a:rPr>
            <a:t>y ejecuta la acciones de mantenimiento.</a:t>
          </a:r>
          <a:endParaRPr lang="es-PE" sz="1400" dirty="0">
            <a:solidFill>
              <a:schemeClr val="tx1"/>
            </a:solidFill>
          </a:endParaRPr>
        </a:p>
      </dgm:t>
    </dgm:pt>
    <dgm:pt modelId="{AD08A8CF-A684-4245-9526-820A5FA8922E}" type="parTrans" cxnId="{58D0F91D-84D6-499B-B3F5-ABAD1905EF1D}">
      <dgm:prSet/>
      <dgm:spPr/>
      <dgm:t>
        <a:bodyPr/>
        <a:lstStyle/>
        <a:p>
          <a:endParaRPr lang="es-PE">
            <a:solidFill>
              <a:schemeClr val="tx1"/>
            </a:solidFill>
          </a:endParaRPr>
        </a:p>
      </dgm:t>
    </dgm:pt>
    <dgm:pt modelId="{A429E8AE-89CC-45FA-A628-547FF6A7AD5A}" type="sibTrans" cxnId="{58D0F91D-84D6-499B-B3F5-ABAD1905EF1D}">
      <dgm:prSet/>
      <dgm:spPr/>
      <dgm:t>
        <a:bodyPr/>
        <a:lstStyle/>
        <a:p>
          <a:endParaRPr lang="es-PE">
            <a:solidFill>
              <a:schemeClr val="tx1"/>
            </a:solidFill>
          </a:endParaRPr>
        </a:p>
      </dgm:t>
    </dgm:pt>
    <dgm:pt modelId="{6DE69D7D-40AF-4006-A8B0-D269367D0F82}">
      <dgm:prSet custT="1"/>
      <dgm:spPr/>
      <dgm:t>
        <a:bodyPr/>
        <a:lstStyle/>
        <a:p>
          <a:r>
            <a:rPr lang="es-PE" sz="1400" dirty="0" smtClean="0">
              <a:solidFill>
                <a:schemeClr val="tx1"/>
              </a:solidFill>
            </a:rPr>
            <a:t>Registrar, elaborar y presenta el </a:t>
          </a:r>
          <a:r>
            <a:rPr lang="es-PE" sz="1400" dirty="0">
              <a:solidFill>
                <a:schemeClr val="tx1"/>
              </a:solidFill>
            </a:rPr>
            <a:t>expediente de declaración de </a:t>
          </a:r>
          <a:r>
            <a:rPr lang="es-PE" sz="1400" dirty="0" smtClean="0">
              <a:solidFill>
                <a:schemeClr val="tx1"/>
              </a:solidFill>
            </a:rPr>
            <a:t>gastos. </a:t>
          </a:r>
          <a:endParaRPr lang="es-PE" sz="1400" dirty="0">
            <a:solidFill>
              <a:schemeClr val="tx1"/>
            </a:solidFill>
          </a:endParaRPr>
        </a:p>
      </dgm:t>
    </dgm:pt>
    <dgm:pt modelId="{F65A91CF-3A37-4437-BAFD-8DFDE801F79A}" type="parTrans" cxnId="{48DAB07C-F7F2-4646-AC42-8DB765AC9057}">
      <dgm:prSet/>
      <dgm:spPr/>
      <dgm:t>
        <a:bodyPr/>
        <a:lstStyle/>
        <a:p>
          <a:endParaRPr lang="es-PE">
            <a:solidFill>
              <a:schemeClr val="tx1"/>
            </a:solidFill>
          </a:endParaRPr>
        </a:p>
      </dgm:t>
    </dgm:pt>
    <dgm:pt modelId="{29DF00C9-EE28-4AC1-AAE0-F4CE290ECA46}" type="sibTrans" cxnId="{48DAB07C-F7F2-4646-AC42-8DB765AC9057}">
      <dgm:prSet/>
      <dgm:spPr/>
      <dgm:t>
        <a:bodyPr/>
        <a:lstStyle/>
        <a:p>
          <a:endParaRPr lang="es-PE">
            <a:solidFill>
              <a:schemeClr val="tx1"/>
            </a:solidFill>
          </a:endParaRPr>
        </a:p>
      </dgm:t>
    </dgm:pt>
    <dgm:pt modelId="{7FF6D0DC-1790-456C-9949-3F41A681A45D}">
      <dgm:prSet custT="1"/>
      <dgm:spPr/>
      <dgm:t>
        <a:bodyPr/>
        <a:lstStyle/>
        <a:p>
          <a:r>
            <a:rPr lang="es-PE" sz="1400" dirty="0" smtClean="0">
              <a:solidFill>
                <a:schemeClr val="tx1"/>
              </a:solidFill>
            </a:rPr>
            <a:t>Brinda </a:t>
          </a:r>
          <a:r>
            <a:rPr lang="es-PE" sz="1400" dirty="0">
              <a:solidFill>
                <a:schemeClr val="tx1"/>
              </a:solidFill>
            </a:rPr>
            <a:t>información sobre el mantenimiento del local </a:t>
          </a:r>
          <a:r>
            <a:rPr lang="es-PE" sz="1400" dirty="0" smtClean="0">
              <a:solidFill>
                <a:schemeClr val="tx1"/>
              </a:solidFill>
            </a:rPr>
            <a:t>educativo </a:t>
          </a:r>
          <a:r>
            <a:rPr lang="es-PE" sz="1400" dirty="0">
              <a:solidFill>
                <a:schemeClr val="tx1"/>
              </a:solidFill>
            </a:rPr>
            <a:t>a su cargo, a las personas y/o entidades que lo requieran.</a:t>
          </a:r>
        </a:p>
      </dgm:t>
    </dgm:pt>
    <dgm:pt modelId="{5C21BEFC-5057-4B7D-AB68-208E407F6D5B}" type="parTrans" cxnId="{EE3B0351-B0A0-4432-AD4C-086388959572}">
      <dgm:prSet/>
      <dgm:spPr/>
      <dgm:t>
        <a:bodyPr/>
        <a:lstStyle/>
        <a:p>
          <a:endParaRPr lang="es-PE">
            <a:solidFill>
              <a:schemeClr val="tx1"/>
            </a:solidFill>
          </a:endParaRPr>
        </a:p>
      </dgm:t>
    </dgm:pt>
    <dgm:pt modelId="{F722180C-F3FC-497F-93E0-1FA4D325A106}" type="sibTrans" cxnId="{EE3B0351-B0A0-4432-AD4C-086388959572}">
      <dgm:prSet/>
      <dgm:spPr/>
      <dgm:t>
        <a:bodyPr/>
        <a:lstStyle/>
        <a:p>
          <a:endParaRPr lang="es-PE">
            <a:solidFill>
              <a:schemeClr val="tx1"/>
            </a:solidFill>
          </a:endParaRPr>
        </a:p>
      </dgm:t>
    </dgm:pt>
    <dgm:pt modelId="{F4C125D0-317D-40F4-85FC-C618A6B49833}">
      <dgm:prSet custT="1"/>
      <dgm:spPr/>
      <dgm:t>
        <a:bodyPr/>
        <a:lstStyle/>
        <a:p>
          <a:r>
            <a:rPr lang="es-PE" sz="1400" dirty="0" smtClean="0">
              <a:solidFill>
                <a:schemeClr val="tx1"/>
              </a:solidFill>
            </a:rPr>
            <a:t>Asiste </a:t>
          </a:r>
          <a:r>
            <a:rPr lang="es-PE" sz="1400" dirty="0">
              <a:solidFill>
                <a:schemeClr val="tx1"/>
              </a:solidFill>
            </a:rPr>
            <a:t>a las capacitaciones programadas para la ejecución de los recursos asignados para el Programa de </a:t>
          </a:r>
          <a:r>
            <a:rPr lang="es-PE" sz="1400" dirty="0" smtClean="0">
              <a:solidFill>
                <a:schemeClr val="tx1"/>
              </a:solidFill>
            </a:rPr>
            <a:t>Mantenimiento.</a:t>
          </a:r>
          <a:endParaRPr lang="es-PE" sz="1400" dirty="0">
            <a:solidFill>
              <a:schemeClr val="tx1"/>
            </a:solidFill>
          </a:endParaRPr>
        </a:p>
      </dgm:t>
    </dgm:pt>
    <dgm:pt modelId="{973C0261-9EA1-4785-9AB5-E292DE81C982}" type="parTrans" cxnId="{A78FD522-17C8-489A-B5E8-49BD341F1291}">
      <dgm:prSet/>
      <dgm:spPr/>
      <dgm:t>
        <a:bodyPr/>
        <a:lstStyle/>
        <a:p>
          <a:endParaRPr lang="es-PE">
            <a:solidFill>
              <a:schemeClr val="tx1"/>
            </a:solidFill>
          </a:endParaRPr>
        </a:p>
      </dgm:t>
    </dgm:pt>
    <dgm:pt modelId="{CC501B92-CDD2-4241-955D-9E81C8039E64}" type="sibTrans" cxnId="{A78FD522-17C8-489A-B5E8-49BD341F1291}">
      <dgm:prSet/>
      <dgm:spPr/>
      <dgm:t>
        <a:bodyPr/>
        <a:lstStyle/>
        <a:p>
          <a:endParaRPr lang="es-PE">
            <a:solidFill>
              <a:schemeClr val="tx1"/>
            </a:solidFill>
          </a:endParaRPr>
        </a:p>
      </dgm:t>
    </dgm:pt>
    <dgm:pt modelId="{50C429EA-59D3-4492-A0EE-3AE97756A18C}" type="pres">
      <dgm:prSet presAssocID="{11292B36-C42D-4C11-8BAE-5B63FCF23CE7}" presName="Name0" presStyleCnt="0">
        <dgm:presLayoutVars>
          <dgm:dir/>
          <dgm:animLvl val="lvl"/>
          <dgm:resizeHandles val="exact"/>
        </dgm:presLayoutVars>
      </dgm:prSet>
      <dgm:spPr/>
      <dgm:t>
        <a:bodyPr/>
        <a:lstStyle/>
        <a:p>
          <a:endParaRPr lang="es-PE"/>
        </a:p>
      </dgm:t>
    </dgm:pt>
    <dgm:pt modelId="{8925D821-E3A2-4699-98AA-2DDCF10B80B1}" type="pres">
      <dgm:prSet presAssocID="{50E35DFC-A272-4759-9778-2145BE7AFDE9}" presName="composite" presStyleCnt="0"/>
      <dgm:spPr/>
      <dgm:t>
        <a:bodyPr/>
        <a:lstStyle/>
        <a:p>
          <a:endParaRPr lang="es-PE"/>
        </a:p>
      </dgm:t>
    </dgm:pt>
    <dgm:pt modelId="{396A3F52-6370-4BD0-AC40-3671D1BB66A3}" type="pres">
      <dgm:prSet presAssocID="{50E35DFC-A272-4759-9778-2145BE7AFDE9}" presName="parTx" presStyleLbl="node1" presStyleIdx="0" presStyleCnt="2" custScaleY="100000">
        <dgm:presLayoutVars>
          <dgm:chMax val="0"/>
          <dgm:chPref val="0"/>
          <dgm:bulletEnabled val="1"/>
        </dgm:presLayoutVars>
      </dgm:prSet>
      <dgm:spPr/>
      <dgm:t>
        <a:bodyPr/>
        <a:lstStyle/>
        <a:p>
          <a:endParaRPr lang="es-PE"/>
        </a:p>
      </dgm:t>
    </dgm:pt>
    <dgm:pt modelId="{D08078B3-4222-48EE-AD85-0B41E67C4F3F}" type="pres">
      <dgm:prSet presAssocID="{50E35DFC-A272-4759-9778-2145BE7AFDE9}" presName="desTx" presStyleLbl="revTx" presStyleIdx="0" presStyleCnt="2" custLinFactNeighborX="2877" custLinFactNeighborY="-1292">
        <dgm:presLayoutVars>
          <dgm:bulletEnabled val="1"/>
        </dgm:presLayoutVars>
      </dgm:prSet>
      <dgm:spPr/>
      <dgm:t>
        <a:bodyPr/>
        <a:lstStyle/>
        <a:p>
          <a:endParaRPr lang="es-PE"/>
        </a:p>
      </dgm:t>
    </dgm:pt>
    <dgm:pt modelId="{18D819FC-1ABA-4206-B0F1-D629353AE884}" type="pres">
      <dgm:prSet presAssocID="{14432AD0-4D8A-4E88-BCAC-D8D1EC529665}" presName="space" presStyleCnt="0"/>
      <dgm:spPr/>
      <dgm:t>
        <a:bodyPr/>
        <a:lstStyle/>
        <a:p>
          <a:endParaRPr lang="es-PE"/>
        </a:p>
      </dgm:t>
    </dgm:pt>
    <dgm:pt modelId="{3F6C00E7-58E0-4911-9BD0-174355A0D754}" type="pres">
      <dgm:prSet presAssocID="{31A766D0-E82A-4D87-A623-E2557CBE7721}" presName="composite" presStyleCnt="0"/>
      <dgm:spPr/>
      <dgm:t>
        <a:bodyPr/>
        <a:lstStyle/>
        <a:p>
          <a:endParaRPr lang="es-PE"/>
        </a:p>
      </dgm:t>
    </dgm:pt>
    <dgm:pt modelId="{174FD311-5EED-456B-979C-11C07F003E9C}" type="pres">
      <dgm:prSet presAssocID="{31A766D0-E82A-4D87-A623-E2557CBE7721}" presName="parTx" presStyleLbl="node1" presStyleIdx="1" presStyleCnt="2" custScaleY="100000" custLinFactNeighborX="-6485" custLinFactNeighborY="1608">
        <dgm:presLayoutVars>
          <dgm:chMax val="0"/>
          <dgm:chPref val="0"/>
          <dgm:bulletEnabled val="1"/>
        </dgm:presLayoutVars>
      </dgm:prSet>
      <dgm:spPr/>
      <dgm:t>
        <a:bodyPr/>
        <a:lstStyle/>
        <a:p>
          <a:endParaRPr lang="es-PE"/>
        </a:p>
      </dgm:t>
    </dgm:pt>
    <dgm:pt modelId="{A6E4F9E0-CF27-46AD-A992-B24F740496BF}" type="pres">
      <dgm:prSet presAssocID="{31A766D0-E82A-4D87-A623-E2557CBE7721}" presName="desTx" presStyleLbl="revTx" presStyleIdx="1" presStyleCnt="2" custScaleX="118155" custLinFactNeighborX="-2702" custLinFactNeighborY="-1271">
        <dgm:presLayoutVars>
          <dgm:bulletEnabled val="1"/>
        </dgm:presLayoutVars>
      </dgm:prSet>
      <dgm:spPr/>
      <dgm:t>
        <a:bodyPr/>
        <a:lstStyle/>
        <a:p>
          <a:endParaRPr lang="es-PE"/>
        </a:p>
      </dgm:t>
    </dgm:pt>
  </dgm:ptLst>
  <dgm:cxnLst>
    <dgm:cxn modelId="{58D0F91D-84D6-499B-B3F5-ABAD1905EF1D}" srcId="{31A766D0-E82A-4D87-A623-E2557CBE7721}" destId="{E58947C6-1667-4557-851A-B2B3058E837E}" srcOrd="1" destOrd="0" parTransId="{AD08A8CF-A684-4245-9526-820A5FA8922E}" sibTransId="{A429E8AE-89CC-45FA-A628-547FF6A7AD5A}"/>
    <dgm:cxn modelId="{A78FD522-17C8-489A-B5E8-49BD341F1291}" srcId="{31A766D0-E82A-4D87-A623-E2557CBE7721}" destId="{F4C125D0-317D-40F4-85FC-C618A6B49833}" srcOrd="4" destOrd="0" parTransId="{973C0261-9EA1-4785-9AB5-E292DE81C982}" sibTransId="{CC501B92-CDD2-4241-955D-9E81C8039E64}"/>
    <dgm:cxn modelId="{3BDB4D95-D650-4057-B807-4A823D471ED5}" srcId="{50E35DFC-A272-4759-9778-2145BE7AFDE9}" destId="{6CFAA76D-372F-4E45-814E-13918BF1D40F}" srcOrd="0" destOrd="0" parTransId="{EDBC4C49-9064-4302-A8B1-208CC8FCCDDA}" sibTransId="{D8938E5A-1842-4F8A-8806-F499E87A4149}"/>
    <dgm:cxn modelId="{0504B002-58DE-4399-819E-7DAE89B30279}" type="presOf" srcId="{50E35DFC-A272-4759-9778-2145BE7AFDE9}" destId="{396A3F52-6370-4BD0-AC40-3671D1BB66A3}" srcOrd="0" destOrd="0" presId="urn:microsoft.com/office/officeart/2005/8/layout/chevron1"/>
    <dgm:cxn modelId="{BB11877A-DA1D-4ED2-B183-B7AE01EF7D8B}" type="presOf" srcId="{6CFAA76D-372F-4E45-814E-13918BF1D40F}" destId="{D08078B3-4222-48EE-AD85-0B41E67C4F3F}" srcOrd="0" destOrd="0" presId="urn:microsoft.com/office/officeart/2005/8/layout/chevron1"/>
    <dgm:cxn modelId="{115140D6-711C-418C-A842-CBFF97ED815B}" type="presOf" srcId="{F4C125D0-317D-40F4-85FC-C618A6B49833}" destId="{A6E4F9E0-CF27-46AD-A992-B24F740496BF}" srcOrd="0" destOrd="4" presId="urn:microsoft.com/office/officeart/2005/8/layout/chevron1"/>
    <dgm:cxn modelId="{BCE31914-0E1D-4A48-8AC2-F567D1F429DF}" srcId="{11292B36-C42D-4C11-8BAE-5B63FCF23CE7}" destId="{31A766D0-E82A-4D87-A623-E2557CBE7721}" srcOrd="1" destOrd="0" parTransId="{1AB027E3-9F40-4EC8-A25B-5CD3EFE50A79}" sibTransId="{EC685CE8-21A1-4E80-A199-9CD02D65A85E}"/>
    <dgm:cxn modelId="{6A3BCFE9-7ED7-4A37-9EDD-B5517B7585E5}" type="presOf" srcId="{31A766D0-E82A-4D87-A623-E2557CBE7721}" destId="{174FD311-5EED-456B-979C-11C07F003E9C}" srcOrd="0" destOrd="0" presId="urn:microsoft.com/office/officeart/2005/8/layout/chevron1"/>
    <dgm:cxn modelId="{48DAB07C-F7F2-4646-AC42-8DB765AC9057}" srcId="{31A766D0-E82A-4D87-A623-E2557CBE7721}" destId="{6DE69D7D-40AF-4006-A8B0-D269367D0F82}" srcOrd="2" destOrd="0" parTransId="{F65A91CF-3A37-4437-BAFD-8DFDE801F79A}" sibTransId="{29DF00C9-EE28-4AC1-AAE0-F4CE290ECA46}"/>
    <dgm:cxn modelId="{CC0D013D-4163-4765-B157-35A22BC61601}" type="presOf" srcId="{449786B5-541C-49A1-8174-1EAC7B814AF4}" destId="{A6E4F9E0-CF27-46AD-A992-B24F740496BF}" srcOrd="0" destOrd="0" presId="urn:microsoft.com/office/officeart/2005/8/layout/chevron1"/>
    <dgm:cxn modelId="{4C8889C3-E0BE-46B0-A459-563F31424D84}" type="presOf" srcId="{7FF6D0DC-1790-456C-9949-3F41A681A45D}" destId="{A6E4F9E0-CF27-46AD-A992-B24F740496BF}" srcOrd="0" destOrd="3" presId="urn:microsoft.com/office/officeart/2005/8/layout/chevron1"/>
    <dgm:cxn modelId="{07F48974-3544-496C-961E-052C2FCA5BFF}" type="presOf" srcId="{6DE69D7D-40AF-4006-A8B0-D269367D0F82}" destId="{A6E4F9E0-CF27-46AD-A992-B24F740496BF}" srcOrd="0" destOrd="2" presId="urn:microsoft.com/office/officeart/2005/8/layout/chevron1"/>
    <dgm:cxn modelId="{0DA44FEF-CAD6-471A-8574-2DDD9DA749C7}" srcId="{11292B36-C42D-4C11-8BAE-5B63FCF23CE7}" destId="{50E35DFC-A272-4759-9778-2145BE7AFDE9}" srcOrd="0" destOrd="0" parTransId="{E408EEC3-7895-4C8A-B5C0-303A8B4AF34E}" sibTransId="{14432AD0-4D8A-4E88-BCAC-D8D1EC529665}"/>
    <dgm:cxn modelId="{6BB6C3A4-671C-46AA-8037-16D72FE8B332}" srcId="{50E35DFC-A272-4759-9778-2145BE7AFDE9}" destId="{4BB3F209-B738-4BC8-B2B2-B5E6D7AA6D97}" srcOrd="1" destOrd="0" parTransId="{A8B7860B-AE74-42A9-886D-100F205159FC}" sibTransId="{D81997FA-4A8B-4A57-B775-AEDA041B5AA1}"/>
    <dgm:cxn modelId="{C1C025F2-77FC-4CF7-ABFE-699063444F96}" srcId="{31A766D0-E82A-4D87-A623-E2557CBE7721}" destId="{449786B5-541C-49A1-8174-1EAC7B814AF4}" srcOrd="0" destOrd="0" parTransId="{32836EE3-F30B-41BE-8035-EF0787193CF4}" sibTransId="{3B54E3F1-791C-43EA-AF25-E9475453DD1C}"/>
    <dgm:cxn modelId="{9F438512-7DF6-478A-A580-6D15F7FED81B}" type="presOf" srcId="{4BB3F209-B738-4BC8-B2B2-B5E6D7AA6D97}" destId="{D08078B3-4222-48EE-AD85-0B41E67C4F3F}" srcOrd="0" destOrd="1" presId="urn:microsoft.com/office/officeart/2005/8/layout/chevron1"/>
    <dgm:cxn modelId="{9B7C3926-3C55-4686-966F-F3D32C4E6B3A}" type="presOf" srcId="{11292B36-C42D-4C11-8BAE-5B63FCF23CE7}" destId="{50C429EA-59D3-4492-A0EE-3AE97756A18C}" srcOrd="0" destOrd="0" presId="urn:microsoft.com/office/officeart/2005/8/layout/chevron1"/>
    <dgm:cxn modelId="{EE3B0351-B0A0-4432-AD4C-086388959572}" srcId="{31A766D0-E82A-4D87-A623-E2557CBE7721}" destId="{7FF6D0DC-1790-456C-9949-3F41A681A45D}" srcOrd="3" destOrd="0" parTransId="{5C21BEFC-5057-4B7D-AB68-208E407F6D5B}" sibTransId="{F722180C-F3FC-497F-93E0-1FA4D325A106}"/>
    <dgm:cxn modelId="{673F9284-5DAA-4C86-85EF-91135CFE25E3}" type="presOf" srcId="{E58947C6-1667-4557-851A-B2B3058E837E}" destId="{A6E4F9E0-CF27-46AD-A992-B24F740496BF}" srcOrd="0" destOrd="1" presId="urn:microsoft.com/office/officeart/2005/8/layout/chevron1"/>
    <dgm:cxn modelId="{36D26005-3B74-4C63-8F81-DCCB1CED0F25}" type="presParOf" srcId="{50C429EA-59D3-4492-A0EE-3AE97756A18C}" destId="{8925D821-E3A2-4699-98AA-2DDCF10B80B1}" srcOrd="0" destOrd="0" presId="urn:microsoft.com/office/officeart/2005/8/layout/chevron1"/>
    <dgm:cxn modelId="{75381FD6-FDEE-471B-BE3E-A62D2753F0B9}" type="presParOf" srcId="{8925D821-E3A2-4699-98AA-2DDCF10B80B1}" destId="{396A3F52-6370-4BD0-AC40-3671D1BB66A3}" srcOrd="0" destOrd="0" presId="urn:microsoft.com/office/officeart/2005/8/layout/chevron1"/>
    <dgm:cxn modelId="{C4614C6E-EC7C-4A43-BBA7-024F89522199}" type="presParOf" srcId="{8925D821-E3A2-4699-98AA-2DDCF10B80B1}" destId="{D08078B3-4222-48EE-AD85-0B41E67C4F3F}" srcOrd="1" destOrd="0" presId="urn:microsoft.com/office/officeart/2005/8/layout/chevron1"/>
    <dgm:cxn modelId="{8B7AB706-1C02-41CD-A0A6-1C54E62A2052}" type="presParOf" srcId="{50C429EA-59D3-4492-A0EE-3AE97756A18C}" destId="{18D819FC-1ABA-4206-B0F1-D629353AE884}" srcOrd="1" destOrd="0" presId="urn:microsoft.com/office/officeart/2005/8/layout/chevron1"/>
    <dgm:cxn modelId="{2243B504-DD7E-438A-BFB5-1F2974249FD2}" type="presParOf" srcId="{50C429EA-59D3-4492-A0EE-3AE97756A18C}" destId="{3F6C00E7-58E0-4911-9BD0-174355A0D754}" srcOrd="2" destOrd="0" presId="urn:microsoft.com/office/officeart/2005/8/layout/chevron1"/>
    <dgm:cxn modelId="{C1D65C1E-33B8-47F3-B38E-9664344C281C}" type="presParOf" srcId="{3F6C00E7-58E0-4911-9BD0-174355A0D754}" destId="{174FD311-5EED-456B-979C-11C07F003E9C}" srcOrd="0" destOrd="0" presId="urn:microsoft.com/office/officeart/2005/8/layout/chevron1"/>
    <dgm:cxn modelId="{779D0A77-7EA6-45C0-95EC-7858AD03D89F}" type="presParOf" srcId="{3F6C00E7-58E0-4911-9BD0-174355A0D754}" destId="{A6E4F9E0-CF27-46AD-A992-B24F740496BF}"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1A0416-2C5B-4FD0-8820-4090436CA0CB}"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s-PE"/>
        </a:p>
      </dgm:t>
    </dgm:pt>
    <dgm:pt modelId="{56D3C6FF-D01F-472C-B9F7-12ADD4E95618}">
      <dgm:prSet phldrT="[Texto]" custT="1"/>
      <dgm:spPr/>
      <dgm:t>
        <a:bodyPr/>
        <a:lstStyle/>
        <a:p>
          <a:r>
            <a:rPr lang="es-PE" sz="1800" dirty="0" smtClean="0">
              <a:latin typeface="+mn-lt"/>
            </a:rPr>
            <a:t>UGM solicita la apertura de cuentas de los responsables validados a la OGA y se remite la solicitud al Banco de la Nación (BN). </a:t>
          </a:r>
          <a:endParaRPr lang="es-PE" sz="1800" dirty="0">
            <a:latin typeface="+mn-lt"/>
          </a:endParaRPr>
        </a:p>
      </dgm:t>
    </dgm:pt>
    <dgm:pt modelId="{C24AE50A-9DAC-4DB9-9AD6-55C3BED209E2}" type="parTrans" cxnId="{003E3EDA-ECA0-4842-A7E3-27D1424251CF}">
      <dgm:prSet/>
      <dgm:spPr/>
      <dgm:t>
        <a:bodyPr/>
        <a:lstStyle/>
        <a:p>
          <a:endParaRPr lang="es-PE" sz="3200"/>
        </a:p>
      </dgm:t>
    </dgm:pt>
    <dgm:pt modelId="{FF19131E-24CD-4DBD-9422-6C7677325E54}" type="sibTrans" cxnId="{003E3EDA-ECA0-4842-A7E3-27D1424251CF}">
      <dgm:prSet custT="1"/>
      <dgm:spPr/>
      <dgm:t>
        <a:bodyPr/>
        <a:lstStyle/>
        <a:p>
          <a:endParaRPr lang="es-PE" sz="1050"/>
        </a:p>
      </dgm:t>
    </dgm:pt>
    <dgm:pt modelId="{C699C233-FFAA-4D21-BB8B-B9838FEAF5E2}">
      <dgm:prSet phldrT="[Texto]" custT="1"/>
      <dgm:spPr/>
      <dgm:t>
        <a:bodyPr/>
        <a:lstStyle/>
        <a:p>
          <a:r>
            <a:rPr lang="es-PE" sz="1800" dirty="0" smtClean="0"/>
            <a:t>Se realizan las transferencias a las cuentas </a:t>
          </a:r>
          <a:r>
            <a:rPr lang="es-PE" sz="1800" dirty="0" err="1" smtClean="0"/>
            <a:t>aperturadas</a:t>
          </a:r>
          <a:r>
            <a:rPr lang="es-PE" sz="1800" dirty="0" smtClean="0"/>
            <a:t> a través del SIAF-SP</a:t>
          </a:r>
        </a:p>
        <a:p>
          <a:endParaRPr lang="es-PE" sz="1600" dirty="0"/>
        </a:p>
      </dgm:t>
    </dgm:pt>
    <dgm:pt modelId="{50971DC3-1528-403A-A2BF-B21E95285CDF}" type="parTrans" cxnId="{6C4BD44B-0C36-4839-B081-EAE6BC37D589}">
      <dgm:prSet/>
      <dgm:spPr/>
      <dgm:t>
        <a:bodyPr/>
        <a:lstStyle/>
        <a:p>
          <a:endParaRPr lang="es-PE" sz="3200"/>
        </a:p>
      </dgm:t>
    </dgm:pt>
    <dgm:pt modelId="{3592E566-E844-4F57-9F76-F46AEAEDCD3A}" type="sibTrans" cxnId="{6C4BD44B-0C36-4839-B081-EAE6BC37D589}">
      <dgm:prSet custT="1"/>
      <dgm:spPr/>
      <dgm:t>
        <a:bodyPr/>
        <a:lstStyle/>
        <a:p>
          <a:endParaRPr lang="es-PE" sz="1050"/>
        </a:p>
      </dgm:t>
    </dgm:pt>
    <dgm:pt modelId="{3F889437-3CEC-4A01-969B-C4623CC4AFD6}">
      <dgm:prSet phldrT="[Texto]" custT="1"/>
      <dgm:spPr/>
      <dgm:t>
        <a:bodyPr/>
        <a:lstStyle/>
        <a:p>
          <a:r>
            <a:rPr lang="es-PE" sz="1800" dirty="0" smtClean="0"/>
            <a:t>Después de aprobada la FAM, se solicita el desbloqueo y la habilitación de retiro de recursos al responsable de mantenimiento</a:t>
          </a:r>
          <a:endParaRPr lang="es-PE" sz="1800" dirty="0"/>
        </a:p>
      </dgm:t>
    </dgm:pt>
    <dgm:pt modelId="{FC509486-9734-4AA0-87BC-64C57567456A}" type="parTrans" cxnId="{C4253854-9C68-4EF1-8D6E-40754708A674}">
      <dgm:prSet/>
      <dgm:spPr/>
      <dgm:t>
        <a:bodyPr/>
        <a:lstStyle/>
        <a:p>
          <a:endParaRPr lang="es-PE" sz="3200"/>
        </a:p>
      </dgm:t>
    </dgm:pt>
    <dgm:pt modelId="{683902F6-240C-4BC8-803A-EC7D0E0EB5BC}" type="sibTrans" cxnId="{C4253854-9C68-4EF1-8D6E-40754708A674}">
      <dgm:prSet custT="1"/>
      <dgm:spPr/>
      <dgm:t>
        <a:bodyPr/>
        <a:lstStyle/>
        <a:p>
          <a:endParaRPr lang="es-PE" sz="1050"/>
        </a:p>
      </dgm:t>
    </dgm:pt>
    <dgm:pt modelId="{254EC27A-D636-454F-96C1-BC4341A82AEB}">
      <dgm:prSet phldrT="[Texto]" custT="1"/>
      <dgm:spPr/>
      <dgm:t>
        <a:bodyPr/>
        <a:lstStyle/>
        <a:p>
          <a:r>
            <a:rPr lang="es-PE" sz="1800" dirty="0" smtClean="0"/>
            <a:t>La UGEL o DRE, o la que haga sus veces, según corresponda solicita el bloqueo o desbloqueo de la cuenta de ahorro.</a:t>
          </a:r>
          <a:endParaRPr lang="es-PE" sz="1800" dirty="0"/>
        </a:p>
      </dgm:t>
    </dgm:pt>
    <dgm:pt modelId="{ED36C565-6373-4AFA-895C-B34633E8C345}" type="parTrans" cxnId="{07D5C8D4-290B-4F3E-9C76-08587062BADE}">
      <dgm:prSet/>
      <dgm:spPr/>
      <dgm:t>
        <a:bodyPr/>
        <a:lstStyle/>
        <a:p>
          <a:endParaRPr lang="es-PE" sz="3200"/>
        </a:p>
      </dgm:t>
    </dgm:pt>
    <dgm:pt modelId="{CA345E49-4FCB-4060-A7E1-3A02A18AAB55}" type="sibTrans" cxnId="{07D5C8D4-290B-4F3E-9C76-08587062BADE}">
      <dgm:prSet custT="1"/>
      <dgm:spPr/>
      <dgm:t>
        <a:bodyPr/>
        <a:lstStyle/>
        <a:p>
          <a:endParaRPr lang="es-PE" sz="1050"/>
        </a:p>
      </dgm:t>
    </dgm:pt>
    <dgm:pt modelId="{33A8FBC8-4508-4F51-991B-6EFB55C37F83}">
      <dgm:prSet phldrT="[Texto]" custT="1"/>
      <dgm:spPr/>
      <dgm:t>
        <a:bodyPr/>
        <a:lstStyle/>
        <a:p>
          <a:r>
            <a:rPr lang="es-PE" sz="1800" dirty="0" smtClean="0"/>
            <a:t>Al cierre del Programa de Mantenimiento, la UGM solicita a la UF gestionar la reversión de los saldos no utilizados de las cuentas de ahorro abiertas por el BN.</a:t>
          </a:r>
          <a:endParaRPr lang="es-PE" sz="1800" dirty="0"/>
        </a:p>
      </dgm:t>
    </dgm:pt>
    <dgm:pt modelId="{B06462E8-48B5-4B2A-B4FF-67C59C2A18B6}" type="parTrans" cxnId="{97406F68-E0B3-45B1-8F1C-D4A16F45D4D3}">
      <dgm:prSet/>
      <dgm:spPr/>
      <dgm:t>
        <a:bodyPr/>
        <a:lstStyle/>
        <a:p>
          <a:endParaRPr lang="es-PE" sz="3200"/>
        </a:p>
      </dgm:t>
    </dgm:pt>
    <dgm:pt modelId="{D0BA7828-6893-4634-BCD5-F7674F32FF75}" type="sibTrans" cxnId="{97406F68-E0B3-45B1-8F1C-D4A16F45D4D3}">
      <dgm:prSet custT="1"/>
      <dgm:spPr/>
      <dgm:t>
        <a:bodyPr/>
        <a:lstStyle/>
        <a:p>
          <a:endParaRPr lang="es-PE" sz="1050"/>
        </a:p>
      </dgm:t>
    </dgm:pt>
    <dgm:pt modelId="{9E39B07C-CA35-41F5-AF81-A3A0DCC2EC68}" type="pres">
      <dgm:prSet presAssocID="{011A0416-2C5B-4FD0-8820-4090436CA0CB}" presName="outerComposite" presStyleCnt="0">
        <dgm:presLayoutVars>
          <dgm:chMax val="5"/>
          <dgm:dir/>
          <dgm:resizeHandles val="exact"/>
        </dgm:presLayoutVars>
      </dgm:prSet>
      <dgm:spPr/>
      <dgm:t>
        <a:bodyPr/>
        <a:lstStyle/>
        <a:p>
          <a:endParaRPr lang="es-PE"/>
        </a:p>
      </dgm:t>
    </dgm:pt>
    <dgm:pt modelId="{F3543EA9-EF8C-492D-85C6-156CFCEFB3A1}" type="pres">
      <dgm:prSet presAssocID="{011A0416-2C5B-4FD0-8820-4090436CA0CB}" presName="dummyMaxCanvas" presStyleCnt="0">
        <dgm:presLayoutVars/>
      </dgm:prSet>
      <dgm:spPr/>
    </dgm:pt>
    <dgm:pt modelId="{3AECBBED-E27C-4EBD-82A0-C9D168023F79}" type="pres">
      <dgm:prSet presAssocID="{011A0416-2C5B-4FD0-8820-4090436CA0CB}" presName="FiveNodes_1" presStyleLbl="node1" presStyleIdx="0" presStyleCnt="5">
        <dgm:presLayoutVars>
          <dgm:bulletEnabled val="1"/>
        </dgm:presLayoutVars>
      </dgm:prSet>
      <dgm:spPr/>
      <dgm:t>
        <a:bodyPr/>
        <a:lstStyle/>
        <a:p>
          <a:endParaRPr lang="es-PE"/>
        </a:p>
      </dgm:t>
    </dgm:pt>
    <dgm:pt modelId="{ABE7DBEE-CEB0-40AE-A52E-A55D3D1B3F09}" type="pres">
      <dgm:prSet presAssocID="{011A0416-2C5B-4FD0-8820-4090436CA0CB}" presName="FiveNodes_2" presStyleLbl="node1" presStyleIdx="1" presStyleCnt="5">
        <dgm:presLayoutVars>
          <dgm:bulletEnabled val="1"/>
        </dgm:presLayoutVars>
      </dgm:prSet>
      <dgm:spPr/>
      <dgm:t>
        <a:bodyPr/>
        <a:lstStyle/>
        <a:p>
          <a:endParaRPr lang="es-PE"/>
        </a:p>
      </dgm:t>
    </dgm:pt>
    <dgm:pt modelId="{31B4F189-DC9E-48F0-984E-0945D5793C48}" type="pres">
      <dgm:prSet presAssocID="{011A0416-2C5B-4FD0-8820-4090436CA0CB}" presName="FiveNodes_3" presStyleLbl="node1" presStyleIdx="2" presStyleCnt="5">
        <dgm:presLayoutVars>
          <dgm:bulletEnabled val="1"/>
        </dgm:presLayoutVars>
      </dgm:prSet>
      <dgm:spPr/>
      <dgm:t>
        <a:bodyPr/>
        <a:lstStyle/>
        <a:p>
          <a:endParaRPr lang="es-PE"/>
        </a:p>
      </dgm:t>
    </dgm:pt>
    <dgm:pt modelId="{BDB815F7-4D9D-4EED-8E04-35049C92F42F}" type="pres">
      <dgm:prSet presAssocID="{011A0416-2C5B-4FD0-8820-4090436CA0CB}" presName="FiveNodes_4" presStyleLbl="node1" presStyleIdx="3" presStyleCnt="5">
        <dgm:presLayoutVars>
          <dgm:bulletEnabled val="1"/>
        </dgm:presLayoutVars>
      </dgm:prSet>
      <dgm:spPr/>
      <dgm:t>
        <a:bodyPr/>
        <a:lstStyle/>
        <a:p>
          <a:endParaRPr lang="es-PE"/>
        </a:p>
      </dgm:t>
    </dgm:pt>
    <dgm:pt modelId="{8E00F6E2-D819-4FCF-8804-003DCEC821B7}" type="pres">
      <dgm:prSet presAssocID="{011A0416-2C5B-4FD0-8820-4090436CA0CB}" presName="FiveNodes_5" presStyleLbl="node1" presStyleIdx="4" presStyleCnt="5">
        <dgm:presLayoutVars>
          <dgm:bulletEnabled val="1"/>
        </dgm:presLayoutVars>
      </dgm:prSet>
      <dgm:spPr/>
      <dgm:t>
        <a:bodyPr/>
        <a:lstStyle/>
        <a:p>
          <a:endParaRPr lang="es-PE"/>
        </a:p>
      </dgm:t>
    </dgm:pt>
    <dgm:pt modelId="{25482114-EF24-44A4-B29A-027A1C42C105}" type="pres">
      <dgm:prSet presAssocID="{011A0416-2C5B-4FD0-8820-4090436CA0CB}" presName="FiveConn_1-2" presStyleLbl="fgAccFollowNode1" presStyleIdx="0" presStyleCnt="4">
        <dgm:presLayoutVars>
          <dgm:bulletEnabled val="1"/>
        </dgm:presLayoutVars>
      </dgm:prSet>
      <dgm:spPr/>
      <dgm:t>
        <a:bodyPr/>
        <a:lstStyle/>
        <a:p>
          <a:endParaRPr lang="es-PE"/>
        </a:p>
      </dgm:t>
    </dgm:pt>
    <dgm:pt modelId="{B033629D-DAC4-41BE-95CA-C673D59C6097}" type="pres">
      <dgm:prSet presAssocID="{011A0416-2C5B-4FD0-8820-4090436CA0CB}" presName="FiveConn_2-3" presStyleLbl="fgAccFollowNode1" presStyleIdx="1" presStyleCnt="4">
        <dgm:presLayoutVars>
          <dgm:bulletEnabled val="1"/>
        </dgm:presLayoutVars>
      </dgm:prSet>
      <dgm:spPr/>
      <dgm:t>
        <a:bodyPr/>
        <a:lstStyle/>
        <a:p>
          <a:endParaRPr lang="es-PE"/>
        </a:p>
      </dgm:t>
    </dgm:pt>
    <dgm:pt modelId="{97B2D297-C2DB-4C1A-A361-19A88402B684}" type="pres">
      <dgm:prSet presAssocID="{011A0416-2C5B-4FD0-8820-4090436CA0CB}" presName="FiveConn_3-4" presStyleLbl="fgAccFollowNode1" presStyleIdx="2" presStyleCnt="4">
        <dgm:presLayoutVars>
          <dgm:bulletEnabled val="1"/>
        </dgm:presLayoutVars>
      </dgm:prSet>
      <dgm:spPr/>
      <dgm:t>
        <a:bodyPr/>
        <a:lstStyle/>
        <a:p>
          <a:endParaRPr lang="es-PE"/>
        </a:p>
      </dgm:t>
    </dgm:pt>
    <dgm:pt modelId="{061D596E-3F53-44F5-83B8-BBB61C552F38}" type="pres">
      <dgm:prSet presAssocID="{011A0416-2C5B-4FD0-8820-4090436CA0CB}" presName="FiveConn_4-5" presStyleLbl="fgAccFollowNode1" presStyleIdx="3" presStyleCnt="4">
        <dgm:presLayoutVars>
          <dgm:bulletEnabled val="1"/>
        </dgm:presLayoutVars>
      </dgm:prSet>
      <dgm:spPr/>
      <dgm:t>
        <a:bodyPr/>
        <a:lstStyle/>
        <a:p>
          <a:endParaRPr lang="es-PE"/>
        </a:p>
      </dgm:t>
    </dgm:pt>
    <dgm:pt modelId="{DD923720-FFAF-47B8-B41D-7E10FD18AEE4}" type="pres">
      <dgm:prSet presAssocID="{011A0416-2C5B-4FD0-8820-4090436CA0CB}" presName="FiveNodes_1_text" presStyleLbl="node1" presStyleIdx="4" presStyleCnt="5">
        <dgm:presLayoutVars>
          <dgm:bulletEnabled val="1"/>
        </dgm:presLayoutVars>
      </dgm:prSet>
      <dgm:spPr/>
      <dgm:t>
        <a:bodyPr/>
        <a:lstStyle/>
        <a:p>
          <a:endParaRPr lang="es-PE"/>
        </a:p>
      </dgm:t>
    </dgm:pt>
    <dgm:pt modelId="{B6646DBD-5F62-4BE3-A31B-3BA428F83918}" type="pres">
      <dgm:prSet presAssocID="{011A0416-2C5B-4FD0-8820-4090436CA0CB}" presName="FiveNodes_2_text" presStyleLbl="node1" presStyleIdx="4" presStyleCnt="5">
        <dgm:presLayoutVars>
          <dgm:bulletEnabled val="1"/>
        </dgm:presLayoutVars>
      </dgm:prSet>
      <dgm:spPr/>
      <dgm:t>
        <a:bodyPr/>
        <a:lstStyle/>
        <a:p>
          <a:endParaRPr lang="es-PE"/>
        </a:p>
      </dgm:t>
    </dgm:pt>
    <dgm:pt modelId="{7FF6D9CE-0125-4155-A09A-C9E75DD820CD}" type="pres">
      <dgm:prSet presAssocID="{011A0416-2C5B-4FD0-8820-4090436CA0CB}" presName="FiveNodes_3_text" presStyleLbl="node1" presStyleIdx="4" presStyleCnt="5">
        <dgm:presLayoutVars>
          <dgm:bulletEnabled val="1"/>
        </dgm:presLayoutVars>
      </dgm:prSet>
      <dgm:spPr/>
      <dgm:t>
        <a:bodyPr/>
        <a:lstStyle/>
        <a:p>
          <a:endParaRPr lang="es-PE"/>
        </a:p>
      </dgm:t>
    </dgm:pt>
    <dgm:pt modelId="{9E7B3BD4-AC11-45B1-8415-4C8248BFBC61}" type="pres">
      <dgm:prSet presAssocID="{011A0416-2C5B-4FD0-8820-4090436CA0CB}" presName="FiveNodes_4_text" presStyleLbl="node1" presStyleIdx="4" presStyleCnt="5">
        <dgm:presLayoutVars>
          <dgm:bulletEnabled val="1"/>
        </dgm:presLayoutVars>
      </dgm:prSet>
      <dgm:spPr/>
      <dgm:t>
        <a:bodyPr/>
        <a:lstStyle/>
        <a:p>
          <a:endParaRPr lang="es-PE"/>
        </a:p>
      </dgm:t>
    </dgm:pt>
    <dgm:pt modelId="{33378636-9D15-4927-B976-7A2106053839}" type="pres">
      <dgm:prSet presAssocID="{011A0416-2C5B-4FD0-8820-4090436CA0CB}" presName="FiveNodes_5_text" presStyleLbl="node1" presStyleIdx="4" presStyleCnt="5">
        <dgm:presLayoutVars>
          <dgm:bulletEnabled val="1"/>
        </dgm:presLayoutVars>
      </dgm:prSet>
      <dgm:spPr/>
      <dgm:t>
        <a:bodyPr/>
        <a:lstStyle/>
        <a:p>
          <a:endParaRPr lang="es-PE"/>
        </a:p>
      </dgm:t>
    </dgm:pt>
  </dgm:ptLst>
  <dgm:cxnLst>
    <dgm:cxn modelId="{A8D3A865-968C-459A-80D1-63C92E236B59}" type="presOf" srcId="{33A8FBC8-4508-4F51-991B-6EFB55C37F83}" destId="{33378636-9D15-4927-B976-7A2106053839}" srcOrd="1" destOrd="0" presId="urn:microsoft.com/office/officeart/2005/8/layout/vProcess5"/>
    <dgm:cxn modelId="{DF20C429-8882-4929-9B0B-BC2DDEDA16D2}" type="presOf" srcId="{C699C233-FFAA-4D21-BB8B-B9838FEAF5E2}" destId="{ABE7DBEE-CEB0-40AE-A52E-A55D3D1B3F09}" srcOrd="0" destOrd="0" presId="urn:microsoft.com/office/officeart/2005/8/layout/vProcess5"/>
    <dgm:cxn modelId="{B8FAC78F-80CC-40CF-89F9-88206845C55B}" type="presOf" srcId="{3F889437-3CEC-4A01-969B-C4623CC4AFD6}" destId="{7FF6D9CE-0125-4155-A09A-C9E75DD820CD}" srcOrd="1" destOrd="0" presId="urn:microsoft.com/office/officeart/2005/8/layout/vProcess5"/>
    <dgm:cxn modelId="{FF83B643-0D4A-439A-B14F-7ABDF566BC79}" type="presOf" srcId="{254EC27A-D636-454F-96C1-BC4341A82AEB}" destId="{9E7B3BD4-AC11-45B1-8415-4C8248BFBC61}" srcOrd="1" destOrd="0" presId="urn:microsoft.com/office/officeart/2005/8/layout/vProcess5"/>
    <dgm:cxn modelId="{FFD016BD-D1F9-4ADB-88FF-EAC5B903BEE8}" type="presOf" srcId="{56D3C6FF-D01F-472C-B9F7-12ADD4E95618}" destId="{DD923720-FFAF-47B8-B41D-7E10FD18AEE4}" srcOrd="1" destOrd="0" presId="urn:microsoft.com/office/officeart/2005/8/layout/vProcess5"/>
    <dgm:cxn modelId="{07D5C8D4-290B-4F3E-9C76-08587062BADE}" srcId="{011A0416-2C5B-4FD0-8820-4090436CA0CB}" destId="{254EC27A-D636-454F-96C1-BC4341A82AEB}" srcOrd="3" destOrd="0" parTransId="{ED36C565-6373-4AFA-895C-B34633E8C345}" sibTransId="{CA345E49-4FCB-4060-A7E1-3A02A18AAB55}"/>
    <dgm:cxn modelId="{F7F47B90-5C41-4F05-A36E-1FF831A85C8B}" type="presOf" srcId="{254EC27A-D636-454F-96C1-BC4341A82AEB}" destId="{BDB815F7-4D9D-4EED-8E04-35049C92F42F}" srcOrd="0" destOrd="0" presId="urn:microsoft.com/office/officeart/2005/8/layout/vProcess5"/>
    <dgm:cxn modelId="{003E3EDA-ECA0-4842-A7E3-27D1424251CF}" srcId="{011A0416-2C5B-4FD0-8820-4090436CA0CB}" destId="{56D3C6FF-D01F-472C-B9F7-12ADD4E95618}" srcOrd="0" destOrd="0" parTransId="{C24AE50A-9DAC-4DB9-9AD6-55C3BED209E2}" sibTransId="{FF19131E-24CD-4DBD-9422-6C7677325E54}"/>
    <dgm:cxn modelId="{2369AD8D-EEF2-4F1D-9B1D-42610F534512}" type="presOf" srcId="{33A8FBC8-4508-4F51-991B-6EFB55C37F83}" destId="{8E00F6E2-D819-4FCF-8804-003DCEC821B7}" srcOrd="0" destOrd="0" presId="urn:microsoft.com/office/officeart/2005/8/layout/vProcess5"/>
    <dgm:cxn modelId="{6139F506-18EC-4AE1-9A39-37DA6C7C862F}" type="presOf" srcId="{56D3C6FF-D01F-472C-B9F7-12ADD4E95618}" destId="{3AECBBED-E27C-4EBD-82A0-C9D168023F79}" srcOrd="0" destOrd="0" presId="urn:microsoft.com/office/officeart/2005/8/layout/vProcess5"/>
    <dgm:cxn modelId="{A4533050-6C5E-4692-88ED-CD78D931FCEF}" type="presOf" srcId="{C699C233-FFAA-4D21-BB8B-B9838FEAF5E2}" destId="{B6646DBD-5F62-4BE3-A31B-3BA428F83918}" srcOrd="1" destOrd="0" presId="urn:microsoft.com/office/officeart/2005/8/layout/vProcess5"/>
    <dgm:cxn modelId="{3F2122E8-CC03-4D21-9F82-3881516916ED}" type="presOf" srcId="{011A0416-2C5B-4FD0-8820-4090436CA0CB}" destId="{9E39B07C-CA35-41F5-AF81-A3A0DCC2EC68}" srcOrd="0" destOrd="0" presId="urn:microsoft.com/office/officeart/2005/8/layout/vProcess5"/>
    <dgm:cxn modelId="{6C4BD44B-0C36-4839-B081-EAE6BC37D589}" srcId="{011A0416-2C5B-4FD0-8820-4090436CA0CB}" destId="{C699C233-FFAA-4D21-BB8B-B9838FEAF5E2}" srcOrd="1" destOrd="0" parTransId="{50971DC3-1528-403A-A2BF-B21E95285CDF}" sibTransId="{3592E566-E844-4F57-9F76-F46AEAEDCD3A}"/>
    <dgm:cxn modelId="{CFAD03D4-2B13-49C6-B1DC-CEC632C47953}" type="presOf" srcId="{FF19131E-24CD-4DBD-9422-6C7677325E54}" destId="{25482114-EF24-44A4-B29A-027A1C42C105}" srcOrd="0" destOrd="0" presId="urn:microsoft.com/office/officeart/2005/8/layout/vProcess5"/>
    <dgm:cxn modelId="{AE114842-4FC1-45FF-8159-32F914D606C6}" type="presOf" srcId="{3592E566-E844-4F57-9F76-F46AEAEDCD3A}" destId="{B033629D-DAC4-41BE-95CA-C673D59C6097}" srcOrd="0" destOrd="0" presId="urn:microsoft.com/office/officeart/2005/8/layout/vProcess5"/>
    <dgm:cxn modelId="{C4253854-9C68-4EF1-8D6E-40754708A674}" srcId="{011A0416-2C5B-4FD0-8820-4090436CA0CB}" destId="{3F889437-3CEC-4A01-969B-C4623CC4AFD6}" srcOrd="2" destOrd="0" parTransId="{FC509486-9734-4AA0-87BC-64C57567456A}" sibTransId="{683902F6-240C-4BC8-803A-EC7D0E0EB5BC}"/>
    <dgm:cxn modelId="{0A6C6051-136D-4ADF-BC78-89879DFE2C60}" type="presOf" srcId="{683902F6-240C-4BC8-803A-EC7D0E0EB5BC}" destId="{97B2D297-C2DB-4C1A-A361-19A88402B684}" srcOrd="0" destOrd="0" presId="urn:microsoft.com/office/officeart/2005/8/layout/vProcess5"/>
    <dgm:cxn modelId="{68D081AD-B798-4D29-A7F4-AE287D4FB31E}" type="presOf" srcId="{CA345E49-4FCB-4060-A7E1-3A02A18AAB55}" destId="{061D596E-3F53-44F5-83B8-BBB61C552F38}" srcOrd="0" destOrd="0" presId="urn:microsoft.com/office/officeart/2005/8/layout/vProcess5"/>
    <dgm:cxn modelId="{242626E4-916C-4E12-897F-A5AEC4C0EA76}" type="presOf" srcId="{3F889437-3CEC-4A01-969B-C4623CC4AFD6}" destId="{31B4F189-DC9E-48F0-984E-0945D5793C48}" srcOrd="0" destOrd="0" presId="urn:microsoft.com/office/officeart/2005/8/layout/vProcess5"/>
    <dgm:cxn modelId="{97406F68-E0B3-45B1-8F1C-D4A16F45D4D3}" srcId="{011A0416-2C5B-4FD0-8820-4090436CA0CB}" destId="{33A8FBC8-4508-4F51-991B-6EFB55C37F83}" srcOrd="4" destOrd="0" parTransId="{B06462E8-48B5-4B2A-B4FF-67C59C2A18B6}" sibTransId="{D0BA7828-6893-4634-BCD5-F7674F32FF75}"/>
    <dgm:cxn modelId="{447408BA-0345-4120-8A60-E88803A955BA}" type="presParOf" srcId="{9E39B07C-CA35-41F5-AF81-A3A0DCC2EC68}" destId="{F3543EA9-EF8C-492D-85C6-156CFCEFB3A1}" srcOrd="0" destOrd="0" presId="urn:microsoft.com/office/officeart/2005/8/layout/vProcess5"/>
    <dgm:cxn modelId="{B7D2585B-AFE0-40D6-9F68-6FB102B30E14}" type="presParOf" srcId="{9E39B07C-CA35-41F5-AF81-A3A0DCC2EC68}" destId="{3AECBBED-E27C-4EBD-82A0-C9D168023F79}" srcOrd="1" destOrd="0" presId="urn:microsoft.com/office/officeart/2005/8/layout/vProcess5"/>
    <dgm:cxn modelId="{2BEA8B36-7E68-45A6-84CE-32FC973A0C7C}" type="presParOf" srcId="{9E39B07C-CA35-41F5-AF81-A3A0DCC2EC68}" destId="{ABE7DBEE-CEB0-40AE-A52E-A55D3D1B3F09}" srcOrd="2" destOrd="0" presId="urn:microsoft.com/office/officeart/2005/8/layout/vProcess5"/>
    <dgm:cxn modelId="{00980541-F956-44A2-9B91-8187F3B0D26C}" type="presParOf" srcId="{9E39B07C-CA35-41F5-AF81-A3A0DCC2EC68}" destId="{31B4F189-DC9E-48F0-984E-0945D5793C48}" srcOrd="3" destOrd="0" presId="urn:microsoft.com/office/officeart/2005/8/layout/vProcess5"/>
    <dgm:cxn modelId="{91B55B47-D590-42FE-9459-CB6C7294132E}" type="presParOf" srcId="{9E39B07C-CA35-41F5-AF81-A3A0DCC2EC68}" destId="{BDB815F7-4D9D-4EED-8E04-35049C92F42F}" srcOrd="4" destOrd="0" presId="urn:microsoft.com/office/officeart/2005/8/layout/vProcess5"/>
    <dgm:cxn modelId="{DC528730-1564-42F5-B810-27B55BF4CCDD}" type="presParOf" srcId="{9E39B07C-CA35-41F5-AF81-A3A0DCC2EC68}" destId="{8E00F6E2-D819-4FCF-8804-003DCEC821B7}" srcOrd="5" destOrd="0" presId="urn:microsoft.com/office/officeart/2005/8/layout/vProcess5"/>
    <dgm:cxn modelId="{0D3735AC-2FF1-48BF-A08A-1C64A98DB991}" type="presParOf" srcId="{9E39B07C-CA35-41F5-AF81-A3A0DCC2EC68}" destId="{25482114-EF24-44A4-B29A-027A1C42C105}" srcOrd="6" destOrd="0" presId="urn:microsoft.com/office/officeart/2005/8/layout/vProcess5"/>
    <dgm:cxn modelId="{F989F007-D01E-45A9-995E-2BC9E65C6C50}" type="presParOf" srcId="{9E39B07C-CA35-41F5-AF81-A3A0DCC2EC68}" destId="{B033629D-DAC4-41BE-95CA-C673D59C6097}" srcOrd="7" destOrd="0" presId="urn:microsoft.com/office/officeart/2005/8/layout/vProcess5"/>
    <dgm:cxn modelId="{A9BC0A26-3346-4A9A-A364-F590077593AF}" type="presParOf" srcId="{9E39B07C-CA35-41F5-AF81-A3A0DCC2EC68}" destId="{97B2D297-C2DB-4C1A-A361-19A88402B684}" srcOrd="8" destOrd="0" presId="urn:microsoft.com/office/officeart/2005/8/layout/vProcess5"/>
    <dgm:cxn modelId="{494F636A-0E3C-4A00-BA45-77DFBC3DF413}" type="presParOf" srcId="{9E39B07C-CA35-41F5-AF81-A3A0DCC2EC68}" destId="{061D596E-3F53-44F5-83B8-BBB61C552F38}" srcOrd="9" destOrd="0" presId="urn:microsoft.com/office/officeart/2005/8/layout/vProcess5"/>
    <dgm:cxn modelId="{6224C86D-5527-4E8E-A25E-69813DC5EDF7}" type="presParOf" srcId="{9E39B07C-CA35-41F5-AF81-A3A0DCC2EC68}" destId="{DD923720-FFAF-47B8-B41D-7E10FD18AEE4}" srcOrd="10" destOrd="0" presId="urn:microsoft.com/office/officeart/2005/8/layout/vProcess5"/>
    <dgm:cxn modelId="{7694497C-6302-4F6F-8CD1-B7F39694ED91}" type="presParOf" srcId="{9E39B07C-CA35-41F5-AF81-A3A0DCC2EC68}" destId="{B6646DBD-5F62-4BE3-A31B-3BA428F83918}" srcOrd="11" destOrd="0" presId="urn:microsoft.com/office/officeart/2005/8/layout/vProcess5"/>
    <dgm:cxn modelId="{AA757F3F-93D6-4F55-96F0-FD6243EEE34B}" type="presParOf" srcId="{9E39B07C-CA35-41F5-AF81-A3A0DCC2EC68}" destId="{7FF6D9CE-0125-4155-A09A-C9E75DD820CD}" srcOrd="12" destOrd="0" presId="urn:microsoft.com/office/officeart/2005/8/layout/vProcess5"/>
    <dgm:cxn modelId="{98787444-B324-4E91-BDC5-658EB61C164E}" type="presParOf" srcId="{9E39B07C-CA35-41F5-AF81-A3A0DCC2EC68}" destId="{9E7B3BD4-AC11-45B1-8415-4C8248BFBC61}" srcOrd="13" destOrd="0" presId="urn:microsoft.com/office/officeart/2005/8/layout/vProcess5"/>
    <dgm:cxn modelId="{821FB0EC-C063-408D-962F-8945B717C006}" type="presParOf" srcId="{9E39B07C-CA35-41F5-AF81-A3A0DCC2EC68}" destId="{33378636-9D15-4927-B976-7A2106053839}"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1C20A04-75B8-482E-99A8-A766950356E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PE"/>
        </a:p>
      </dgm:t>
    </dgm:pt>
    <dgm:pt modelId="{6C7770C9-E678-427A-9699-8A5BEB48F12C}">
      <dgm:prSet phldrT="[Texto]" custT="1"/>
      <dgm:spPr/>
      <dgm:t>
        <a:bodyPr/>
        <a:lstStyle/>
        <a:p>
          <a:r>
            <a:rPr lang="es-PE" sz="1600" b="1" dirty="0" smtClean="0"/>
            <a:t>Por zona bioclimática: </a:t>
          </a:r>
          <a:r>
            <a:rPr lang="es-PE" sz="1600" dirty="0" smtClean="0"/>
            <a:t>Costa, costa lluviosa, sierra, heladas, selva</a:t>
          </a:r>
          <a:endParaRPr lang="es-PE" sz="1600" dirty="0"/>
        </a:p>
      </dgm:t>
    </dgm:pt>
    <dgm:pt modelId="{A800C640-4207-42E3-A9E9-1108C7809984}" type="parTrans" cxnId="{5F6C85DA-A49B-441A-9489-26FAF4CE7380}">
      <dgm:prSet/>
      <dgm:spPr/>
      <dgm:t>
        <a:bodyPr/>
        <a:lstStyle/>
        <a:p>
          <a:endParaRPr lang="es-PE" sz="1200"/>
        </a:p>
      </dgm:t>
    </dgm:pt>
    <dgm:pt modelId="{663C8C48-9F4D-4DD0-AF01-6F3A3BDD9F4D}" type="sibTrans" cxnId="{5F6C85DA-A49B-441A-9489-26FAF4CE7380}">
      <dgm:prSet/>
      <dgm:spPr/>
      <dgm:t>
        <a:bodyPr/>
        <a:lstStyle/>
        <a:p>
          <a:endParaRPr lang="es-PE" sz="1200"/>
        </a:p>
      </dgm:t>
    </dgm:pt>
    <dgm:pt modelId="{3E40B6BE-3B6C-4555-AE12-1D4674B8BB19}">
      <dgm:prSet phldrT="[Texto]" custT="1"/>
      <dgm:spPr/>
      <dgm:t>
        <a:bodyPr/>
        <a:lstStyle/>
        <a:p>
          <a:r>
            <a:rPr lang="es-PE" sz="1600" b="1" dirty="0" smtClean="0"/>
            <a:t>Por intervención: </a:t>
          </a:r>
          <a:r>
            <a:rPr lang="es-PE" sz="1600" dirty="0" smtClean="0"/>
            <a:t>Mantenimiento de: cubiertas, muros, pisos, puertas, ventanas, pasamanos,  barandas, rejas / Especialidades: Instalaciones eléctricas y energía, Instalaciones Sanitarias, Instalaciones de gas, Red telefónica e  internet, Seguridad, Vegetación en áreas exteriores / Mobiliario y equipamiento (hasta 30% del monto asignado) / Pintura</a:t>
          </a:r>
          <a:endParaRPr lang="es-PE" sz="1600" b="1" dirty="0"/>
        </a:p>
      </dgm:t>
    </dgm:pt>
    <dgm:pt modelId="{72E2D978-EB80-482A-9D59-7920DF268097}" type="parTrans" cxnId="{40C726AC-327A-4FFA-92D3-D25037184582}">
      <dgm:prSet/>
      <dgm:spPr/>
      <dgm:t>
        <a:bodyPr/>
        <a:lstStyle/>
        <a:p>
          <a:endParaRPr lang="es-PE" sz="1200"/>
        </a:p>
      </dgm:t>
    </dgm:pt>
    <dgm:pt modelId="{89C75305-594B-4DE9-A3BB-1EB1B1EE7E45}" type="sibTrans" cxnId="{40C726AC-327A-4FFA-92D3-D25037184582}">
      <dgm:prSet/>
      <dgm:spPr/>
      <dgm:t>
        <a:bodyPr/>
        <a:lstStyle/>
        <a:p>
          <a:endParaRPr lang="es-PE" sz="1200"/>
        </a:p>
      </dgm:t>
    </dgm:pt>
    <dgm:pt modelId="{EE1B3F3C-F665-4A2B-96BE-F1D0FC0CE359}">
      <dgm:prSet phldrT="[Texto]" custT="1"/>
      <dgm:spPr/>
      <dgm:t>
        <a:bodyPr/>
        <a:lstStyle/>
        <a:p>
          <a:r>
            <a:rPr lang="es-PE" sz="1600" b="1" dirty="0" smtClean="0"/>
            <a:t>Por acciones: </a:t>
          </a:r>
          <a:r>
            <a:rPr lang="es-PE" sz="1600" dirty="0" smtClean="0"/>
            <a:t>Instalación, adquisición, reparación, reposición, mantenimiento, pintado y limpieza</a:t>
          </a:r>
          <a:endParaRPr lang="es-PE" sz="1600" dirty="0"/>
        </a:p>
      </dgm:t>
    </dgm:pt>
    <dgm:pt modelId="{2C92067A-9BE9-4B6E-8849-7994DFDEC2DD}" type="parTrans" cxnId="{EAD359BC-0FBB-4E4D-A141-787535CB944A}">
      <dgm:prSet/>
      <dgm:spPr/>
      <dgm:t>
        <a:bodyPr/>
        <a:lstStyle/>
        <a:p>
          <a:endParaRPr lang="es-PE" sz="1200"/>
        </a:p>
      </dgm:t>
    </dgm:pt>
    <dgm:pt modelId="{18DAEF3E-CEC4-42C2-88FF-8C6D263DB470}" type="sibTrans" cxnId="{EAD359BC-0FBB-4E4D-A141-787535CB944A}">
      <dgm:prSet/>
      <dgm:spPr/>
      <dgm:t>
        <a:bodyPr/>
        <a:lstStyle/>
        <a:p>
          <a:endParaRPr lang="es-PE" sz="1200"/>
        </a:p>
      </dgm:t>
    </dgm:pt>
    <dgm:pt modelId="{CBE61AD4-9DCA-4795-8FE4-78A914E4C820}">
      <dgm:prSet custT="1"/>
      <dgm:spPr/>
      <dgm:t>
        <a:bodyPr/>
        <a:lstStyle/>
        <a:p>
          <a:r>
            <a:rPr lang="es-PE" sz="1600" b="1" dirty="0" smtClean="0"/>
            <a:t>Por espacio educativo: </a:t>
          </a:r>
          <a:r>
            <a:rPr lang="es-PE" sz="1600" dirty="0" smtClean="0"/>
            <a:t>Aulas, servicios higiénicos, cocina y comedor, espacios administrativos, espacios exteriores y espacios auxiliares.</a:t>
          </a:r>
          <a:endParaRPr lang="es-PE" sz="1600" dirty="0"/>
        </a:p>
      </dgm:t>
    </dgm:pt>
    <dgm:pt modelId="{B48C8B96-B9A6-4F73-B810-447D043FFBA9}" type="parTrans" cxnId="{8620691D-21F7-4B4F-BBCB-33DD84811DBD}">
      <dgm:prSet/>
      <dgm:spPr/>
      <dgm:t>
        <a:bodyPr/>
        <a:lstStyle/>
        <a:p>
          <a:endParaRPr lang="es-PE" sz="1200"/>
        </a:p>
      </dgm:t>
    </dgm:pt>
    <dgm:pt modelId="{47BF665A-E09E-4973-9F4A-B441FDB86512}" type="sibTrans" cxnId="{8620691D-21F7-4B4F-BBCB-33DD84811DBD}">
      <dgm:prSet/>
      <dgm:spPr/>
      <dgm:t>
        <a:bodyPr/>
        <a:lstStyle/>
        <a:p>
          <a:endParaRPr lang="es-PE" sz="1200"/>
        </a:p>
      </dgm:t>
    </dgm:pt>
    <dgm:pt modelId="{B2949ED2-B942-4895-84CB-4D624DCB6CCA}">
      <dgm:prSet phldrT="[Texto]" custT="1"/>
      <dgm:spPr/>
      <dgm:t>
        <a:bodyPr/>
        <a:lstStyle/>
        <a:p>
          <a:pPr algn="ctr"/>
          <a:endParaRPr lang="es-PE" sz="1200" dirty="0"/>
        </a:p>
      </dgm:t>
    </dgm:pt>
    <dgm:pt modelId="{7784123B-0A45-4C78-AB8E-988D78816D2B}" type="sibTrans" cxnId="{DF487855-9D0C-45A6-8D09-24AEF1C3E0C4}">
      <dgm:prSet/>
      <dgm:spPr/>
      <dgm:t>
        <a:bodyPr/>
        <a:lstStyle/>
        <a:p>
          <a:endParaRPr lang="es-PE" sz="1200"/>
        </a:p>
      </dgm:t>
    </dgm:pt>
    <dgm:pt modelId="{2875237E-2186-4D61-9610-0A690CE5DB9E}" type="parTrans" cxnId="{DF487855-9D0C-45A6-8D09-24AEF1C3E0C4}">
      <dgm:prSet/>
      <dgm:spPr/>
      <dgm:t>
        <a:bodyPr/>
        <a:lstStyle/>
        <a:p>
          <a:endParaRPr lang="es-PE" sz="1200"/>
        </a:p>
      </dgm:t>
    </dgm:pt>
    <dgm:pt modelId="{B74A9FB1-64AF-4352-A916-FE88E2EB8CC3}" type="pres">
      <dgm:prSet presAssocID="{11C20A04-75B8-482E-99A8-A766950356EE}" presName="linear" presStyleCnt="0">
        <dgm:presLayoutVars>
          <dgm:animLvl val="lvl"/>
          <dgm:resizeHandles val="exact"/>
        </dgm:presLayoutVars>
      </dgm:prSet>
      <dgm:spPr/>
      <dgm:t>
        <a:bodyPr/>
        <a:lstStyle/>
        <a:p>
          <a:endParaRPr lang="es-PE"/>
        </a:p>
      </dgm:t>
    </dgm:pt>
    <dgm:pt modelId="{F4760759-2B5D-4C3C-9FD2-926AD13D6B82}" type="pres">
      <dgm:prSet presAssocID="{6C7770C9-E678-427A-9699-8A5BEB48F12C}" presName="parentText" presStyleLbl="node1" presStyleIdx="0" presStyleCnt="4">
        <dgm:presLayoutVars>
          <dgm:chMax val="0"/>
          <dgm:bulletEnabled val="1"/>
        </dgm:presLayoutVars>
      </dgm:prSet>
      <dgm:spPr/>
      <dgm:t>
        <a:bodyPr/>
        <a:lstStyle/>
        <a:p>
          <a:endParaRPr lang="es-PE"/>
        </a:p>
      </dgm:t>
    </dgm:pt>
    <dgm:pt modelId="{62BCAE8E-38D9-482F-B57C-8779ED912C02}" type="pres">
      <dgm:prSet presAssocID="{663C8C48-9F4D-4DD0-AF01-6F3A3BDD9F4D}" presName="spacer" presStyleCnt="0"/>
      <dgm:spPr/>
      <dgm:t>
        <a:bodyPr/>
        <a:lstStyle/>
        <a:p>
          <a:endParaRPr lang="es-PE"/>
        </a:p>
      </dgm:t>
    </dgm:pt>
    <dgm:pt modelId="{0D79B398-BD69-453D-8608-F4287A6407D1}" type="pres">
      <dgm:prSet presAssocID="{3E40B6BE-3B6C-4555-AE12-1D4674B8BB19}" presName="parentText" presStyleLbl="node1" presStyleIdx="1" presStyleCnt="4">
        <dgm:presLayoutVars>
          <dgm:chMax val="0"/>
          <dgm:bulletEnabled val="1"/>
        </dgm:presLayoutVars>
      </dgm:prSet>
      <dgm:spPr/>
      <dgm:t>
        <a:bodyPr/>
        <a:lstStyle/>
        <a:p>
          <a:endParaRPr lang="es-PE"/>
        </a:p>
      </dgm:t>
    </dgm:pt>
    <dgm:pt modelId="{1224CDE1-F0CE-4AA1-BABF-AD61DEA60BF8}" type="pres">
      <dgm:prSet presAssocID="{3E40B6BE-3B6C-4555-AE12-1D4674B8BB19}" presName="childText" presStyleLbl="revTx" presStyleIdx="0" presStyleCnt="1">
        <dgm:presLayoutVars>
          <dgm:bulletEnabled val="1"/>
        </dgm:presLayoutVars>
      </dgm:prSet>
      <dgm:spPr/>
      <dgm:t>
        <a:bodyPr/>
        <a:lstStyle/>
        <a:p>
          <a:endParaRPr lang="es-PE"/>
        </a:p>
      </dgm:t>
    </dgm:pt>
    <dgm:pt modelId="{89A160DB-7357-44B8-9671-37030F04EE9D}" type="pres">
      <dgm:prSet presAssocID="{EE1B3F3C-F665-4A2B-96BE-F1D0FC0CE359}" presName="parentText" presStyleLbl="node1" presStyleIdx="2" presStyleCnt="4" custLinFactY="-31097" custLinFactNeighborX="122" custLinFactNeighborY="-100000">
        <dgm:presLayoutVars>
          <dgm:chMax val="0"/>
          <dgm:bulletEnabled val="1"/>
        </dgm:presLayoutVars>
      </dgm:prSet>
      <dgm:spPr/>
      <dgm:t>
        <a:bodyPr/>
        <a:lstStyle/>
        <a:p>
          <a:endParaRPr lang="es-PE"/>
        </a:p>
      </dgm:t>
    </dgm:pt>
    <dgm:pt modelId="{33BDA3A8-2FEB-43DB-BCD8-3B5E953CCD35}" type="pres">
      <dgm:prSet presAssocID="{18DAEF3E-CEC4-42C2-88FF-8C6D263DB470}" presName="spacer" presStyleCnt="0"/>
      <dgm:spPr/>
      <dgm:t>
        <a:bodyPr/>
        <a:lstStyle/>
        <a:p>
          <a:endParaRPr lang="es-PE"/>
        </a:p>
      </dgm:t>
    </dgm:pt>
    <dgm:pt modelId="{BC22F94B-0F59-46A3-8156-95BA5421B08A}" type="pres">
      <dgm:prSet presAssocID="{CBE61AD4-9DCA-4795-8FE4-78A914E4C820}" presName="parentText" presStyleLbl="node1" presStyleIdx="3" presStyleCnt="4" custLinFactY="-25674" custLinFactNeighborX="122" custLinFactNeighborY="-100000">
        <dgm:presLayoutVars>
          <dgm:chMax val="0"/>
          <dgm:bulletEnabled val="1"/>
        </dgm:presLayoutVars>
      </dgm:prSet>
      <dgm:spPr/>
      <dgm:t>
        <a:bodyPr/>
        <a:lstStyle/>
        <a:p>
          <a:endParaRPr lang="es-PE"/>
        </a:p>
      </dgm:t>
    </dgm:pt>
  </dgm:ptLst>
  <dgm:cxnLst>
    <dgm:cxn modelId="{CD815F46-0AD1-4A74-8853-76196DA3804D}" type="presOf" srcId="{EE1B3F3C-F665-4A2B-96BE-F1D0FC0CE359}" destId="{89A160DB-7357-44B8-9671-37030F04EE9D}" srcOrd="0" destOrd="0" presId="urn:microsoft.com/office/officeart/2005/8/layout/vList2"/>
    <dgm:cxn modelId="{B25CCC5F-C8A1-4B1A-B329-EBE529EF252E}" type="presOf" srcId="{B2949ED2-B942-4895-84CB-4D624DCB6CCA}" destId="{1224CDE1-F0CE-4AA1-BABF-AD61DEA60BF8}" srcOrd="0" destOrd="0" presId="urn:microsoft.com/office/officeart/2005/8/layout/vList2"/>
    <dgm:cxn modelId="{91F7A0C8-E0B0-4098-8A1B-4DD62B047FD1}" type="presOf" srcId="{3E40B6BE-3B6C-4555-AE12-1D4674B8BB19}" destId="{0D79B398-BD69-453D-8608-F4287A6407D1}" srcOrd="0" destOrd="0" presId="urn:microsoft.com/office/officeart/2005/8/layout/vList2"/>
    <dgm:cxn modelId="{5F6C85DA-A49B-441A-9489-26FAF4CE7380}" srcId="{11C20A04-75B8-482E-99A8-A766950356EE}" destId="{6C7770C9-E678-427A-9699-8A5BEB48F12C}" srcOrd="0" destOrd="0" parTransId="{A800C640-4207-42E3-A9E9-1108C7809984}" sibTransId="{663C8C48-9F4D-4DD0-AF01-6F3A3BDD9F4D}"/>
    <dgm:cxn modelId="{52865B8D-E614-4595-8AE2-1AFB3C511457}" type="presOf" srcId="{11C20A04-75B8-482E-99A8-A766950356EE}" destId="{B74A9FB1-64AF-4352-A916-FE88E2EB8CC3}" srcOrd="0" destOrd="0" presId="urn:microsoft.com/office/officeart/2005/8/layout/vList2"/>
    <dgm:cxn modelId="{EAD359BC-0FBB-4E4D-A141-787535CB944A}" srcId="{11C20A04-75B8-482E-99A8-A766950356EE}" destId="{EE1B3F3C-F665-4A2B-96BE-F1D0FC0CE359}" srcOrd="2" destOrd="0" parTransId="{2C92067A-9BE9-4B6E-8849-7994DFDEC2DD}" sibTransId="{18DAEF3E-CEC4-42C2-88FF-8C6D263DB470}"/>
    <dgm:cxn modelId="{3EDC352D-3D8C-45AC-A769-A5128C5E2834}" type="presOf" srcId="{CBE61AD4-9DCA-4795-8FE4-78A914E4C820}" destId="{BC22F94B-0F59-46A3-8156-95BA5421B08A}" srcOrd="0" destOrd="0" presId="urn:microsoft.com/office/officeart/2005/8/layout/vList2"/>
    <dgm:cxn modelId="{DF487855-9D0C-45A6-8D09-24AEF1C3E0C4}" srcId="{3E40B6BE-3B6C-4555-AE12-1D4674B8BB19}" destId="{B2949ED2-B942-4895-84CB-4D624DCB6CCA}" srcOrd="0" destOrd="0" parTransId="{2875237E-2186-4D61-9610-0A690CE5DB9E}" sibTransId="{7784123B-0A45-4C78-AB8E-988D78816D2B}"/>
    <dgm:cxn modelId="{A67C1D0D-B2AB-4EC2-A53D-6D70BDC935D4}" type="presOf" srcId="{6C7770C9-E678-427A-9699-8A5BEB48F12C}" destId="{F4760759-2B5D-4C3C-9FD2-926AD13D6B82}" srcOrd="0" destOrd="0" presId="urn:microsoft.com/office/officeart/2005/8/layout/vList2"/>
    <dgm:cxn modelId="{40C726AC-327A-4FFA-92D3-D25037184582}" srcId="{11C20A04-75B8-482E-99A8-A766950356EE}" destId="{3E40B6BE-3B6C-4555-AE12-1D4674B8BB19}" srcOrd="1" destOrd="0" parTransId="{72E2D978-EB80-482A-9D59-7920DF268097}" sibTransId="{89C75305-594B-4DE9-A3BB-1EB1B1EE7E45}"/>
    <dgm:cxn modelId="{8620691D-21F7-4B4F-BBCB-33DD84811DBD}" srcId="{11C20A04-75B8-482E-99A8-A766950356EE}" destId="{CBE61AD4-9DCA-4795-8FE4-78A914E4C820}" srcOrd="3" destOrd="0" parTransId="{B48C8B96-B9A6-4F73-B810-447D043FFBA9}" sibTransId="{47BF665A-E09E-4973-9F4A-B441FDB86512}"/>
    <dgm:cxn modelId="{E4795157-A475-4652-BEE6-8559E30CEB98}" type="presParOf" srcId="{B74A9FB1-64AF-4352-A916-FE88E2EB8CC3}" destId="{F4760759-2B5D-4C3C-9FD2-926AD13D6B82}" srcOrd="0" destOrd="0" presId="urn:microsoft.com/office/officeart/2005/8/layout/vList2"/>
    <dgm:cxn modelId="{95B0F9B9-2198-4A59-9A97-0BB4411E0FD4}" type="presParOf" srcId="{B74A9FB1-64AF-4352-A916-FE88E2EB8CC3}" destId="{62BCAE8E-38D9-482F-B57C-8779ED912C02}" srcOrd="1" destOrd="0" presId="urn:microsoft.com/office/officeart/2005/8/layout/vList2"/>
    <dgm:cxn modelId="{16D460ED-9BA2-490F-AC9B-5CF4731080C2}" type="presParOf" srcId="{B74A9FB1-64AF-4352-A916-FE88E2EB8CC3}" destId="{0D79B398-BD69-453D-8608-F4287A6407D1}" srcOrd="2" destOrd="0" presId="urn:microsoft.com/office/officeart/2005/8/layout/vList2"/>
    <dgm:cxn modelId="{1263C886-F09C-4451-8BDD-B77950DF2A39}" type="presParOf" srcId="{B74A9FB1-64AF-4352-A916-FE88E2EB8CC3}" destId="{1224CDE1-F0CE-4AA1-BABF-AD61DEA60BF8}" srcOrd="3" destOrd="0" presId="urn:microsoft.com/office/officeart/2005/8/layout/vList2"/>
    <dgm:cxn modelId="{AC887390-04E1-43C3-86DE-D0B26C4F2E4C}" type="presParOf" srcId="{B74A9FB1-64AF-4352-A916-FE88E2EB8CC3}" destId="{89A160DB-7357-44B8-9671-37030F04EE9D}" srcOrd="4" destOrd="0" presId="urn:microsoft.com/office/officeart/2005/8/layout/vList2"/>
    <dgm:cxn modelId="{302A2909-08C8-40DC-A6E3-BA2338FF9A18}" type="presParOf" srcId="{B74A9FB1-64AF-4352-A916-FE88E2EB8CC3}" destId="{33BDA3A8-2FEB-43DB-BCD8-3B5E953CCD35}" srcOrd="5" destOrd="0" presId="urn:microsoft.com/office/officeart/2005/8/layout/vList2"/>
    <dgm:cxn modelId="{D83F31E2-CFD0-431A-A9E4-B09D2D7DE7AD}" type="presParOf" srcId="{B74A9FB1-64AF-4352-A916-FE88E2EB8CC3}" destId="{BC22F94B-0F59-46A3-8156-95BA5421B08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61ACD0C-0D16-411A-A2D2-411BB35E51C6}" type="doc">
      <dgm:prSet loTypeId="urn:microsoft.com/office/officeart/2005/8/layout/cycle3" loCatId="cycle" qsTypeId="urn:microsoft.com/office/officeart/2005/8/quickstyle/simple1" qsCatId="simple" csTypeId="urn:microsoft.com/office/officeart/2005/8/colors/accent5_1" csCatId="accent5" phldr="1"/>
      <dgm:spPr/>
      <dgm:t>
        <a:bodyPr/>
        <a:lstStyle/>
        <a:p>
          <a:endParaRPr lang="es-PE"/>
        </a:p>
      </dgm:t>
    </dgm:pt>
    <dgm:pt modelId="{FAE1E475-9D58-42D2-A4BA-0F245DD2BCBE}">
      <dgm:prSet phldrT="[Texto]" custT="1"/>
      <dgm:spPr/>
      <dgm:t>
        <a:bodyPr/>
        <a:lstStyle/>
        <a:p>
          <a:r>
            <a:rPr lang="es-PE" sz="1600" dirty="0" smtClean="0"/>
            <a:t>Registro de la FAM en el SIM por el responsable de mantenimiento y verificación por parte de la DRE o UGEL</a:t>
          </a:r>
          <a:endParaRPr lang="es-PE" sz="1600" dirty="0"/>
        </a:p>
      </dgm:t>
    </dgm:pt>
    <dgm:pt modelId="{8B3EDDE7-D248-4847-8905-0CAC0011764D}" type="parTrans" cxnId="{94CD7107-F105-4751-AB34-B006647C6354}">
      <dgm:prSet/>
      <dgm:spPr/>
      <dgm:t>
        <a:bodyPr/>
        <a:lstStyle/>
        <a:p>
          <a:endParaRPr lang="es-PE" sz="1600">
            <a:solidFill>
              <a:schemeClr val="tx1"/>
            </a:solidFill>
          </a:endParaRPr>
        </a:p>
      </dgm:t>
    </dgm:pt>
    <dgm:pt modelId="{0700DF25-49D0-4773-B119-EC2C82AC3BB8}" type="sibTrans" cxnId="{94CD7107-F105-4751-AB34-B006647C6354}">
      <dgm:prSet/>
      <dgm:spPr/>
      <dgm:t>
        <a:bodyPr/>
        <a:lstStyle/>
        <a:p>
          <a:endParaRPr lang="es-PE" sz="1600">
            <a:solidFill>
              <a:schemeClr val="tx1"/>
            </a:solidFill>
          </a:endParaRPr>
        </a:p>
      </dgm:t>
    </dgm:pt>
    <dgm:pt modelId="{040AC783-4A04-484E-8D9D-7054E945B03A}">
      <dgm:prSet phldrT="[Texto]" custT="1"/>
      <dgm:spPr/>
      <dgm:t>
        <a:bodyPr/>
        <a:lstStyle/>
        <a:p>
          <a:r>
            <a:rPr lang="es-PE" sz="1600" smtClean="0"/>
            <a:t>Desbloqueo de cuentas y retiro de recursos asignados al local educativo</a:t>
          </a:r>
          <a:endParaRPr lang="es-PE" sz="1600" dirty="0"/>
        </a:p>
      </dgm:t>
    </dgm:pt>
    <dgm:pt modelId="{8683251B-5065-4AD8-AD73-232E33899124}" type="parTrans" cxnId="{DC36E367-58CD-4D52-92F2-C2457D136F07}">
      <dgm:prSet/>
      <dgm:spPr/>
      <dgm:t>
        <a:bodyPr/>
        <a:lstStyle/>
        <a:p>
          <a:endParaRPr lang="es-PE" sz="1600">
            <a:solidFill>
              <a:schemeClr val="tx1"/>
            </a:solidFill>
          </a:endParaRPr>
        </a:p>
      </dgm:t>
    </dgm:pt>
    <dgm:pt modelId="{15DF3E69-1A1D-4482-B2F1-307A4800B8B9}" type="sibTrans" cxnId="{DC36E367-58CD-4D52-92F2-C2457D136F07}">
      <dgm:prSet/>
      <dgm:spPr/>
      <dgm:t>
        <a:bodyPr/>
        <a:lstStyle/>
        <a:p>
          <a:endParaRPr lang="es-PE" sz="1600">
            <a:solidFill>
              <a:schemeClr val="tx1"/>
            </a:solidFill>
          </a:endParaRPr>
        </a:p>
      </dgm:t>
    </dgm:pt>
    <dgm:pt modelId="{4615E446-0734-431E-93A7-0B9814ACD7FC}">
      <dgm:prSet phldrT="[Texto]" custT="1"/>
      <dgm:spPr/>
      <dgm:t>
        <a:bodyPr/>
        <a:lstStyle/>
        <a:p>
          <a:r>
            <a:rPr lang="es-PE" sz="1600" u="none" strike="noStrike" smtClean="0">
              <a:effectLst/>
              <a:latin typeface="+mn-lt"/>
              <a:ea typeface="+mn-ea"/>
              <a:cs typeface="+mn-cs"/>
            </a:rPr>
            <a:t>Registro en el SIM de los comprobantes de pago recibidos por mano de obra y/o por adquisición de materiales. </a:t>
          </a:r>
          <a:endParaRPr lang="es-PE" sz="1600" dirty="0"/>
        </a:p>
      </dgm:t>
    </dgm:pt>
    <dgm:pt modelId="{3C4B4E4B-5B50-423F-A4DE-26EF7AE9D9D0}" type="parTrans" cxnId="{BBDFF5A0-CD46-4F6B-BB55-8FE4505D7488}">
      <dgm:prSet/>
      <dgm:spPr/>
      <dgm:t>
        <a:bodyPr/>
        <a:lstStyle/>
        <a:p>
          <a:endParaRPr lang="es-PE" sz="1600">
            <a:solidFill>
              <a:schemeClr val="tx1"/>
            </a:solidFill>
          </a:endParaRPr>
        </a:p>
      </dgm:t>
    </dgm:pt>
    <dgm:pt modelId="{AF43D092-994E-4D39-922A-7E230CEE104F}" type="sibTrans" cxnId="{BBDFF5A0-CD46-4F6B-BB55-8FE4505D7488}">
      <dgm:prSet/>
      <dgm:spPr/>
      <dgm:t>
        <a:bodyPr/>
        <a:lstStyle/>
        <a:p>
          <a:endParaRPr lang="es-PE" sz="1600">
            <a:solidFill>
              <a:schemeClr val="tx1"/>
            </a:solidFill>
          </a:endParaRPr>
        </a:p>
      </dgm:t>
    </dgm:pt>
    <dgm:pt modelId="{2CA124F0-760D-44C8-88F0-8D3B193DF910}">
      <dgm:prSet custT="1"/>
      <dgm:spPr/>
      <dgm:t>
        <a:bodyPr/>
        <a:lstStyle/>
        <a:p>
          <a:r>
            <a:rPr lang="es-PE" sz="1600" u="none" strike="noStrike" dirty="0" smtClean="0">
              <a:effectLst/>
              <a:latin typeface="+mn-lt"/>
              <a:ea typeface="+mn-ea"/>
              <a:cs typeface="+mn-cs"/>
            </a:rPr>
            <a:t>Ejecución de las acciones de mantenimiento propuestas en la FAM</a:t>
          </a:r>
        </a:p>
      </dgm:t>
    </dgm:pt>
    <dgm:pt modelId="{6489FB2B-EDB3-47A0-AFD6-918920A991D9}" type="parTrans" cxnId="{F0FC57F0-254B-45F6-A6EF-DB43D4006A25}">
      <dgm:prSet/>
      <dgm:spPr/>
      <dgm:t>
        <a:bodyPr/>
        <a:lstStyle/>
        <a:p>
          <a:endParaRPr lang="es-PE" sz="1600">
            <a:solidFill>
              <a:schemeClr val="tx1"/>
            </a:solidFill>
          </a:endParaRPr>
        </a:p>
      </dgm:t>
    </dgm:pt>
    <dgm:pt modelId="{E3CD956C-A430-4E9D-A7AE-2B25A554D428}" type="sibTrans" cxnId="{F0FC57F0-254B-45F6-A6EF-DB43D4006A25}">
      <dgm:prSet/>
      <dgm:spPr/>
      <dgm:t>
        <a:bodyPr/>
        <a:lstStyle/>
        <a:p>
          <a:endParaRPr lang="es-PE" sz="1600">
            <a:solidFill>
              <a:schemeClr val="tx1"/>
            </a:solidFill>
          </a:endParaRPr>
        </a:p>
      </dgm:t>
    </dgm:pt>
    <dgm:pt modelId="{F5008A04-A996-4575-916E-2D34B7600B8D}">
      <dgm:prSet custT="1"/>
      <dgm:spPr/>
      <dgm:t>
        <a:bodyPr/>
        <a:lstStyle/>
        <a:p>
          <a:r>
            <a:rPr lang="es-PE" sz="1600" u="none" strike="noStrike" smtClean="0">
              <a:effectLst/>
              <a:latin typeface="+mn-lt"/>
              <a:ea typeface="+mn-ea"/>
              <a:cs typeface="+mn-cs"/>
            </a:rPr>
            <a:t>Presentación del Expediente de DG a la DRE o UGEL </a:t>
          </a:r>
          <a:endParaRPr lang="es-PE" sz="1600" dirty="0"/>
        </a:p>
      </dgm:t>
    </dgm:pt>
    <dgm:pt modelId="{61C44808-F892-4DE9-B014-6C9B66732092}" type="parTrans" cxnId="{F656E9A9-D3C5-4A9D-AB0B-663617D676D8}">
      <dgm:prSet/>
      <dgm:spPr/>
      <dgm:t>
        <a:bodyPr/>
        <a:lstStyle/>
        <a:p>
          <a:endParaRPr lang="es-PE" sz="1600">
            <a:solidFill>
              <a:schemeClr val="tx1"/>
            </a:solidFill>
          </a:endParaRPr>
        </a:p>
      </dgm:t>
    </dgm:pt>
    <dgm:pt modelId="{E26FBE24-F2F5-4F4E-8A3E-0B77106E4B65}" type="sibTrans" cxnId="{F656E9A9-D3C5-4A9D-AB0B-663617D676D8}">
      <dgm:prSet/>
      <dgm:spPr/>
      <dgm:t>
        <a:bodyPr/>
        <a:lstStyle/>
        <a:p>
          <a:endParaRPr lang="es-PE" sz="1600">
            <a:solidFill>
              <a:schemeClr val="tx1"/>
            </a:solidFill>
          </a:endParaRPr>
        </a:p>
      </dgm:t>
    </dgm:pt>
    <dgm:pt modelId="{1302A09C-5CA1-492E-929C-6706F1CF5F31}">
      <dgm:prSet custT="1"/>
      <dgm:spPr/>
      <dgm:t>
        <a:bodyPr/>
        <a:lstStyle/>
        <a:p>
          <a:r>
            <a:rPr lang="es-PE" sz="1600" u="none" strike="noStrike" smtClean="0">
              <a:effectLst/>
              <a:latin typeface="+mn-lt"/>
              <a:ea typeface="+mn-ea"/>
              <a:cs typeface="+mn-cs"/>
            </a:rPr>
            <a:t>Aprobación de la DG por la DRE o UGEL. </a:t>
          </a:r>
          <a:endParaRPr lang="es-PE" sz="1600" dirty="0"/>
        </a:p>
      </dgm:t>
    </dgm:pt>
    <dgm:pt modelId="{AD82A834-6B69-47B0-8DD5-5CB150410658}" type="parTrans" cxnId="{551D046A-7B69-4B8F-B0FF-BDD5C933F22B}">
      <dgm:prSet/>
      <dgm:spPr/>
      <dgm:t>
        <a:bodyPr/>
        <a:lstStyle/>
        <a:p>
          <a:endParaRPr lang="es-PE" sz="1600">
            <a:solidFill>
              <a:schemeClr val="tx1"/>
            </a:solidFill>
          </a:endParaRPr>
        </a:p>
      </dgm:t>
    </dgm:pt>
    <dgm:pt modelId="{3B52A034-9AC8-4B04-8344-E4A6FD75D11F}" type="sibTrans" cxnId="{551D046A-7B69-4B8F-B0FF-BDD5C933F22B}">
      <dgm:prSet/>
      <dgm:spPr/>
      <dgm:t>
        <a:bodyPr/>
        <a:lstStyle/>
        <a:p>
          <a:endParaRPr lang="es-PE" sz="1600">
            <a:solidFill>
              <a:schemeClr val="tx1"/>
            </a:solidFill>
          </a:endParaRPr>
        </a:p>
      </dgm:t>
    </dgm:pt>
    <dgm:pt modelId="{60CD450D-EDBB-4A28-AE9E-02FFD59071DA}" type="pres">
      <dgm:prSet presAssocID="{E61ACD0C-0D16-411A-A2D2-411BB35E51C6}" presName="Name0" presStyleCnt="0">
        <dgm:presLayoutVars>
          <dgm:dir/>
          <dgm:resizeHandles val="exact"/>
        </dgm:presLayoutVars>
      </dgm:prSet>
      <dgm:spPr/>
      <dgm:t>
        <a:bodyPr/>
        <a:lstStyle/>
        <a:p>
          <a:endParaRPr lang="es-PE"/>
        </a:p>
      </dgm:t>
    </dgm:pt>
    <dgm:pt modelId="{4D43A703-FEB2-4332-8175-1903E31E8375}" type="pres">
      <dgm:prSet presAssocID="{E61ACD0C-0D16-411A-A2D2-411BB35E51C6}" presName="cycle" presStyleCnt="0"/>
      <dgm:spPr/>
    </dgm:pt>
    <dgm:pt modelId="{97AE76BB-7164-4523-B112-E16355225ADA}" type="pres">
      <dgm:prSet presAssocID="{FAE1E475-9D58-42D2-A4BA-0F245DD2BCBE}" presName="nodeFirstNode" presStyleLbl="node1" presStyleIdx="0" presStyleCnt="6">
        <dgm:presLayoutVars>
          <dgm:bulletEnabled val="1"/>
        </dgm:presLayoutVars>
      </dgm:prSet>
      <dgm:spPr/>
      <dgm:t>
        <a:bodyPr/>
        <a:lstStyle/>
        <a:p>
          <a:endParaRPr lang="es-PE"/>
        </a:p>
      </dgm:t>
    </dgm:pt>
    <dgm:pt modelId="{4712B149-8CF3-4E46-9BE6-7EB03A7704E2}" type="pres">
      <dgm:prSet presAssocID="{0700DF25-49D0-4773-B119-EC2C82AC3BB8}" presName="sibTransFirstNode" presStyleLbl="bgShp" presStyleIdx="0" presStyleCnt="1"/>
      <dgm:spPr/>
      <dgm:t>
        <a:bodyPr/>
        <a:lstStyle/>
        <a:p>
          <a:endParaRPr lang="es-PE"/>
        </a:p>
      </dgm:t>
    </dgm:pt>
    <dgm:pt modelId="{2BB982E0-A9A1-4E8F-B3E5-18F3DF37D10F}" type="pres">
      <dgm:prSet presAssocID="{040AC783-4A04-484E-8D9D-7054E945B03A}" presName="nodeFollowingNodes" presStyleLbl="node1" presStyleIdx="1" presStyleCnt="6">
        <dgm:presLayoutVars>
          <dgm:bulletEnabled val="1"/>
        </dgm:presLayoutVars>
      </dgm:prSet>
      <dgm:spPr/>
      <dgm:t>
        <a:bodyPr/>
        <a:lstStyle/>
        <a:p>
          <a:endParaRPr lang="es-PE"/>
        </a:p>
      </dgm:t>
    </dgm:pt>
    <dgm:pt modelId="{273BE545-D719-4E27-A66A-76AFED0BE38D}" type="pres">
      <dgm:prSet presAssocID="{2CA124F0-760D-44C8-88F0-8D3B193DF910}" presName="nodeFollowingNodes" presStyleLbl="node1" presStyleIdx="2" presStyleCnt="6">
        <dgm:presLayoutVars>
          <dgm:bulletEnabled val="1"/>
        </dgm:presLayoutVars>
      </dgm:prSet>
      <dgm:spPr/>
      <dgm:t>
        <a:bodyPr/>
        <a:lstStyle/>
        <a:p>
          <a:endParaRPr lang="es-PE"/>
        </a:p>
      </dgm:t>
    </dgm:pt>
    <dgm:pt modelId="{1509C627-924B-4F80-97EA-8E93F2829E2C}" type="pres">
      <dgm:prSet presAssocID="{4615E446-0734-431E-93A7-0B9814ACD7FC}" presName="nodeFollowingNodes" presStyleLbl="node1" presStyleIdx="3" presStyleCnt="6">
        <dgm:presLayoutVars>
          <dgm:bulletEnabled val="1"/>
        </dgm:presLayoutVars>
      </dgm:prSet>
      <dgm:spPr/>
      <dgm:t>
        <a:bodyPr/>
        <a:lstStyle/>
        <a:p>
          <a:endParaRPr lang="es-PE"/>
        </a:p>
      </dgm:t>
    </dgm:pt>
    <dgm:pt modelId="{C2C75F17-A8E8-48C4-AB7D-BB8603DA77A0}" type="pres">
      <dgm:prSet presAssocID="{F5008A04-A996-4575-916E-2D34B7600B8D}" presName="nodeFollowingNodes" presStyleLbl="node1" presStyleIdx="4" presStyleCnt="6">
        <dgm:presLayoutVars>
          <dgm:bulletEnabled val="1"/>
        </dgm:presLayoutVars>
      </dgm:prSet>
      <dgm:spPr/>
      <dgm:t>
        <a:bodyPr/>
        <a:lstStyle/>
        <a:p>
          <a:endParaRPr lang="es-PE"/>
        </a:p>
      </dgm:t>
    </dgm:pt>
    <dgm:pt modelId="{4365F69B-4C4E-429F-9C1A-DFDFE2888570}" type="pres">
      <dgm:prSet presAssocID="{1302A09C-5CA1-492E-929C-6706F1CF5F31}" presName="nodeFollowingNodes" presStyleLbl="node1" presStyleIdx="5" presStyleCnt="6">
        <dgm:presLayoutVars>
          <dgm:bulletEnabled val="1"/>
        </dgm:presLayoutVars>
      </dgm:prSet>
      <dgm:spPr/>
      <dgm:t>
        <a:bodyPr/>
        <a:lstStyle/>
        <a:p>
          <a:endParaRPr lang="es-PE"/>
        </a:p>
      </dgm:t>
    </dgm:pt>
  </dgm:ptLst>
  <dgm:cxnLst>
    <dgm:cxn modelId="{B9A61B8B-FCB2-4866-83A9-B389FEBBD288}" type="presOf" srcId="{040AC783-4A04-484E-8D9D-7054E945B03A}" destId="{2BB982E0-A9A1-4E8F-B3E5-18F3DF37D10F}" srcOrd="0" destOrd="0" presId="urn:microsoft.com/office/officeart/2005/8/layout/cycle3"/>
    <dgm:cxn modelId="{0D90B137-61ED-44FC-9248-37E924E80F78}" type="presOf" srcId="{FAE1E475-9D58-42D2-A4BA-0F245DD2BCBE}" destId="{97AE76BB-7164-4523-B112-E16355225ADA}" srcOrd="0" destOrd="0" presId="urn:microsoft.com/office/officeart/2005/8/layout/cycle3"/>
    <dgm:cxn modelId="{3EA34C81-0F8D-490B-BE92-FB37984EBDA4}" type="presOf" srcId="{2CA124F0-760D-44C8-88F0-8D3B193DF910}" destId="{273BE545-D719-4E27-A66A-76AFED0BE38D}" srcOrd="0" destOrd="0" presId="urn:microsoft.com/office/officeart/2005/8/layout/cycle3"/>
    <dgm:cxn modelId="{551D046A-7B69-4B8F-B0FF-BDD5C933F22B}" srcId="{E61ACD0C-0D16-411A-A2D2-411BB35E51C6}" destId="{1302A09C-5CA1-492E-929C-6706F1CF5F31}" srcOrd="5" destOrd="0" parTransId="{AD82A834-6B69-47B0-8DD5-5CB150410658}" sibTransId="{3B52A034-9AC8-4B04-8344-E4A6FD75D11F}"/>
    <dgm:cxn modelId="{BBDFF5A0-CD46-4F6B-BB55-8FE4505D7488}" srcId="{E61ACD0C-0D16-411A-A2D2-411BB35E51C6}" destId="{4615E446-0734-431E-93A7-0B9814ACD7FC}" srcOrd="3" destOrd="0" parTransId="{3C4B4E4B-5B50-423F-A4DE-26EF7AE9D9D0}" sibTransId="{AF43D092-994E-4D39-922A-7E230CEE104F}"/>
    <dgm:cxn modelId="{EDE6B86D-2E9D-420B-A31E-D0731C1551E7}" type="presOf" srcId="{1302A09C-5CA1-492E-929C-6706F1CF5F31}" destId="{4365F69B-4C4E-429F-9C1A-DFDFE2888570}" srcOrd="0" destOrd="0" presId="urn:microsoft.com/office/officeart/2005/8/layout/cycle3"/>
    <dgm:cxn modelId="{9EF7610A-9B8F-4E14-AC52-A56CBBD04825}" type="presOf" srcId="{4615E446-0734-431E-93A7-0B9814ACD7FC}" destId="{1509C627-924B-4F80-97EA-8E93F2829E2C}" srcOrd="0" destOrd="0" presId="urn:microsoft.com/office/officeart/2005/8/layout/cycle3"/>
    <dgm:cxn modelId="{F0FC57F0-254B-45F6-A6EF-DB43D4006A25}" srcId="{E61ACD0C-0D16-411A-A2D2-411BB35E51C6}" destId="{2CA124F0-760D-44C8-88F0-8D3B193DF910}" srcOrd="2" destOrd="0" parTransId="{6489FB2B-EDB3-47A0-AFD6-918920A991D9}" sibTransId="{E3CD956C-A430-4E9D-A7AE-2B25A554D428}"/>
    <dgm:cxn modelId="{C9E19E06-F366-4F36-80E1-882362DD82D9}" type="presOf" srcId="{E61ACD0C-0D16-411A-A2D2-411BB35E51C6}" destId="{60CD450D-EDBB-4A28-AE9E-02FFD59071DA}" srcOrd="0" destOrd="0" presId="urn:microsoft.com/office/officeart/2005/8/layout/cycle3"/>
    <dgm:cxn modelId="{F656E9A9-D3C5-4A9D-AB0B-663617D676D8}" srcId="{E61ACD0C-0D16-411A-A2D2-411BB35E51C6}" destId="{F5008A04-A996-4575-916E-2D34B7600B8D}" srcOrd="4" destOrd="0" parTransId="{61C44808-F892-4DE9-B014-6C9B66732092}" sibTransId="{E26FBE24-F2F5-4F4E-8A3E-0B77106E4B65}"/>
    <dgm:cxn modelId="{94CD7107-F105-4751-AB34-B006647C6354}" srcId="{E61ACD0C-0D16-411A-A2D2-411BB35E51C6}" destId="{FAE1E475-9D58-42D2-A4BA-0F245DD2BCBE}" srcOrd="0" destOrd="0" parTransId="{8B3EDDE7-D248-4847-8905-0CAC0011764D}" sibTransId="{0700DF25-49D0-4773-B119-EC2C82AC3BB8}"/>
    <dgm:cxn modelId="{600E37F5-C5AF-4F45-91A3-41C691D112B0}" type="presOf" srcId="{F5008A04-A996-4575-916E-2D34B7600B8D}" destId="{C2C75F17-A8E8-48C4-AB7D-BB8603DA77A0}" srcOrd="0" destOrd="0" presId="urn:microsoft.com/office/officeart/2005/8/layout/cycle3"/>
    <dgm:cxn modelId="{6F31DDB5-3414-4E15-A41D-012D5C4786FB}" type="presOf" srcId="{0700DF25-49D0-4773-B119-EC2C82AC3BB8}" destId="{4712B149-8CF3-4E46-9BE6-7EB03A7704E2}" srcOrd="0" destOrd="0" presId="urn:microsoft.com/office/officeart/2005/8/layout/cycle3"/>
    <dgm:cxn modelId="{DC36E367-58CD-4D52-92F2-C2457D136F07}" srcId="{E61ACD0C-0D16-411A-A2D2-411BB35E51C6}" destId="{040AC783-4A04-484E-8D9D-7054E945B03A}" srcOrd="1" destOrd="0" parTransId="{8683251B-5065-4AD8-AD73-232E33899124}" sibTransId="{15DF3E69-1A1D-4482-B2F1-307A4800B8B9}"/>
    <dgm:cxn modelId="{8A0AA1A4-E2AD-4802-B45C-6AA50ED3AE12}" type="presParOf" srcId="{60CD450D-EDBB-4A28-AE9E-02FFD59071DA}" destId="{4D43A703-FEB2-4332-8175-1903E31E8375}" srcOrd="0" destOrd="0" presId="urn:microsoft.com/office/officeart/2005/8/layout/cycle3"/>
    <dgm:cxn modelId="{54455E91-CC6E-4043-B019-B32DDA9247E0}" type="presParOf" srcId="{4D43A703-FEB2-4332-8175-1903E31E8375}" destId="{97AE76BB-7164-4523-B112-E16355225ADA}" srcOrd="0" destOrd="0" presId="urn:microsoft.com/office/officeart/2005/8/layout/cycle3"/>
    <dgm:cxn modelId="{400A0625-C21E-43F4-9F65-D17BF65557E5}" type="presParOf" srcId="{4D43A703-FEB2-4332-8175-1903E31E8375}" destId="{4712B149-8CF3-4E46-9BE6-7EB03A7704E2}" srcOrd="1" destOrd="0" presId="urn:microsoft.com/office/officeart/2005/8/layout/cycle3"/>
    <dgm:cxn modelId="{1508A093-ED27-4C05-91BF-4501FC5C52C1}" type="presParOf" srcId="{4D43A703-FEB2-4332-8175-1903E31E8375}" destId="{2BB982E0-A9A1-4E8F-B3E5-18F3DF37D10F}" srcOrd="2" destOrd="0" presId="urn:microsoft.com/office/officeart/2005/8/layout/cycle3"/>
    <dgm:cxn modelId="{C9B1D6C4-0FDA-49EC-AE94-CB940FC89A5F}" type="presParOf" srcId="{4D43A703-FEB2-4332-8175-1903E31E8375}" destId="{273BE545-D719-4E27-A66A-76AFED0BE38D}" srcOrd="3" destOrd="0" presId="urn:microsoft.com/office/officeart/2005/8/layout/cycle3"/>
    <dgm:cxn modelId="{106024CC-DEB2-4C31-8FCB-0100921BAB20}" type="presParOf" srcId="{4D43A703-FEB2-4332-8175-1903E31E8375}" destId="{1509C627-924B-4F80-97EA-8E93F2829E2C}" srcOrd="4" destOrd="0" presId="urn:microsoft.com/office/officeart/2005/8/layout/cycle3"/>
    <dgm:cxn modelId="{D54F48EC-9824-42B4-8AA2-BB21A43D6F9C}" type="presParOf" srcId="{4D43A703-FEB2-4332-8175-1903E31E8375}" destId="{C2C75F17-A8E8-48C4-AB7D-BB8603DA77A0}" srcOrd="5" destOrd="0" presId="urn:microsoft.com/office/officeart/2005/8/layout/cycle3"/>
    <dgm:cxn modelId="{8776A73B-67C7-4EBB-B003-194C09DF85F0}" type="presParOf" srcId="{4D43A703-FEB2-4332-8175-1903E31E8375}" destId="{4365F69B-4C4E-429F-9C1A-DFDFE2888570}"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662A0F-A5E3-4FF6-8AA1-848B63A2E8F7}">
      <dsp:nvSpPr>
        <dsp:cNvPr id="0" name=""/>
        <dsp:cNvSpPr/>
      </dsp:nvSpPr>
      <dsp:spPr>
        <a:xfrm>
          <a:off x="482081" y="186080"/>
          <a:ext cx="2404731" cy="2404731"/>
        </a:xfrm>
        <a:prstGeom prst="pie">
          <a:avLst>
            <a:gd name="adj1" fmla="val 16200000"/>
            <a:gd name="adj2" fmla="val 180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PE" sz="1700" kern="1200" dirty="0" smtClean="0"/>
            <a:t>PRONIED</a:t>
          </a:r>
          <a:endParaRPr lang="es-PE" sz="1700" kern="1200" dirty="0"/>
        </a:p>
      </dsp:txBody>
      <dsp:txXfrm>
        <a:off x="1749432" y="695654"/>
        <a:ext cx="858832" cy="715694"/>
      </dsp:txXfrm>
    </dsp:sp>
    <dsp:sp modelId="{8FDBF2CE-DB03-4C04-8A01-CDC21A247EDB}">
      <dsp:nvSpPr>
        <dsp:cNvPr id="0" name=""/>
        <dsp:cNvSpPr/>
      </dsp:nvSpPr>
      <dsp:spPr>
        <a:xfrm>
          <a:off x="432555" y="271963"/>
          <a:ext cx="2404731" cy="2404731"/>
        </a:xfrm>
        <a:prstGeom prst="pie">
          <a:avLst>
            <a:gd name="adj1" fmla="val 1800000"/>
            <a:gd name="adj2" fmla="val 9000000"/>
          </a:avLst>
        </a:prstGeom>
        <a:solidFill>
          <a:schemeClr val="accent2">
            <a:hueOff val="-727682"/>
            <a:satOff val="-41964"/>
            <a:lumOff val="431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PE" sz="1700" kern="1200" dirty="0" smtClean="0"/>
            <a:t>DRE-UGEL-IIEE</a:t>
          </a:r>
          <a:endParaRPr lang="es-PE" sz="1700" kern="1200" dirty="0"/>
        </a:p>
      </dsp:txBody>
      <dsp:txXfrm>
        <a:off x="1005110" y="1832176"/>
        <a:ext cx="1288249" cy="629810"/>
      </dsp:txXfrm>
    </dsp:sp>
    <dsp:sp modelId="{53DA3428-BF97-4FD6-A816-2A3C9D1F2A39}">
      <dsp:nvSpPr>
        <dsp:cNvPr id="0" name=""/>
        <dsp:cNvSpPr/>
      </dsp:nvSpPr>
      <dsp:spPr>
        <a:xfrm>
          <a:off x="383029" y="186080"/>
          <a:ext cx="2404731" cy="2404731"/>
        </a:xfrm>
        <a:prstGeom prst="pie">
          <a:avLst>
            <a:gd name="adj1" fmla="val 9000000"/>
            <a:gd name="adj2" fmla="val 16200000"/>
          </a:avLst>
        </a:prstGeom>
        <a:solidFill>
          <a:schemeClr val="accent2">
            <a:hueOff val="-1455363"/>
            <a:satOff val="-83928"/>
            <a:lumOff val="862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PE" sz="1700" kern="1200" dirty="0" smtClean="0"/>
            <a:t>MINEDU</a:t>
          </a:r>
          <a:endParaRPr lang="es-PE" sz="1700" kern="1200" dirty="0"/>
        </a:p>
      </dsp:txBody>
      <dsp:txXfrm>
        <a:off x="661577" y="695654"/>
        <a:ext cx="858832" cy="715694"/>
      </dsp:txXfrm>
    </dsp:sp>
    <dsp:sp modelId="{076E377F-8099-49F2-9B6F-983ABA009DFE}">
      <dsp:nvSpPr>
        <dsp:cNvPr id="0" name=""/>
        <dsp:cNvSpPr/>
      </dsp:nvSpPr>
      <dsp:spPr>
        <a:xfrm>
          <a:off x="333415" y="37216"/>
          <a:ext cx="2702460" cy="2702460"/>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3CB0BDC-662C-488E-8029-FABDAD5555B5}">
      <dsp:nvSpPr>
        <dsp:cNvPr id="0" name=""/>
        <dsp:cNvSpPr/>
      </dsp:nvSpPr>
      <dsp:spPr>
        <a:xfrm>
          <a:off x="283690" y="122947"/>
          <a:ext cx="2702460" cy="2702460"/>
        </a:xfrm>
        <a:prstGeom prst="circularArrow">
          <a:avLst>
            <a:gd name="adj1" fmla="val 5085"/>
            <a:gd name="adj2" fmla="val 327528"/>
            <a:gd name="adj3" fmla="val 8671970"/>
            <a:gd name="adj4" fmla="val 1800502"/>
            <a:gd name="adj5" fmla="val 5932"/>
          </a:avLst>
        </a:prstGeom>
        <a:solidFill>
          <a:schemeClr val="accent2">
            <a:hueOff val="-727682"/>
            <a:satOff val="-41964"/>
            <a:lumOff val="4314"/>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0905338-D6AC-4FF9-BEBC-654C042EEA9F}">
      <dsp:nvSpPr>
        <dsp:cNvPr id="0" name=""/>
        <dsp:cNvSpPr/>
      </dsp:nvSpPr>
      <dsp:spPr>
        <a:xfrm>
          <a:off x="233966" y="37216"/>
          <a:ext cx="2702460" cy="2702460"/>
        </a:xfrm>
        <a:prstGeom prst="circularArrow">
          <a:avLst>
            <a:gd name="adj1" fmla="val 5085"/>
            <a:gd name="adj2" fmla="val 327528"/>
            <a:gd name="adj3" fmla="val 15873039"/>
            <a:gd name="adj4" fmla="val 9000000"/>
            <a:gd name="adj5" fmla="val 5932"/>
          </a:avLst>
        </a:prstGeom>
        <a:solidFill>
          <a:schemeClr val="accent2">
            <a:hueOff val="-1455363"/>
            <a:satOff val="-83928"/>
            <a:lumOff val="8628"/>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5ADF0-F6A3-47FA-83C5-E2FFFAAA0180}">
      <dsp:nvSpPr>
        <dsp:cNvPr id="0" name=""/>
        <dsp:cNvSpPr/>
      </dsp:nvSpPr>
      <dsp:spPr>
        <a:xfrm>
          <a:off x="424253" y="143696"/>
          <a:ext cx="1856998" cy="1856998"/>
        </a:xfrm>
        <a:prstGeom prst="pie">
          <a:avLst>
            <a:gd name="adj1" fmla="val 16200000"/>
            <a:gd name="adj2" fmla="val 180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PE" sz="1300" kern="1200" dirty="0" smtClean="0"/>
            <a:t>PRONIED</a:t>
          </a:r>
          <a:endParaRPr lang="es-PE" sz="1300" kern="1200" dirty="0"/>
        </a:p>
      </dsp:txBody>
      <dsp:txXfrm>
        <a:off x="1402936" y="537203"/>
        <a:ext cx="663213" cy="552678"/>
      </dsp:txXfrm>
    </dsp:sp>
    <dsp:sp modelId="{35F6D3A7-734F-40CE-8D6E-31AA9BB47E61}">
      <dsp:nvSpPr>
        <dsp:cNvPr id="0" name=""/>
        <dsp:cNvSpPr/>
      </dsp:nvSpPr>
      <dsp:spPr>
        <a:xfrm>
          <a:off x="386008" y="210017"/>
          <a:ext cx="1856998" cy="1856998"/>
        </a:xfrm>
        <a:prstGeom prst="pie">
          <a:avLst>
            <a:gd name="adj1" fmla="val 1800000"/>
            <a:gd name="adj2" fmla="val 9000000"/>
          </a:avLst>
        </a:prstGeom>
        <a:solidFill>
          <a:schemeClr val="accent5">
            <a:hueOff val="-3676672"/>
            <a:satOff val="-5114"/>
            <a:lumOff val="-196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PE" sz="1300" kern="1200" dirty="0" smtClean="0"/>
            <a:t>Banco de la Nación</a:t>
          </a:r>
          <a:endParaRPr lang="es-PE" sz="1300" kern="1200" dirty="0"/>
        </a:p>
      </dsp:txBody>
      <dsp:txXfrm>
        <a:off x="828150" y="1414856"/>
        <a:ext cx="994820" cy="486356"/>
      </dsp:txXfrm>
    </dsp:sp>
    <dsp:sp modelId="{E4CBD514-D1B1-4B6C-9E77-E71D502DCBB0}">
      <dsp:nvSpPr>
        <dsp:cNvPr id="0" name=""/>
        <dsp:cNvSpPr/>
      </dsp:nvSpPr>
      <dsp:spPr>
        <a:xfrm>
          <a:off x="347762" y="143696"/>
          <a:ext cx="1856998" cy="1856998"/>
        </a:xfrm>
        <a:prstGeom prst="pie">
          <a:avLst>
            <a:gd name="adj1" fmla="val 9000000"/>
            <a:gd name="adj2" fmla="val 16200000"/>
          </a:avLst>
        </a:prstGeom>
        <a:solidFill>
          <a:schemeClr val="accent5">
            <a:hueOff val="-7353344"/>
            <a:satOff val="-10228"/>
            <a:lumOff val="-3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PE" sz="1600" kern="1200" dirty="0" smtClean="0"/>
            <a:t>IIEE /UGEL</a:t>
          </a:r>
          <a:endParaRPr lang="es-PE" sz="1600" kern="1200" dirty="0"/>
        </a:p>
      </dsp:txBody>
      <dsp:txXfrm>
        <a:off x="562865" y="537203"/>
        <a:ext cx="663213" cy="552678"/>
      </dsp:txXfrm>
    </dsp:sp>
    <dsp:sp modelId="{C0A728A9-F721-4EA4-B404-0C6077EBF2AB}">
      <dsp:nvSpPr>
        <dsp:cNvPr id="0" name=""/>
        <dsp:cNvSpPr/>
      </dsp:nvSpPr>
      <dsp:spPr>
        <a:xfrm>
          <a:off x="309449" y="28739"/>
          <a:ext cx="2086913" cy="2086913"/>
        </a:xfrm>
        <a:prstGeom prst="circularArrow">
          <a:avLst>
            <a:gd name="adj1" fmla="val 5085"/>
            <a:gd name="adj2" fmla="val 327528"/>
            <a:gd name="adj3" fmla="val 1472472"/>
            <a:gd name="adj4" fmla="val 16199432"/>
            <a:gd name="adj5" fmla="val 5932"/>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0336247-1603-4B32-BF5F-5BB27121E0B4}">
      <dsp:nvSpPr>
        <dsp:cNvPr id="0" name=""/>
        <dsp:cNvSpPr/>
      </dsp:nvSpPr>
      <dsp:spPr>
        <a:xfrm>
          <a:off x="271050" y="94943"/>
          <a:ext cx="2086913" cy="2086913"/>
        </a:xfrm>
        <a:prstGeom prst="circularArrow">
          <a:avLst>
            <a:gd name="adj1" fmla="val 5085"/>
            <a:gd name="adj2" fmla="val 327528"/>
            <a:gd name="adj3" fmla="val 8671970"/>
            <a:gd name="adj4" fmla="val 1800502"/>
            <a:gd name="adj5" fmla="val 5932"/>
          </a:avLst>
        </a:prstGeom>
        <a:solidFill>
          <a:schemeClr val="accent5">
            <a:hueOff val="-3676672"/>
            <a:satOff val="-5114"/>
            <a:lumOff val="-1961"/>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ABAECD1-37F5-422F-84D4-0403ABE08897}">
      <dsp:nvSpPr>
        <dsp:cNvPr id="0" name=""/>
        <dsp:cNvSpPr/>
      </dsp:nvSpPr>
      <dsp:spPr>
        <a:xfrm>
          <a:off x="232652" y="28739"/>
          <a:ext cx="2086913" cy="2086913"/>
        </a:xfrm>
        <a:prstGeom prst="circularArrow">
          <a:avLst>
            <a:gd name="adj1" fmla="val 5085"/>
            <a:gd name="adj2" fmla="val 327528"/>
            <a:gd name="adj3" fmla="val 15873039"/>
            <a:gd name="adj4" fmla="val 9000000"/>
            <a:gd name="adj5" fmla="val 5932"/>
          </a:avLst>
        </a:prstGeom>
        <a:solidFill>
          <a:schemeClr val="accent5">
            <a:hueOff val="-7353344"/>
            <a:satOff val="-10228"/>
            <a:lumOff val="-3922"/>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536A4-1BBD-4C86-8506-EAA640B34E94}">
      <dsp:nvSpPr>
        <dsp:cNvPr id="0" name=""/>
        <dsp:cNvSpPr/>
      </dsp:nvSpPr>
      <dsp:spPr>
        <a:xfrm>
          <a:off x="5649" y="223795"/>
          <a:ext cx="5924939" cy="2369975"/>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017" tIns="45339" rIns="45339" bIns="45339" numCol="1" spcCol="1270" anchor="ctr" anchorCtr="0">
          <a:noAutofit/>
        </a:bodyPr>
        <a:lstStyle/>
        <a:p>
          <a:pPr lvl="0" algn="ctr" defTabSz="1511300">
            <a:lnSpc>
              <a:spcPct val="90000"/>
            </a:lnSpc>
            <a:spcBef>
              <a:spcPct val="0"/>
            </a:spcBef>
            <a:spcAft>
              <a:spcPct val="35000"/>
            </a:spcAft>
          </a:pPr>
          <a:r>
            <a:rPr lang="es-PE" sz="3400" b="1" kern="1200" dirty="0" smtClean="0"/>
            <a:t>Unidad Gerencial de Mantenimiento (UGM)</a:t>
          </a:r>
          <a:endParaRPr lang="es-PE" sz="3400" b="1" kern="1200" dirty="0"/>
        </a:p>
      </dsp:txBody>
      <dsp:txXfrm>
        <a:off x="1190637" y="223795"/>
        <a:ext cx="3554964" cy="2369975"/>
      </dsp:txXfrm>
    </dsp:sp>
    <dsp:sp modelId="{79E38764-C829-434A-A5A5-77B3FC511E9B}">
      <dsp:nvSpPr>
        <dsp:cNvPr id="0" name=""/>
        <dsp:cNvSpPr/>
      </dsp:nvSpPr>
      <dsp:spPr>
        <a:xfrm>
          <a:off x="5649" y="2890018"/>
          <a:ext cx="4739951" cy="2131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just" defTabSz="711200">
            <a:lnSpc>
              <a:spcPct val="90000"/>
            </a:lnSpc>
            <a:spcBef>
              <a:spcPct val="0"/>
            </a:spcBef>
            <a:spcAft>
              <a:spcPct val="15000"/>
            </a:spcAft>
            <a:buChar char="••"/>
          </a:pPr>
          <a:r>
            <a:rPr lang="es-PE" sz="1600" kern="1200" dirty="0" smtClean="0">
              <a:effectLst/>
              <a:latin typeface="+mn-lt"/>
              <a:ea typeface="+mn-ea"/>
              <a:cs typeface="+mn-cs"/>
            </a:rPr>
            <a:t>Lidera la ejecución del mantenimiento</a:t>
          </a:r>
          <a:endParaRPr lang="es-PE" sz="1600" kern="1200" dirty="0"/>
        </a:p>
        <a:p>
          <a:pPr marL="171450" lvl="1" indent="-171450" algn="just" defTabSz="711200">
            <a:lnSpc>
              <a:spcPct val="90000"/>
            </a:lnSpc>
            <a:spcBef>
              <a:spcPct val="0"/>
            </a:spcBef>
            <a:spcAft>
              <a:spcPct val="15000"/>
            </a:spcAft>
            <a:buChar char="••"/>
          </a:pPr>
          <a:r>
            <a:rPr lang="es-PE" sz="1600" kern="1200" dirty="0" smtClean="0">
              <a:effectLst/>
              <a:latin typeface="+mn-lt"/>
              <a:ea typeface="+mn-ea"/>
              <a:cs typeface="+mn-cs"/>
            </a:rPr>
            <a:t>Establece los criterios técnicos.</a:t>
          </a:r>
        </a:p>
        <a:p>
          <a:pPr marL="171450" lvl="1" indent="-171450" algn="just" defTabSz="711200">
            <a:lnSpc>
              <a:spcPct val="90000"/>
            </a:lnSpc>
            <a:spcBef>
              <a:spcPct val="0"/>
            </a:spcBef>
            <a:spcAft>
              <a:spcPct val="15000"/>
            </a:spcAft>
            <a:buChar char="••"/>
          </a:pPr>
          <a:r>
            <a:rPr lang="es-PE" sz="1600" kern="1200" dirty="0" smtClean="0">
              <a:effectLst/>
              <a:latin typeface="+mn-lt"/>
              <a:ea typeface="+mn-ea"/>
              <a:cs typeface="+mn-cs"/>
            </a:rPr>
            <a:t>Brinda asistencia técnica y capacitación.</a:t>
          </a:r>
        </a:p>
        <a:p>
          <a:pPr marL="171450" lvl="1" indent="-171450" algn="just" defTabSz="711200">
            <a:lnSpc>
              <a:spcPct val="90000"/>
            </a:lnSpc>
            <a:spcBef>
              <a:spcPct val="0"/>
            </a:spcBef>
            <a:spcAft>
              <a:spcPct val="15000"/>
            </a:spcAft>
            <a:buChar char="••"/>
          </a:pPr>
          <a:r>
            <a:rPr lang="es-PE" sz="1600" kern="1200" dirty="0" smtClean="0">
              <a:effectLst/>
              <a:latin typeface="+mn-lt"/>
              <a:ea typeface="+mn-ea"/>
              <a:cs typeface="+mn-cs"/>
            </a:rPr>
            <a:t>Desarrolla mecanismos de control.</a:t>
          </a:r>
        </a:p>
        <a:p>
          <a:pPr marL="171450" lvl="1" indent="-171450" algn="just" defTabSz="711200">
            <a:lnSpc>
              <a:spcPct val="90000"/>
            </a:lnSpc>
            <a:spcBef>
              <a:spcPct val="0"/>
            </a:spcBef>
            <a:spcAft>
              <a:spcPct val="15000"/>
            </a:spcAft>
            <a:buChar char="••"/>
          </a:pPr>
          <a:r>
            <a:rPr lang="es-PE" sz="1600" kern="1200" dirty="0" smtClean="0">
              <a:effectLst/>
              <a:latin typeface="+mn-lt"/>
              <a:ea typeface="+mn-ea"/>
              <a:cs typeface="+mn-cs"/>
            </a:rPr>
            <a:t>Supervisa el cumplimiento de las normativas.</a:t>
          </a:r>
        </a:p>
      </dsp:txBody>
      <dsp:txXfrm>
        <a:off x="5649" y="2890018"/>
        <a:ext cx="4739951" cy="2131979"/>
      </dsp:txXfrm>
    </dsp:sp>
    <dsp:sp modelId="{396A3F52-6370-4BD0-AC40-3671D1BB66A3}">
      <dsp:nvSpPr>
        <dsp:cNvPr id="0" name=""/>
        <dsp:cNvSpPr/>
      </dsp:nvSpPr>
      <dsp:spPr>
        <a:xfrm>
          <a:off x="5714589" y="223795"/>
          <a:ext cx="5924939" cy="2369975"/>
        </a:xfrm>
        <a:prstGeom prst="chevron">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lvl="0" algn="ctr" defTabSz="2889250">
            <a:lnSpc>
              <a:spcPct val="90000"/>
            </a:lnSpc>
            <a:spcBef>
              <a:spcPct val="0"/>
            </a:spcBef>
            <a:spcAft>
              <a:spcPct val="35000"/>
            </a:spcAft>
          </a:pPr>
          <a:r>
            <a:rPr lang="es-PE" sz="6500" kern="1200" dirty="0" smtClean="0"/>
            <a:t>DRE</a:t>
          </a:r>
          <a:endParaRPr lang="es-PE" sz="6500" kern="1200" dirty="0"/>
        </a:p>
      </dsp:txBody>
      <dsp:txXfrm>
        <a:off x="6899577" y="223795"/>
        <a:ext cx="3554964" cy="2369975"/>
      </dsp:txXfrm>
    </dsp:sp>
    <dsp:sp modelId="{D08078B3-4222-48EE-AD85-0B41E67C4F3F}">
      <dsp:nvSpPr>
        <dsp:cNvPr id="0" name=""/>
        <dsp:cNvSpPr/>
      </dsp:nvSpPr>
      <dsp:spPr>
        <a:xfrm>
          <a:off x="5714589" y="2890018"/>
          <a:ext cx="4739951" cy="2131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just" defTabSz="711200">
            <a:lnSpc>
              <a:spcPct val="90000"/>
            </a:lnSpc>
            <a:spcBef>
              <a:spcPct val="0"/>
            </a:spcBef>
            <a:spcAft>
              <a:spcPct val="15000"/>
            </a:spcAft>
            <a:buChar char="••"/>
          </a:pPr>
          <a:r>
            <a:rPr lang="es-PE" sz="1600" kern="1200" dirty="0" smtClean="0"/>
            <a:t>Brinda asistencia técnica a las UGEL</a:t>
          </a:r>
          <a:endParaRPr lang="es-PE" sz="1600" kern="1200" dirty="0"/>
        </a:p>
        <a:p>
          <a:pPr marL="171450" lvl="1" indent="-171450" algn="just" defTabSz="711200">
            <a:lnSpc>
              <a:spcPct val="90000"/>
            </a:lnSpc>
            <a:spcBef>
              <a:spcPct val="0"/>
            </a:spcBef>
            <a:spcAft>
              <a:spcPct val="15000"/>
            </a:spcAft>
            <a:buChar char="••"/>
          </a:pPr>
          <a:r>
            <a:rPr lang="es-PE" sz="1600" kern="1200" dirty="0" smtClean="0"/>
            <a:t>Supervisa el registro de información y/o documentación solicitada.</a:t>
          </a:r>
          <a:endParaRPr lang="es-PE" sz="1600" kern="1200" dirty="0"/>
        </a:p>
        <a:p>
          <a:pPr marL="171450" lvl="1" indent="-171450" algn="just" defTabSz="711200">
            <a:lnSpc>
              <a:spcPct val="90000"/>
            </a:lnSpc>
            <a:spcBef>
              <a:spcPct val="0"/>
            </a:spcBef>
            <a:spcAft>
              <a:spcPct val="15000"/>
            </a:spcAft>
            <a:buChar char="••"/>
          </a:pPr>
          <a:r>
            <a:rPr lang="es-PE" sz="1600" kern="1200" dirty="0" smtClean="0"/>
            <a:t>Supervisa que se realicen las acciones necesarias para correcto uso y ejecución de los recursos asignados.</a:t>
          </a:r>
          <a:endParaRPr lang="es-PE" sz="1600" kern="1200" dirty="0"/>
        </a:p>
        <a:p>
          <a:pPr marL="171450" lvl="1" indent="-171450" algn="just" defTabSz="711200">
            <a:lnSpc>
              <a:spcPct val="90000"/>
            </a:lnSpc>
            <a:spcBef>
              <a:spcPct val="0"/>
            </a:spcBef>
            <a:spcAft>
              <a:spcPct val="15000"/>
            </a:spcAft>
            <a:buChar char="••"/>
          </a:pPr>
          <a:r>
            <a:rPr lang="es-PE" sz="1600" kern="1200" dirty="0" smtClean="0"/>
            <a:t>Coordina con PRONIED de los avances de las etapas del programa de mantenimiento y sobre las acciones implementadas para la aplicación de las normativas vigentes.</a:t>
          </a:r>
        </a:p>
      </dsp:txBody>
      <dsp:txXfrm>
        <a:off x="5714589" y="2890018"/>
        <a:ext cx="4739951" cy="21319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6A3F52-6370-4BD0-AC40-3671D1BB66A3}">
      <dsp:nvSpPr>
        <dsp:cNvPr id="0" name=""/>
        <dsp:cNvSpPr/>
      </dsp:nvSpPr>
      <dsp:spPr>
        <a:xfrm>
          <a:off x="6859" y="1483347"/>
          <a:ext cx="5793102" cy="462141"/>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l" defTabSz="1066800">
            <a:lnSpc>
              <a:spcPct val="90000"/>
            </a:lnSpc>
            <a:spcBef>
              <a:spcPct val="0"/>
            </a:spcBef>
            <a:spcAft>
              <a:spcPct val="35000"/>
            </a:spcAft>
          </a:pPr>
          <a:r>
            <a:rPr lang="es-PE" sz="2400" kern="1200" dirty="0" smtClean="0">
              <a:solidFill>
                <a:schemeClr val="tx1"/>
              </a:solidFill>
            </a:rPr>
            <a:t>Comisión de Mantenimiento</a:t>
          </a:r>
          <a:endParaRPr lang="es-PE" sz="2400" kern="1200" dirty="0">
            <a:solidFill>
              <a:schemeClr val="tx1"/>
            </a:solidFill>
          </a:endParaRPr>
        </a:p>
      </dsp:txBody>
      <dsp:txXfrm>
        <a:off x="237930" y="1483347"/>
        <a:ext cx="5330961" cy="462141"/>
      </dsp:txXfrm>
    </dsp:sp>
    <dsp:sp modelId="{D08078B3-4222-48EE-AD85-0B41E67C4F3F}">
      <dsp:nvSpPr>
        <dsp:cNvPr id="0" name=""/>
        <dsp:cNvSpPr/>
      </dsp:nvSpPr>
      <dsp:spPr>
        <a:xfrm>
          <a:off x="140193" y="1984141"/>
          <a:ext cx="4634481" cy="1479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just" defTabSz="711200">
            <a:lnSpc>
              <a:spcPct val="90000"/>
            </a:lnSpc>
            <a:spcBef>
              <a:spcPct val="0"/>
            </a:spcBef>
            <a:spcAft>
              <a:spcPct val="15000"/>
            </a:spcAft>
            <a:buChar char="••"/>
          </a:pPr>
          <a:r>
            <a:rPr lang="es-PE" sz="1600" kern="1200" dirty="0" smtClean="0">
              <a:solidFill>
                <a:schemeClr val="tx1"/>
              </a:solidFill>
            </a:rPr>
            <a:t>Promueve, dirige y ejecuta las acciones de mantenimiento en el local educativo.</a:t>
          </a:r>
          <a:endParaRPr lang="es-PE" sz="1600" kern="1200" dirty="0">
            <a:solidFill>
              <a:schemeClr val="tx1"/>
            </a:solidFill>
          </a:endParaRPr>
        </a:p>
        <a:p>
          <a:pPr marL="171450" lvl="1" indent="-171450" algn="just" defTabSz="711200">
            <a:lnSpc>
              <a:spcPct val="90000"/>
            </a:lnSpc>
            <a:spcBef>
              <a:spcPct val="0"/>
            </a:spcBef>
            <a:spcAft>
              <a:spcPct val="15000"/>
            </a:spcAft>
            <a:buChar char="••"/>
          </a:pPr>
          <a:r>
            <a:rPr lang="es-PE" sz="1600" kern="1200" dirty="0" smtClean="0">
              <a:solidFill>
                <a:schemeClr val="tx1"/>
              </a:solidFill>
            </a:rPr>
            <a:t>Realiza el diagnóstico de necesidades del local educativo de acuerdo a la norma vigente y elaborar la FAM, en coordinación con el responsable de mantenimiento.</a:t>
          </a:r>
        </a:p>
      </dsp:txBody>
      <dsp:txXfrm>
        <a:off x="140193" y="1984141"/>
        <a:ext cx="4634481" cy="1479495"/>
      </dsp:txXfrm>
    </dsp:sp>
    <dsp:sp modelId="{174FD311-5EED-456B-979C-11C07F003E9C}">
      <dsp:nvSpPr>
        <dsp:cNvPr id="0" name=""/>
        <dsp:cNvSpPr/>
      </dsp:nvSpPr>
      <dsp:spPr>
        <a:xfrm>
          <a:off x="5629396" y="1490778"/>
          <a:ext cx="5793102" cy="462141"/>
        </a:xfrm>
        <a:prstGeom prst="chevron">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l" defTabSz="1066800">
            <a:lnSpc>
              <a:spcPct val="90000"/>
            </a:lnSpc>
            <a:spcBef>
              <a:spcPct val="0"/>
            </a:spcBef>
            <a:spcAft>
              <a:spcPct val="35000"/>
            </a:spcAft>
          </a:pPr>
          <a:r>
            <a:rPr lang="es-PE" sz="2400" kern="1200" dirty="0" smtClean="0">
              <a:solidFill>
                <a:schemeClr val="tx1"/>
              </a:solidFill>
            </a:rPr>
            <a:t>Responsable de mantenimiento</a:t>
          </a:r>
          <a:endParaRPr lang="es-PE" sz="2400" kern="1200" dirty="0">
            <a:solidFill>
              <a:schemeClr val="tx1"/>
            </a:solidFill>
          </a:endParaRPr>
        </a:p>
      </dsp:txBody>
      <dsp:txXfrm>
        <a:off x="5860467" y="1490778"/>
        <a:ext cx="5330961" cy="462141"/>
      </dsp:txXfrm>
    </dsp:sp>
    <dsp:sp modelId="{A6E4F9E0-CF27-46AD-A992-B24F740496BF}">
      <dsp:nvSpPr>
        <dsp:cNvPr id="0" name=""/>
        <dsp:cNvSpPr/>
      </dsp:nvSpPr>
      <dsp:spPr>
        <a:xfrm>
          <a:off x="5459160" y="1984452"/>
          <a:ext cx="5475872" cy="1479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marR="0" lvl="0" indent="0" algn="just" defTabSz="914400" eaLnBrk="1" fontAlgn="auto" latinLnBrk="0" hangingPunct="1">
            <a:lnSpc>
              <a:spcPct val="100000"/>
            </a:lnSpc>
            <a:spcBef>
              <a:spcPct val="0"/>
            </a:spcBef>
            <a:spcAft>
              <a:spcPts val="0"/>
            </a:spcAft>
            <a:buClrTx/>
            <a:buSzTx/>
            <a:buFontTx/>
            <a:buChar char="••"/>
            <a:tabLst/>
            <a:defRPr/>
          </a:pPr>
          <a:r>
            <a:rPr lang="es-PE" sz="1400" kern="1200" dirty="0" smtClean="0">
              <a:solidFill>
                <a:schemeClr val="tx1"/>
              </a:solidFill>
            </a:rPr>
            <a:t> Realiza el diagnóstico de necesidades del local educativo, con los miembros de la Comisión de mantenimiento o la que haga sus veces y registra la FAM en el SIM.</a:t>
          </a:r>
          <a:endParaRPr lang="es-PE" sz="1400" kern="1200" dirty="0">
            <a:solidFill>
              <a:schemeClr val="tx1"/>
            </a:solidFill>
          </a:endParaRPr>
        </a:p>
        <a:p>
          <a:pPr marL="114300" lvl="1" indent="-114300" algn="l" defTabSz="622300">
            <a:lnSpc>
              <a:spcPct val="90000"/>
            </a:lnSpc>
            <a:spcBef>
              <a:spcPct val="0"/>
            </a:spcBef>
            <a:spcAft>
              <a:spcPct val="15000"/>
            </a:spcAft>
            <a:buChar char="••"/>
          </a:pPr>
          <a:r>
            <a:rPr lang="es-PE" sz="1400" kern="1200" dirty="0" smtClean="0">
              <a:solidFill>
                <a:schemeClr val="tx1"/>
              </a:solidFill>
            </a:rPr>
            <a:t>Solo  después de la validación de la FAM por el especialista de la UGEL Retira </a:t>
          </a:r>
          <a:r>
            <a:rPr lang="es-PE" sz="1400" kern="1200" dirty="0">
              <a:solidFill>
                <a:schemeClr val="tx1"/>
              </a:solidFill>
            </a:rPr>
            <a:t>el monto asignado </a:t>
          </a:r>
          <a:r>
            <a:rPr lang="es-PE" sz="1400" kern="1200" dirty="0" smtClean="0">
              <a:solidFill>
                <a:schemeClr val="tx1"/>
              </a:solidFill>
            </a:rPr>
            <a:t>y ejecuta la acciones de mantenimiento.</a:t>
          </a:r>
          <a:endParaRPr lang="es-PE" sz="1400" kern="1200" dirty="0">
            <a:solidFill>
              <a:schemeClr val="tx1"/>
            </a:solidFill>
          </a:endParaRPr>
        </a:p>
        <a:p>
          <a:pPr marL="114300" lvl="1" indent="-114300" algn="l" defTabSz="622300">
            <a:lnSpc>
              <a:spcPct val="90000"/>
            </a:lnSpc>
            <a:spcBef>
              <a:spcPct val="0"/>
            </a:spcBef>
            <a:spcAft>
              <a:spcPct val="15000"/>
            </a:spcAft>
            <a:buChar char="••"/>
          </a:pPr>
          <a:r>
            <a:rPr lang="es-PE" sz="1400" kern="1200" dirty="0" smtClean="0">
              <a:solidFill>
                <a:schemeClr val="tx1"/>
              </a:solidFill>
            </a:rPr>
            <a:t>Registrar, elaborar y presenta el </a:t>
          </a:r>
          <a:r>
            <a:rPr lang="es-PE" sz="1400" kern="1200" dirty="0">
              <a:solidFill>
                <a:schemeClr val="tx1"/>
              </a:solidFill>
            </a:rPr>
            <a:t>expediente de declaración de </a:t>
          </a:r>
          <a:r>
            <a:rPr lang="es-PE" sz="1400" kern="1200" dirty="0" smtClean="0">
              <a:solidFill>
                <a:schemeClr val="tx1"/>
              </a:solidFill>
            </a:rPr>
            <a:t>gastos. </a:t>
          </a:r>
          <a:endParaRPr lang="es-PE" sz="1400" kern="1200" dirty="0">
            <a:solidFill>
              <a:schemeClr val="tx1"/>
            </a:solidFill>
          </a:endParaRPr>
        </a:p>
        <a:p>
          <a:pPr marL="114300" lvl="1" indent="-114300" algn="l" defTabSz="622300">
            <a:lnSpc>
              <a:spcPct val="90000"/>
            </a:lnSpc>
            <a:spcBef>
              <a:spcPct val="0"/>
            </a:spcBef>
            <a:spcAft>
              <a:spcPct val="15000"/>
            </a:spcAft>
            <a:buChar char="••"/>
          </a:pPr>
          <a:r>
            <a:rPr lang="es-PE" sz="1400" kern="1200" dirty="0" smtClean="0">
              <a:solidFill>
                <a:schemeClr val="tx1"/>
              </a:solidFill>
            </a:rPr>
            <a:t>Brinda </a:t>
          </a:r>
          <a:r>
            <a:rPr lang="es-PE" sz="1400" kern="1200" dirty="0">
              <a:solidFill>
                <a:schemeClr val="tx1"/>
              </a:solidFill>
            </a:rPr>
            <a:t>información sobre el mantenimiento del local </a:t>
          </a:r>
          <a:r>
            <a:rPr lang="es-PE" sz="1400" kern="1200" dirty="0" smtClean="0">
              <a:solidFill>
                <a:schemeClr val="tx1"/>
              </a:solidFill>
            </a:rPr>
            <a:t>educativo </a:t>
          </a:r>
          <a:r>
            <a:rPr lang="es-PE" sz="1400" kern="1200" dirty="0">
              <a:solidFill>
                <a:schemeClr val="tx1"/>
              </a:solidFill>
            </a:rPr>
            <a:t>a su cargo, a las personas y/o entidades que lo requieran.</a:t>
          </a:r>
        </a:p>
        <a:p>
          <a:pPr marL="114300" lvl="1" indent="-114300" algn="l" defTabSz="622300">
            <a:lnSpc>
              <a:spcPct val="90000"/>
            </a:lnSpc>
            <a:spcBef>
              <a:spcPct val="0"/>
            </a:spcBef>
            <a:spcAft>
              <a:spcPct val="15000"/>
            </a:spcAft>
            <a:buChar char="••"/>
          </a:pPr>
          <a:r>
            <a:rPr lang="es-PE" sz="1400" kern="1200" dirty="0" smtClean="0">
              <a:solidFill>
                <a:schemeClr val="tx1"/>
              </a:solidFill>
            </a:rPr>
            <a:t>Asiste </a:t>
          </a:r>
          <a:r>
            <a:rPr lang="es-PE" sz="1400" kern="1200" dirty="0">
              <a:solidFill>
                <a:schemeClr val="tx1"/>
              </a:solidFill>
            </a:rPr>
            <a:t>a las capacitaciones programadas para la ejecución de los recursos asignados para el Programa de </a:t>
          </a:r>
          <a:r>
            <a:rPr lang="es-PE" sz="1400" kern="1200" dirty="0" smtClean="0">
              <a:solidFill>
                <a:schemeClr val="tx1"/>
              </a:solidFill>
            </a:rPr>
            <a:t>Mantenimiento.</a:t>
          </a:r>
          <a:endParaRPr lang="es-PE" sz="1400" kern="1200" dirty="0">
            <a:solidFill>
              <a:schemeClr val="tx1"/>
            </a:solidFill>
          </a:endParaRPr>
        </a:p>
      </dsp:txBody>
      <dsp:txXfrm>
        <a:off x="5459160" y="1984452"/>
        <a:ext cx="5475872" cy="14794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p>
            <a:fld id="{A801CFD5-B069-4336-B912-AFB2A214DD01}" type="datetimeFigureOut">
              <a:rPr lang="es-PE" smtClean="0"/>
              <a:t>28/01/2019</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8E4AB29F-4BC7-48D7-9A3B-C44AA76602D8}" type="slidenum">
              <a:rPr lang="es-PE" smtClean="0"/>
              <a:t>‹Nº›</a:t>
            </a:fld>
            <a:endParaRPr lang="es-PE"/>
          </a:p>
        </p:txBody>
      </p:sp>
    </p:spTree>
    <p:extLst>
      <p:ext uri="{BB962C8B-B14F-4D97-AF65-F5344CB8AC3E}">
        <p14:creationId xmlns:p14="http://schemas.microsoft.com/office/powerpoint/2010/main" val="3450609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A801CFD5-B069-4336-B912-AFB2A214DD01}" type="datetimeFigureOut">
              <a:rPr lang="es-PE" smtClean="0"/>
              <a:t>28/01/2019</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8E4AB29F-4BC7-48D7-9A3B-C44AA76602D8}" type="slidenum">
              <a:rPr lang="es-PE" smtClean="0"/>
              <a:t>‹Nº›</a:t>
            </a:fld>
            <a:endParaRPr lang="es-PE"/>
          </a:p>
        </p:txBody>
      </p:sp>
    </p:spTree>
    <p:extLst>
      <p:ext uri="{BB962C8B-B14F-4D97-AF65-F5344CB8AC3E}">
        <p14:creationId xmlns:p14="http://schemas.microsoft.com/office/powerpoint/2010/main" val="2525389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A801CFD5-B069-4336-B912-AFB2A214DD01}" type="datetimeFigureOut">
              <a:rPr lang="es-PE" smtClean="0"/>
              <a:t>28/01/2019</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8E4AB29F-4BC7-48D7-9A3B-C44AA76602D8}" type="slidenum">
              <a:rPr lang="es-PE" smtClean="0"/>
              <a:t>‹Nº›</a:t>
            </a:fld>
            <a:endParaRPr lang="es-PE"/>
          </a:p>
        </p:txBody>
      </p:sp>
    </p:spTree>
    <p:extLst>
      <p:ext uri="{BB962C8B-B14F-4D97-AF65-F5344CB8AC3E}">
        <p14:creationId xmlns:p14="http://schemas.microsoft.com/office/powerpoint/2010/main" val="1602290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A801CFD5-B069-4336-B912-AFB2A214DD01}" type="datetimeFigureOut">
              <a:rPr lang="es-PE" smtClean="0"/>
              <a:t>28/01/2019</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8E4AB29F-4BC7-48D7-9A3B-C44AA76602D8}" type="slidenum">
              <a:rPr lang="es-PE" smtClean="0"/>
              <a:t>‹Nº›</a:t>
            </a:fld>
            <a:endParaRPr lang="es-PE"/>
          </a:p>
        </p:txBody>
      </p:sp>
    </p:spTree>
    <p:extLst>
      <p:ext uri="{BB962C8B-B14F-4D97-AF65-F5344CB8AC3E}">
        <p14:creationId xmlns:p14="http://schemas.microsoft.com/office/powerpoint/2010/main" val="4286984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A801CFD5-B069-4336-B912-AFB2A214DD01}" type="datetimeFigureOut">
              <a:rPr lang="es-PE" smtClean="0"/>
              <a:t>28/01/2019</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8E4AB29F-4BC7-48D7-9A3B-C44AA76602D8}" type="slidenum">
              <a:rPr lang="es-PE" smtClean="0"/>
              <a:t>‹Nº›</a:t>
            </a:fld>
            <a:endParaRPr lang="es-PE"/>
          </a:p>
        </p:txBody>
      </p:sp>
    </p:spTree>
    <p:extLst>
      <p:ext uri="{BB962C8B-B14F-4D97-AF65-F5344CB8AC3E}">
        <p14:creationId xmlns:p14="http://schemas.microsoft.com/office/powerpoint/2010/main" val="2221243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A801CFD5-B069-4336-B912-AFB2A214DD01}" type="datetimeFigureOut">
              <a:rPr lang="es-PE" smtClean="0"/>
              <a:t>28/01/2019</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8E4AB29F-4BC7-48D7-9A3B-C44AA76602D8}" type="slidenum">
              <a:rPr lang="es-PE" smtClean="0"/>
              <a:t>‹Nº›</a:t>
            </a:fld>
            <a:endParaRPr lang="es-PE"/>
          </a:p>
        </p:txBody>
      </p:sp>
    </p:spTree>
    <p:extLst>
      <p:ext uri="{BB962C8B-B14F-4D97-AF65-F5344CB8AC3E}">
        <p14:creationId xmlns:p14="http://schemas.microsoft.com/office/powerpoint/2010/main" val="960970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fld id="{A801CFD5-B069-4336-B912-AFB2A214DD01}" type="datetimeFigureOut">
              <a:rPr lang="es-PE" smtClean="0"/>
              <a:t>28/01/2019</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8E4AB29F-4BC7-48D7-9A3B-C44AA76602D8}" type="slidenum">
              <a:rPr lang="es-PE" smtClean="0"/>
              <a:t>‹Nº›</a:t>
            </a:fld>
            <a:endParaRPr lang="es-PE"/>
          </a:p>
        </p:txBody>
      </p:sp>
    </p:spTree>
    <p:extLst>
      <p:ext uri="{BB962C8B-B14F-4D97-AF65-F5344CB8AC3E}">
        <p14:creationId xmlns:p14="http://schemas.microsoft.com/office/powerpoint/2010/main" val="1557992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A801CFD5-B069-4336-B912-AFB2A214DD01}" type="datetimeFigureOut">
              <a:rPr lang="es-PE" smtClean="0"/>
              <a:t>28/01/2019</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8E4AB29F-4BC7-48D7-9A3B-C44AA76602D8}" type="slidenum">
              <a:rPr lang="es-PE" smtClean="0"/>
              <a:t>‹Nº›</a:t>
            </a:fld>
            <a:endParaRPr lang="es-PE"/>
          </a:p>
        </p:txBody>
      </p:sp>
    </p:spTree>
    <p:extLst>
      <p:ext uri="{BB962C8B-B14F-4D97-AF65-F5344CB8AC3E}">
        <p14:creationId xmlns:p14="http://schemas.microsoft.com/office/powerpoint/2010/main" val="348860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801CFD5-B069-4336-B912-AFB2A214DD01}" type="datetimeFigureOut">
              <a:rPr lang="es-PE" smtClean="0"/>
              <a:t>28/01/2019</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8E4AB29F-4BC7-48D7-9A3B-C44AA76602D8}" type="slidenum">
              <a:rPr lang="es-PE" smtClean="0"/>
              <a:t>‹Nº›</a:t>
            </a:fld>
            <a:endParaRPr lang="es-PE"/>
          </a:p>
        </p:txBody>
      </p:sp>
    </p:spTree>
    <p:extLst>
      <p:ext uri="{BB962C8B-B14F-4D97-AF65-F5344CB8AC3E}">
        <p14:creationId xmlns:p14="http://schemas.microsoft.com/office/powerpoint/2010/main" val="1898835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A801CFD5-B069-4336-B912-AFB2A214DD01}" type="datetimeFigureOut">
              <a:rPr lang="es-PE" smtClean="0"/>
              <a:t>28/01/2019</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8E4AB29F-4BC7-48D7-9A3B-C44AA76602D8}" type="slidenum">
              <a:rPr lang="es-PE" smtClean="0"/>
              <a:t>‹Nº›</a:t>
            </a:fld>
            <a:endParaRPr lang="es-PE"/>
          </a:p>
        </p:txBody>
      </p:sp>
    </p:spTree>
    <p:extLst>
      <p:ext uri="{BB962C8B-B14F-4D97-AF65-F5344CB8AC3E}">
        <p14:creationId xmlns:p14="http://schemas.microsoft.com/office/powerpoint/2010/main" val="3830159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A801CFD5-B069-4336-B912-AFB2A214DD01}" type="datetimeFigureOut">
              <a:rPr lang="es-PE" smtClean="0"/>
              <a:t>28/01/2019</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8E4AB29F-4BC7-48D7-9A3B-C44AA76602D8}" type="slidenum">
              <a:rPr lang="es-PE" smtClean="0"/>
              <a:t>‹Nº›</a:t>
            </a:fld>
            <a:endParaRPr lang="es-PE"/>
          </a:p>
        </p:txBody>
      </p:sp>
    </p:spTree>
    <p:extLst>
      <p:ext uri="{BB962C8B-B14F-4D97-AF65-F5344CB8AC3E}">
        <p14:creationId xmlns:p14="http://schemas.microsoft.com/office/powerpoint/2010/main" val="3436601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1CFD5-B069-4336-B912-AFB2A214DD01}" type="datetimeFigureOut">
              <a:rPr lang="es-PE" smtClean="0"/>
              <a:t>28/01/2019</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4AB29F-4BC7-48D7-9A3B-C44AA76602D8}" type="slidenum">
              <a:rPr lang="es-PE" smtClean="0"/>
              <a:t>‹Nº›</a:t>
            </a:fld>
            <a:endParaRPr lang="es-PE"/>
          </a:p>
        </p:txBody>
      </p:sp>
    </p:spTree>
    <p:extLst>
      <p:ext uri="{BB962C8B-B14F-4D97-AF65-F5344CB8AC3E}">
        <p14:creationId xmlns:p14="http://schemas.microsoft.com/office/powerpoint/2010/main" val="3475344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diagramDrawing" Target="../diagrams/drawing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Colors" Target="../diagrams/colors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QuickStyle" Target="../diagrams/quickStyle2.xml"/><Relationship Id="rId5" Type="http://schemas.openxmlformats.org/officeDocument/2006/relationships/diagramQuickStyle" Target="../diagrams/quickStyle1.xml"/><Relationship Id="rId10" Type="http://schemas.openxmlformats.org/officeDocument/2006/relationships/diagramLayout" Target="../diagrams/layout2.xml"/><Relationship Id="rId4" Type="http://schemas.openxmlformats.org/officeDocument/2006/relationships/diagramLayout" Target="../diagrams/layout1.xml"/><Relationship Id="rId9"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9.png"/><Relationship Id="rId4" Type="http://schemas.openxmlformats.org/officeDocument/2006/relationships/diagramLayout" Target="../diagrams/layout4.xm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78" y="6042226"/>
            <a:ext cx="3875963" cy="598219"/>
          </a:xfrm>
          <a:prstGeom prst="rect">
            <a:avLst/>
          </a:prstGeom>
        </p:spPr>
      </p:pic>
      <p:sp>
        <p:nvSpPr>
          <p:cNvPr id="4" name="CuadroTexto 3"/>
          <p:cNvSpPr txBox="1"/>
          <p:nvPr/>
        </p:nvSpPr>
        <p:spPr>
          <a:xfrm>
            <a:off x="270710" y="1672266"/>
            <a:ext cx="10168689" cy="2123658"/>
          </a:xfrm>
          <a:prstGeom prst="rect">
            <a:avLst/>
          </a:prstGeom>
          <a:noFill/>
        </p:spPr>
        <p:txBody>
          <a:bodyPr wrap="square" rtlCol="0">
            <a:spAutoFit/>
          </a:bodyPr>
          <a:lstStyle/>
          <a:p>
            <a:r>
              <a:rPr lang="es-PE" sz="4400" dirty="0">
                <a:solidFill>
                  <a:srgbClr val="CC0000"/>
                </a:solidFill>
              </a:rPr>
              <a:t>Normativa de ejecución para el año 2019 según Ley N° 30879, Ley de Presupuesto para el año fiscal 2019</a:t>
            </a:r>
            <a:r>
              <a:rPr lang="es-PE" sz="4400" dirty="0" smtClean="0">
                <a:solidFill>
                  <a:srgbClr val="CC0000"/>
                </a:solidFill>
              </a:rPr>
              <a:t>.</a:t>
            </a:r>
            <a:endParaRPr lang="es-PE" sz="4400" dirty="0">
              <a:solidFill>
                <a:srgbClr val="CC0000"/>
              </a:solidFill>
            </a:endParaRPr>
          </a:p>
        </p:txBody>
      </p:sp>
      <p:sp>
        <p:nvSpPr>
          <p:cNvPr id="5" name="CuadroTexto 4"/>
          <p:cNvSpPr txBox="1"/>
          <p:nvPr/>
        </p:nvSpPr>
        <p:spPr>
          <a:xfrm>
            <a:off x="270711" y="3795924"/>
            <a:ext cx="10168689" cy="461665"/>
          </a:xfrm>
          <a:prstGeom prst="rect">
            <a:avLst/>
          </a:prstGeom>
          <a:noFill/>
        </p:spPr>
        <p:txBody>
          <a:bodyPr wrap="square" rtlCol="0">
            <a:spAutoFit/>
          </a:bodyPr>
          <a:lstStyle/>
          <a:p>
            <a:r>
              <a:rPr lang="es-PE" sz="2400" dirty="0">
                <a:solidFill>
                  <a:srgbClr val="CC0000"/>
                </a:solidFill>
              </a:rPr>
              <a:t>Unidad Gerencial de Mantenimiento</a:t>
            </a:r>
          </a:p>
        </p:txBody>
      </p:sp>
      <p:pic>
        <p:nvPicPr>
          <p:cNvPr id="7" name="Imagen 6">
            <a:extLst>
              <a:ext uri="{FF2B5EF4-FFF2-40B4-BE49-F238E27FC236}">
                <a16:creationId xmlns="" xmlns:a16="http://schemas.microsoft.com/office/drawing/2014/main" id="{8501996B-A12D-3A43-A5B2-5DFD1BFAB5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6351" y="5821560"/>
            <a:ext cx="971753" cy="971753"/>
          </a:xfrm>
          <a:prstGeom prst="rect">
            <a:avLst/>
          </a:prstGeom>
        </p:spPr>
      </p:pic>
    </p:spTree>
    <p:extLst>
      <p:ext uri="{BB962C8B-B14F-4D97-AF65-F5344CB8AC3E}">
        <p14:creationId xmlns:p14="http://schemas.microsoft.com/office/powerpoint/2010/main" val="8853945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825625"/>
            <a:ext cx="10515600" cy="2377407"/>
          </a:xfrm>
        </p:spPr>
        <p:txBody>
          <a:bodyPr>
            <a:normAutofit/>
          </a:bodyPr>
          <a:lstStyle/>
          <a:p>
            <a:pPr marL="0" indent="0">
              <a:buNone/>
            </a:pPr>
            <a:r>
              <a:rPr lang="es-PE" sz="5400" b="1" dirty="0" smtClean="0">
                <a:solidFill>
                  <a:srgbClr val="CC0000"/>
                </a:solidFill>
              </a:rPr>
              <a:t>Norma Técnica</a:t>
            </a:r>
          </a:p>
          <a:p>
            <a:pPr marL="0" indent="0">
              <a:buNone/>
            </a:pPr>
            <a:r>
              <a:rPr lang="es-PE" sz="4400" b="1" dirty="0" smtClean="0">
                <a:solidFill>
                  <a:srgbClr val="CC0000"/>
                </a:solidFill>
              </a:rPr>
              <a:t>R.M. N° 017-2019- MINEDU/VMGI-PRONIED</a:t>
            </a:r>
            <a:endParaRPr lang="es-PE" sz="4400" b="1" dirty="0"/>
          </a:p>
        </p:txBody>
      </p:sp>
    </p:spTree>
    <p:extLst>
      <p:ext uri="{BB962C8B-B14F-4D97-AF65-F5344CB8AC3E}">
        <p14:creationId xmlns:p14="http://schemas.microsoft.com/office/powerpoint/2010/main" val="1242117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 xmlns:a16="http://schemas.microsoft.com/office/drawing/2014/main" id="{D0280E58-E3C2-6A4D-8315-A68D46B5BA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012" y="-82284"/>
            <a:ext cx="971753" cy="971753"/>
          </a:xfrm>
          <a:prstGeom prst="rect">
            <a:avLst/>
          </a:prstGeom>
        </p:spPr>
      </p:pic>
      <p:sp>
        <p:nvSpPr>
          <p:cNvPr id="3" name="Rectángulo 2"/>
          <p:cNvSpPr/>
          <p:nvPr/>
        </p:nvSpPr>
        <p:spPr>
          <a:xfrm>
            <a:off x="219158" y="252393"/>
            <a:ext cx="6936514" cy="430887"/>
          </a:xfrm>
          <a:prstGeom prst="rect">
            <a:avLst/>
          </a:prstGeom>
          <a:noFill/>
        </p:spPr>
        <p:txBody>
          <a:bodyPr wrap="none" rtlCol="0">
            <a:spAutoFit/>
          </a:bodyPr>
          <a:lstStyle/>
          <a:p>
            <a:r>
              <a:rPr lang="es-PE" sz="2200" b="1" dirty="0" smtClean="0">
                <a:solidFill>
                  <a:srgbClr val="C00000"/>
                </a:solidFill>
                <a:cs typeface="Times New Roman" panose="02020603050405020304" pitchFamily="18" charset="0"/>
              </a:rPr>
              <a:t>Flujograma de las etapas del programa de mantenimiento</a:t>
            </a:r>
            <a:endParaRPr lang="es-PE" sz="2200" b="1" dirty="0">
              <a:solidFill>
                <a:srgbClr val="C00000"/>
              </a:solidFill>
              <a:cs typeface="Times New Roman" panose="02020603050405020304" pitchFamily="18" charset="0"/>
            </a:endParaRPr>
          </a:p>
        </p:txBody>
      </p:sp>
      <p:pic>
        <p:nvPicPr>
          <p:cNvPr id="2" name="Imagen 1"/>
          <p:cNvPicPr>
            <a:picLocks noChangeAspect="1"/>
          </p:cNvPicPr>
          <p:nvPr/>
        </p:nvPicPr>
        <p:blipFill>
          <a:blip r:embed="rId3"/>
          <a:stretch>
            <a:fillRect/>
          </a:stretch>
        </p:blipFill>
        <p:spPr>
          <a:xfrm>
            <a:off x="371535" y="683280"/>
            <a:ext cx="10840916" cy="5798113"/>
          </a:xfrm>
          <a:prstGeom prst="rect">
            <a:avLst/>
          </a:prstGeom>
        </p:spPr>
      </p:pic>
    </p:spTree>
    <p:extLst>
      <p:ext uri="{BB962C8B-B14F-4D97-AF65-F5344CB8AC3E}">
        <p14:creationId xmlns:p14="http://schemas.microsoft.com/office/powerpoint/2010/main" val="27307374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ángulo rectángulo 3"/>
          <p:cNvSpPr/>
          <p:nvPr/>
        </p:nvSpPr>
        <p:spPr>
          <a:xfrm rot="13444729">
            <a:off x="290336" y="1007424"/>
            <a:ext cx="132053" cy="132053"/>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prstClr val="white"/>
              </a:solidFill>
            </a:endParaRPr>
          </a:p>
        </p:txBody>
      </p:sp>
      <p:sp>
        <p:nvSpPr>
          <p:cNvPr id="5" name="CuadroTexto 4"/>
          <p:cNvSpPr txBox="1"/>
          <p:nvPr/>
        </p:nvSpPr>
        <p:spPr>
          <a:xfrm>
            <a:off x="262999" y="259201"/>
            <a:ext cx="5194179" cy="430887"/>
          </a:xfrm>
          <a:prstGeom prst="rect">
            <a:avLst/>
          </a:prstGeom>
          <a:noFill/>
        </p:spPr>
        <p:txBody>
          <a:bodyPr wrap="none" rtlCol="0">
            <a:spAutoFit/>
          </a:bodyPr>
          <a:lstStyle/>
          <a:p>
            <a:pPr>
              <a:defRPr/>
            </a:pPr>
            <a:r>
              <a:rPr lang="es-PE" sz="2200" b="1" dirty="0" smtClean="0">
                <a:solidFill>
                  <a:srgbClr val="C00000"/>
                </a:solidFill>
                <a:cs typeface="Times New Roman" panose="02020603050405020304" pitchFamily="18" charset="0"/>
              </a:rPr>
              <a:t>Sistema de Información de Mantenimiento</a:t>
            </a:r>
            <a:endParaRPr lang="es-PE" sz="2200" b="1" dirty="0">
              <a:solidFill>
                <a:srgbClr val="C00000"/>
              </a:solidFill>
              <a:cs typeface="Times New Roman" panose="02020603050405020304" pitchFamily="18" charset="0"/>
            </a:endParaRPr>
          </a:p>
        </p:txBody>
      </p:sp>
      <p:sp>
        <p:nvSpPr>
          <p:cNvPr id="6" name="CuadroTexto 5"/>
          <p:cNvSpPr txBox="1"/>
          <p:nvPr/>
        </p:nvSpPr>
        <p:spPr>
          <a:xfrm>
            <a:off x="486689" y="889469"/>
            <a:ext cx="4816390" cy="2308324"/>
          </a:xfrm>
          <a:prstGeom prst="rect">
            <a:avLst/>
          </a:prstGeom>
          <a:noFill/>
        </p:spPr>
        <p:txBody>
          <a:bodyPr wrap="square" rtlCol="0">
            <a:spAutoFit/>
          </a:bodyPr>
          <a:lstStyle/>
          <a:p>
            <a:pPr algn="just"/>
            <a:r>
              <a:rPr lang="es-PE" sz="1600" b="1" kern="0" dirty="0" smtClean="0">
                <a:solidFill>
                  <a:prstClr val="black"/>
                </a:solidFill>
                <a:ea typeface="Calibri" charset="0"/>
                <a:cs typeface="Calibri" charset="0"/>
              </a:rPr>
              <a:t>ACTUALIZACIONES DEL PROGRAMA:</a:t>
            </a:r>
            <a:endParaRPr lang="es-PE" sz="1600" b="1" kern="0" dirty="0">
              <a:solidFill>
                <a:prstClr val="black"/>
              </a:solidFill>
              <a:ea typeface="Calibri" charset="0"/>
              <a:cs typeface="Calibri" charset="0"/>
            </a:endParaRPr>
          </a:p>
          <a:p>
            <a:pPr marL="342900" indent="-342900" algn="just">
              <a:buFont typeface="+mj-lt"/>
              <a:buAutoNum type="arabicPeriod"/>
            </a:pPr>
            <a:r>
              <a:rPr lang="es-PE" sz="1600" dirty="0" smtClean="0">
                <a:solidFill>
                  <a:prstClr val="black"/>
                </a:solidFill>
              </a:rPr>
              <a:t>Implementación del Sistema de Información de Mantenimiento (SIM)</a:t>
            </a:r>
          </a:p>
          <a:p>
            <a:pPr marL="342900" indent="-342900" algn="just">
              <a:buFont typeface="+mj-lt"/>
              <a:buAutoNum type="arabicPeriod"/>
            </a:pPr>
            <a:r>
              <a:rPr lang="es-PE" sz="1600" dirty="0" smtClean="0">
                <a:solidFill>
                  <a:prstClr val="black"/>
                </a:solidFill>
              </a:rPr>
              <a:t>Implementación de la FAM(fichas de acciones de Mantenimiento) de acuerdo a zonas bioclimáticas.</a:t>
            </a:r>
          </a:p>
          <a:p>
            <a:pPr marL="342900" indent="-342900" algn="just">
              <a:buFont typeface="+mj-lt"/>
              <a:buAutoNum type="arabicPeriod"/>
            </a:pPr>
            <a:r>
              <a:rPr lang="es-PE" sz="1600" dirty="0" smtClean="0">
                <a:solidFill>
                  <a:prstClr val="black"/>
                </a:solidFill>
              </a:rPr>
              <a:t>Todos los locales educativos públicos gestión A1 y A4 serán beneficiarios(Modificación de las Restricciones la UGEL debe evaluar el % del uso del recurso).</a:t>
            </a:r>
          </a:p>
        </p:txBody>
      </p:sp>
      <p:pic>
        <p:nvPicPr>
          <p:cNvPr id="7" name="Imagen 6">
            <a:extLst>
              <a:ext uri="{FF2B5EF4-FFF2-40B4-BE49-F238E27FC236}">
                <a16:creationId xmlns="" xmlns:a16="http://schemas.microsoft.com/office/drawing/2014/main" id="{D0280E58-E3C2-6A4D-8315-A68D46B5BA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012" y="-82284"/>
            <a:ext cx="971753" cy="971753"/>
          </a:xfrm>
          <a:prstGeom prst="rect">
            <a:avLst/>
          </a:prstGeom>
        </p:spPr>
      </p:pic>
      <p:sp>
        <p:nvSpPr>
          <p:cNvPr id="8" name="Triángulo rectángulo 7"/>
          <p:cNvSpPr/>
          <p:nvPr/>
        </p:nvSpPr>
        <p:spPr>
          <a:xfrm rot="13444729">
            <a:off x="5780302" y="1007422"/>
            <a:ext cx="132053" cy="132053"/>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prstClr val="white"/>
              </a:solidFill>
            </a:endParaRPr>
          </a:p>
        </p:txBody>
      </p:sp>
      <p:sp>
        <p:nvSpPr>
          <p:cNvPr id="9" name="CuadroTexto 8"/>
          <p:cNvSpPr txBox="1"/>
          <p:nvPr/>
        </p:nvSpPr>
        <p:spPr>
          <a:xfrm>
            <a:off x="5939692" y="880169"/>
            <a:ext cx="5509845" cy="5509200"/>
          </a:xfrm>
          <a:prstGeom prst="rect">
            <a:avLst/>
          </a:prstGeom>
          <a:noFill/>
        </p:spPr>
        <p:txBody>
          <a:bodyPr wrap="square" rtlCol="0">
            <a:spAutoFit/>
          </a:bodyPr>
          <a:lstStyle/>
          <a:p>
            <a:pPr algn="just"/>
            <a:r>
              <a:rPr lang="es-PE" sz="1600" b="1" kern="0" dirty="0" smtClean="0">
                <a:solidFill>
                  <a:prstClr val="black"/>
                </a:solidFill>
                <a:ea typeface="Calibri" charset="0"/>
                <a:cs typeface="Calibri" charset="0"/>
              </a:rPr>
              <a:t>Ventajas del SIM:</a:t>
            </a:r>
            <a:endParaRPr lang="es-PE" sz="1600" b="1" kern="0" dirty="0">
              <a:solidFill>
                <a:prstClr val="black"/>
              </a:solidFill>
              <a:ea typeface="Calibri" charset="0"/>
              <a:cs typeface="Calibri" charset="0"/>
            </a:endParaRPr>
          </a:p>
          <a:p>
            <a:pPr marL="342900" indent="-342900" algn="just">
              <a:buFont typeface="+mj-lt"/>
              <a:buAutoNum type="arabicPeriod"/>
            </a:pPr>
            <a:r>
              <a:rPr lang="es-PE" sz="1600" dirty="0" smtClean="0">
                <a:solidFill>
                  <a:prstClr val="black"/>
                </a:solidFill>
              </a:rPr>
              <a:t>Responsabilidades actualizadas de los diferentes actores que intervienen en el Programa de Mantenimiento en una norma de carácter permanente.</a:t>
            </a:r>
          </a:p>
          <a:p>
            <a:pPr marL="342900" indent="-342900" algn="just">
              <a:buFont typeface="+mj-lt"/>
              <a:buAutoNum type="arabicPeriod"/>
            </a:pPr>
            <a:r>
              <a:rPr lang="es-PE" sz="1600" dirty="0" smtClean="0">
                <a:solidFill>
                  <a:prstClr val="black"/>
                </a:solidFill>
              </a:rPr>
              <a:t>El SIM permite el registro de responsables y la verificación </a:t>
            </a:r>
            <a:r>
              <a:rPr lang="es-PE" sz="1600" dirty="0">
                <a:solidFill>
                  <a:prstClr val="black"/>
                </a:solidFill>
              </a:rPr>
              <a:t>de </a:t>
            </a:r>
            <a:r>
              <a:rPr lang="es-PE" sz="1600" dirty="0" smtClean="0">
                <a:solidFill>
                  <a:prstClr val="black"/>
                </a:solidFill>
              </a:rPr>
              <a:t>la FAM /declaraciones de gasto, por parte de los especialistas de las UGELs; el SIM le permitirá al responsable de mantenimiento verificar cual es el monto asignado y el estado de su tramite de gestión de cuentas, así mismo deberá realizar la FAM y la declaración de gastos.</a:t>
            </a:r>
          </a:p>
          <a:p>
            <a:pPr marL="342900" indent="-342900" algn="just">
              <a:buFont typeface="+mj-lt"/>
              <a:buAutoNum type="arabicPeriod"/>
            </a:pPr>
            <a:r>
              <a:rPr lang="es-PE" sz="1600" dirty="0" smtClean="0">
                <a:solidFill>
                  <a:prstClr val="black"/>
                </a:solidFill>
              </a:rPr>
              <a:t>Facilita el monitoreo de las gestión de cuentas de ahorro (aperturas, transferencias, bloqueo/desbloqueo y retiros) por parte de los especialistas de la UGM.</a:t>
            </a:r>
          </a:p>
          <a:p>
            <a:pPr marL="342900" indent="-342900" algn="just">
              <a:buFont typeface="+mj-lt"/>
              <a:buAutoNum type="arabicPeriod"/>
            </a:pPr>
            <a:r>
              <a:rPr lang="es-PE" sz="1600" dirty="0" smtClean="0">
                <a:solidFill>
                  <a:prstClr val="black"/>
                </a:solidFill>
              </a:rPr>
              <a:t>Otra de las ventajas es que se informara la asignación de “responsable de mantenimiento”, “ya cuenta con los recursos para iniciar las acciones de mantenimiento” a través del correo electrónico y por mensajes de texto” .</a:t>
            </a:r>
          </a:p>
          <a:p>
            <a:pPr marL="342900" indent="-342900" algn="just">
              <a:buFont typeface="+mj-lt"/>
              <a:buAutoNum type="arabicPeriod"/>
            </a:pPr>
            <a:r>
              <a:rPr lang="es-PE" sz="1600" dirty="0" smtClean="0">
                <a:solidFill>
                  <a:prstClr val="black"/>
                </a:solidFill>
              </a:rPr>
              <a:t>Los responsables de mantenimiento podrán identificar las necesidades de mantenimiento y marcarlas en la FAM, </a:t>
            </a:r>
            <a:r>
              <a:rPr lang="es-PE" sz="1600" dirty="0">
                <a:solidFill>
                  <a:prstClr val="black"/>
                </a:solidFill>
              </a:rPr>
              <a:t>diferenciadas </a:t>
            </a:r>
            <a:r>
              <a:rPr lang="es-PE" sz="1600" dirty="0" smtClean="0">
                <a:solidFill>
                  <a:prstClr val="black"/>
                </a:solidFill>
              </a:rPr>
              <a:t>por zonas bioclimáticas (5) mediante un formato que busca guiar de manera amigable al responsable.</a:t>
            </a:r>
          </a:p>
        </p:txBody>
      </p:sp>
      <p:pic>
        <p:nvPicPr>
          <p:cNvPr id="2" name="Imagen 1"/>
          <p:cNvPicPr>
            <a:picLocks noChangeAspect="1"/>
          </p:cNvPicPr>
          <p:nvPr/>
        </p:nvPicPr>
        <p:blipFill rotWithShape="1">
          <a:blip r:embed="rId3"/>
          <a:srcRect l="11452" t="11162" r="10148" b="19639"/>
          <a:stretch/>
        </p:blipFill>
        <p:spPr>
          <a:xfrm>
            <a:off x="810126" y="4259179"/>
            <a:ext cx="4283242" cy="1989221"/>
          </a:xfrm>
          <a:prstGeom prst="rect">
            <a:avLst/>
          </a:prstGeom>
        </p:spPr>
      </p:pic>
      <p:sp>
        <p:nvSpPr>
          <p:cNvPr id="11" name="CuadroTexto 10"/>
          <p:cNvSpPr txBox="1"/>
          <p:nvPr/>
        </p:nvSpPr>
        <p:spPr>
          <a:xfrm>
            <a:off x="810126" y="3374543"/>
            <a:ext cx="4371476" cy="707886"/>
          </a:xfrm>
          <a:prstGeom prst="rect">
            <a:avLst/>
          </a:prstGeom>
          <a:noFill/>
        </p:spPr>
        <p:txBody>
          <a:bodyPr wrap="square" rtlCol="0">
            <a:spAutoFit/>
          </a:bodyPr>
          <a:lstStyle/>
          <a:p>
            <a:r>
              <a:rPr lang="es-PE" sz="2400" b="1" dirty="0" smtClean="0">
                <a:solidFill>
                  <a:srgbClr val="CC0000"/>
                </a:solidFill>
              </a:rPr>
              <a:t>SIS-MANT</a:t>
            </a:r>
          </a:p>
          <a:p>
            <a:r>
              <a:rPr lang="es-PE" sz="1600" b="1" dirty="0" smtClean="0">
                <a:solidFill>
                  <a:srgbClr val="CC0000"/>
                </a:solidFill>
              </a:rPr>
              <a:t>SISTEMA DE INFORMACIÓN DE MANTENIMIENTO</a:t>
            </a:r>
          </a:p>
        </p:txBody>
      </p:sp>
    </p:spTree>
    <p:extLst>
      <p:ext uri="{BB962C8B-B14F-4D97-AF65-F5344CB8AC3E}">
        <p14:creationId xmlns:p14="http://schemas.microsoft.com/office/powerpoint/2010/main" val="4170273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D0280E58-E3C2-6A4D-8315-A68D46B5BA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012" y="-82284"/>
            <a:ext cx="971753" cy="971753"/>
          </a:xfrm>
          <a:prstGeom prst="rect">
            <a:avLst/>
          </a:prstGeom>
        </p:spPr>
      </p:pic>
      <p:sp>
        <p:nvSpPr>
          <p:cNvPr id="8" name="CuadroTexto 7"/>
          <p:cNvSpPr txBox="1"/>
          <p:nvPr/>
        </p:nvSpPr>
        <p:spPr>
          <a:xfrm>
            <a:off x="145769" y="242856"/>
            <a:ext cx="5536324" cy="430887"/>
          </a:xfrm>
          <a:prstGeom prst="rect">
            <a:avLst/>
          </a:prstGeom>
          <a:noFill/>
        </p:spPr>
        <p:txBody>
          <a:bodyPr wrap="none" rtlCol="0">
            <a:spAutoFit/>
          </a:bodyPr>
          <a:lstStyle/>
          <a:p>
            <a:pPr>
              <a:defRPr/>
            </a:pPr>
            <a:r>
              <a:rPr lang="es-PE" sz="2200" b="1" dirty="0">
                <a:solidFill>
                  <a:srgbClr val="C00000"/>
                </a:solidFill>
                <a:cs typeface="Times New Roman" panose="02020603050405020304" pitchFamily="18" charset="0"/>
              </a:rPr>
              <a:t>Definición de Locales Educativos </a:t>
            </a:r>
            <a:r>
              <a:rPr lang="es-PE" sz="2200" b="1" dirty="0" smtClean="0">
                <a:solidFill>
                  <a:srgbClr val="C00000"/>
                </a:solidFill>
                <a:cs typeface="Times New Roman" panose="02020603050405020304" pitchFamily="18" charset="0"/>
              </a:rPr>
              <a:t>Beneficiarios</a:t>
            </a:r>
            <a:endParaRPr lang="es-PE" sz="2200" b="1" dirty="0">
              <a:solidFill>
                <a:srgbClr val="C00000"/>
              </a:solidFill>
              <a:cs typeface="Times New Roman" panose="02020603050405020304" pitchFamily="18" charset="0"/>
            </a:endParaRPr>
          </a:p>
        </p:txBody>
      </p:sp>
      <p:pic>
        <p:nvPicPr>
          <p:cNvPr id="6" name="Imagen 5"/>
          <p:cNvPicPr>
            <a:picLocks noChangeAspect="1"/>
          </p:cNvPicPr>
          <p:nvPr/>
        </p:nvPicPr>
        <p:blipFill>
          <a:blip r:embed="rId3"/>
          <a:stretch>
            <a:fillRect/>
          </a:stretch>
        </p:blipFill>
        <p:spPr>
          <a:xfrm>
            <a:off x="534245" y="797568"/>
            <a:ext cx="2705100" cy="1685925"/>
          </a:xfrm>
          <a:prstGeom prst="rect">
            <a:avLst/>
          </a:prstGeom>
        </p:spPr>
      </p:pic>
      <p:pic>
        <p:nvPicPr>
          <p:cNvPr id="14" name="Imagen 13"/>
          <p:cNvPicPr>
            <a:picLocks noChangeAspect="1"/>
          </p:cNvPicPr>
          <p:nvPr/>
        </p:nvPicPr>
        <p:blipFill>
          <a:blip r:embed="rId4"/>
          <a:stretch>
            <a:fillRect/>
          </a:stretch>
        </p:blipFill>
        <p:spPr>
          <a:xfrm>
            <a:off x="3453948" y="673743"/>
            <a:ext cx="2524125" cy="1809750"/>
          </a:xfrm>
          <a:prstGeom prst="rect">
            <a:avLst/>
          </a:prstGeom>
        </p:spPr>
      </p:pic>
      <p:pic>
        <p:nvPicPr>
          <p:cNvPr id="15" name="Imagen 14"/>
          <p:cNvPicPr>
            <a:picLocks noChangeAspect="1"/>
          </p:cNvPicPr>
          <p:nvPr/>
        </p:nvPicPr>
        <p:blipFill rotWithShape="1">
          <a:blip r:embed="rId5"/>
          <a:srcRect b="10391"/>
          <a:stretch/>
        </p:blipFill>
        <p:spPr>
          <a:xfrm>
            <a:off x="2426677" y="2680757"/>
            <a:ext cx="2428875" cy="1538178"/>
          </a:xfrm>
          <a:prstGeom prst="rect">
            <a:avLst/>
          </a:prstGeom>
        </p:spPr>
      </p:pic>
      <p:pic>
        <p:nvPicPr>
          <p:cNvPr id="2" name="Imagen 1"/>
          <p:cNvPicPr>
            <a:picLocks noChangeAspect="1"/>
          </p:cNvPicPr>
          <p:nvPr/>
        </p:nvPicPr>
        <p:blipFill>
          <a:blip r:embed="rId6"/>
          <a:stretch>
            <a:fillRect/>
          </a:stretch>
        </p:blipFill>
        <p:spPr>
          <a:xfrm>
            <a:off x="351119" y="4298723"/>
            <a:ext cx="5776451" cy="1750646"/>
          </a:xfrm>
          <a:prstGeom prst="rect">
            <a:avLst/>
          </a:prstGeom>
        </p:spPr>
      </p:pic>
      <p:pic>
        <p:nvPicPr>
          <p:cNvPr id="5" name="Imagen 4"/>
          <p:cNvPicPr>
            <a:picLocks noChangeAspect="1"/>
          </p:cNvPicPr>
          <p:nvPr/>
        </p:nvPicPr>
        <p:blipFill>
          <a:blip r:embed="rId7"/>
          <a:stretch>
            <a:fillRect/>
          </a:stretch>
        </p:blipFill>
        <p:spPr>
          <a:xfrm>
            <a:off x="6752491" y="673743"/>
            <a:ext cx="5068697" cy="5289608"/>
          </a:xfrm>
          <a:prstGeom prst="rect">
            <a:avLst/>
          </a:prstGeom>
        </p:spPr>
      </p:pic>
      <p:sp>
        <p:nvSpPr>
          <p:cNvPr id="3" name="Rectángulo 2"/>
          <p:cNvSpPr/>
          <p:nvPr/>
        </p:nvSpPr>
        <p:spPr>
          <a:xfrm>
            <a:off x="145769" y="6023437"/>
            <a:ext cx="11827255" cy="784830"/>
          </a:xfrm>
          <a:prstGeom prst="rect">
            <a:avLst/>
          </a:prstGeom>
        </p:spPr>
        <p:txBody>
          <a:bodyPr wrap="square">
            <a:spAutoFit/>
          </a:bodyPr>
          <a:lstStyle/>
          <a:p>
            <a:pPr marL="171450" indent="-171450">
              <a:buFont typeface="Arial" panose="020B0604020202020204" pitchFamily="34" charset="0"/>
              <a:buChar char="•"/>
            </a:pPr>
            <a:r>
              <a:rPr lang="es-PE" sz="900" dirty="0" smtClean="0"/>
              <a:t>En </a:t>
            </a:r>
            <a:r>
              <a:rPr lang="es-PE" sz="900" dirty="0"/>
              <a:t>concordancia con la Resolución Ministerial N° 721-2018-MINEDU “Normas para el proceso de racionalización de plazas </a:t>
            </a:r>
            <a:r>
              <a:rPr lang="es-PE" sz="900" dirty="0" smtClean="0"/>
              <a:t>de personal </a:t>
            </a:r>
            <a:r>
              <a:rPr lang="es-PE" sz="900" dirty="0"/>
              <a:t>directivo, jerárquico, docente y auxiliar de educación en instituciones educativas públicas de educación básica y </a:t>
            </a:r>
            <a:r>
              <a:rPr lang="es-PE" sz="900" dirty="0" smtClean="0"/>
              <a:t>técnico productiva</a:t>
            </a:r>
            <a:r>
              <a:rPr lang="es-PE" sz="900" dirty="0"/>
              <a:t>, así como en programas educativos”</a:t>
            </a:r>
          </a:p>
          <a:p>
            <a:pPr marL="171450" indent="-171450">
              <a:buFont typeface="Arial" panose="020B0604020202020204" pitchFamily="34" charset="0"/>
              <a:buChar char="•"/>
            </a:pPr>
            <a:r>
              <a:rPr lang="es-PE" sz="900" dirty="0" smtClean="0"/>
              <a:t>Según </a:t>
            </a:r>
            <a:r>
              <a:rPr lang="es-PE" sz="900" dirty="0"/>
              <a:t>Decreto Supremo N°124-2018-PCM, Decreto Supremo que declara el Estado de Emergencia en distritos de </a:t>
            </a:r>
            <a:r>
              <a:rPr lang="es-PE" sz="900" dirty="0" smtClean="0"/>
              <a:t>algunas provincias </a:t>
            </a:r>
            <a:r>
              <a:rPr lang="es-PE" sz="900" dirty="0"/>
              <a:t>de los departamentos de Tumbes, Piura, Lambayeque, La Libertad, Ancash, Lima, Ica, Moquegua y Arequipa, por </a:t>
            </a:r>
            <a:r>
              <a:rPr lang="es-PE" sz="900" dirty="0" smtClean="0"/>
              <a:t>peligro inminente </a:t>
            </a:r>
            <a:r>
              <a:rPr lang="es-PE" sz="900" dirty="0"/>
              <a:t>ante el periodo de lluvias 2018-2019.</a:t>
            </a:r>
          </a:p>
          <a:p>
            <a:pPr marL="171450" indent="-171450">
              <a:buFont typeface="Arial" panose="020B0604020202020204" pitchFamily="34" charset="0"/>
              <a:buChar char="•"/>
            </a:pPr>
            <a:r>
              <a:rPr lang="es-PE" sz="900" dirty="0" smtClean="0"/>
              <a:t>Según </a:t>
            </a:r>
            <a:r>
              <a:rPr lang="es-PE" sz="900" dirty="0"/>
              <a:t>base de datos remitido por la Presidencia del Consejo de Ministros para el Plan Multisectorial ante Heladas y </a:t>
            </a:r>
            <a:r>
              <a:rPr lang="es-PE" sz="900" dirty="0" err="1"/>
              <a:t>Friaje</a:t>
            </a:r>
            <a:r>
              <a:rPr lang="es-PE" sz="900" dirty="0"/>
              <a:t> 2019 focalizadas.</a:t>
            </a:r>
          </a:p>
        </p:txBody>
      </p:sp>
    </p:spTree>
    <p:extLst>
      <p:ext uri="{BB962C8B-B14F-4D97-AF65-F5344CB8AC3E}">
        <p14:creationId xmlns:p14="http://schemas.microsoft.com/office/powerpoint/2010/main" val="1522627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 xmlns:a16="http://schemas.microsoft.com/office/drawing/2014/main" id="{D0280E58-E3C2-6A4D-8315-A68D46B5BA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012" y="-82284"/>
            <a:ext cx="971753" cy="971753"/>
          </a:xfrm>
          <a:prstGeom prst="rect">
            <a:avLst/>
          </a:prstGeom>
        </p:spPr>
      </p:pic>
      <p:sp>
        <p:nvSpPr>
          <p:cNvPr id="3" name="Rectángulo 2"/>
          <p:cNvSpPr/>
          <p:nvPr/>
        </p:nvSpPr>
        <p:spPr>
          <a:xfrm>
            <a:off x="328574" y="252393"/>
            <a:ext cx="5938292" cy="430887"/>
          </a:xfrm>
          <a:prstGeom prst="rect">
            <a:avLst/>
          </a:prstGeom>
          <a:noFill/>
        </p:spPr>
        <p:txBody>
          <a:bodyPr wrap="none" rtlCol="0">
            <a:spAutoFit/>
          </a:bodyPr>
          <a:lstStyle/>
          <a:p>
            <a:r>
              <a:rPr lang="es-PE" sz="2200" b="1" dirty="0" smtClean="0">
                <a:solidFill>
                  <a:srgbClr val="C00000"/>
                </a:solidFill>
                <a:cs typeface="Times New Roman" panose="02020603050405020304" pitchFamily="18" charset="0"/>
              </a:rPr>
              <a:t>Designación del Responsable de mantenimiento</a:t>
            </a:r>
            <a:endParaRPr lang="es-PE" sz="2200" b="1" dirty="0">
              <a:solidFill>
                <a:srgbClr val="C00000"/>
              </a:solidFill>
              <a:cs typeface="Times New Roman" panose="02020603050405020304" pitchFamily="18" charset="0"/>
            </a:endParaRPr>
          </a:p>
        </p:txBody>
      </p:sp>
      <p:sp>
        <p:nvSpPr>
          <p:cNvPr id="2" name="Rectángulo 1"/>
          <p:cNvSpPr/>
          <p:nvPr/>
        </p:nvSpPr>
        <p:spPr>
          <a:xfrm>
            <a:off x="515303" y="833881"/>
            <a:ext cx="10864263" cy="584775"/>
          </a:xfrm>
          <a:prstGeom prst="rect">
            <a:avLst/>
          </a:prstGeom>
        </p:spPr>
        <p:txBody>
          <a:bodyPr wrap="square">
            <a:spAutoFit/>
          </a:bodyPr>
          <a:lstStyle/>
          <a:p>
            <a:pPr marL="171450" indent="-171450">
              <a:buFont typeface="Arial" panose="020B0604020202020204" pitchFamily="34" charset="0"/>
              <a:buChar char="•"/>
            </a:pPr>
            <a:r>
              <a:rPr lang="es-PE" sz="1600" dirty="0" smtClean="0"/>
              <a:t>La </a:t>
            </a:r>
            <a:r>
              <a:rPr lang="es-PE" sz="1600" dirty="0"/>
              <a:t>UGEL o DRE, </a:t>
            </a:r>
            <a:r>
              <a:rPr lang="es-PE" sz="1600" dirty="0" smtClean="0"/>
              <a:t>según </a:t>
            </a:r>
            <a:r>
              <a:rPr lang="es-PE" sz="1600" dirty="0"/>
              <a:t>corresponda, designa como </a:t>
            </a:r>
            <a:r>
              <a:rPr lang="es-PE" sz="1600" dirty="0" smtClean="0"/>
              <a:t>responsable </a:t>
            </a:r>
            <a:r>
              <a:rPr lang="es-PE" sz="1600" dirty="0"/>
              <a:t>de mantenimiento, al director de la </a:t>
            </a:r>
            <a:r>
              <a:rPr lang="es-PE" sz="1600" dirty="0" smtClean="0"/>
              <a:t>IE, salvo las siguientes las excepciones contempladas dentro de la norma</a:t>
            </a:r>
            <a:endParaRPr lang="es-PE" sz="1600" dirty="0"/>
          </a:p>
        </p:txBody>
      </p:sp>
      <p:sp>
        <p:nvSpPr>
          <p:cNvPr id="10" name="Rectángulo 9"/>
          <p:cNvSpPr/>
          <p:nvPr/>
        </p:nvSpPr>
        <p:spPr>
          <a:xfrm>
            <a:off x="638455" y="1974911"/>
            <a:ext cx="11113477" cy="1323439"/>
          </a:xfrm>
          <a:prstGeom prst="rect">
            <a:avLst/>
          </a:prstGeom>
        </p:spPr>
        <p:txBody>
          <a:bodyPr wrap="square">
            <a:spAutoFit/>
          </a:bodyPr>
          <a:lstStyle/>
          <a:p>
            <a:pPr marL="171450" indent="-171450">
              <a:buFont typeface="Arial" panose="020B0604020202020204" pitchFamily="34" charset="0"/>
              <a:buChar char="•"/>
            </a:pPr>
            <a:r>
              <a:rPr lang="es-PE" sz="1600" dirty="0" smtClean="0"/>
              <a:t>Director titular o encargado</a:t>
            </a:r>
          </a:p>
          <a:p>
            <a:pPr marL="171450" indent="-171450">
              <a:buFont typeface="Arial" panose="020B0604020202020204" pitchFamily="34" charset="0"/>
              <a:buChar char="•"/>
            </a:pPr>
            <a:r>
              <a:rPr lang="es-PE" sz="1600" dirty="0" smtClean="0"/>
              <a:t>Subdirector </a:t>
            </a:r>
            <a:r>
              <a:rPr lang="es-PE" sz="1600" dirty="0"/>
              <a:t>designado</a:t>
            </a:r>
          </a:p>
          <a:p>
            <a:pPr marL="171450" indent="-171450">
              <a:buFont typeface="Arial" panose="020B0604020202020204" pitchFamily="34" charset="0"/>
              <a:buChar char="•"/>
            </a:pPr>
            <a:r>
              <a:rPr lang="es-PE" sz="1600" dirty="0"/>
              <a:t>Docente nombrado de mayor escala magisterial.</a:t>
            </a:r>
          </a:p>
          <a:p>
            <a:pPr marL="171450" indent="-171450">
              <a:buFont typeface="Arial" panose="020B0604020202020204" pitchFamily="34" charset="0"/>
              <a:buChar char="•"/>
            </a:pPr>
            <a:r>
              <a:rPr lang="es-PE" sz="1600" dirty="0"/>
              <a:t>Personal jerárquico nombrado de mayor escala magisterial (jefes de área, coordinadores académicos o administrativos, etc.).</a:t>
            </a:r>
          </a:p>
          <a:p>
            <a:pPr marL="171450" indent="-171450">
              <a:buFont typeface="Arial" panose="020B0604020202020204" pitchFamily="34" charset="0"/>
              <a:buChar char="•"/>
            </a:pPr>
            <a:r>
              <a:rPr lang="es-PE" sz="1600" dirty="0"/>
              <a:t>Servidor público de la UGEL o DRE (carácter temporal hasta la designación del un responsable dentro del plazo establecido</a:t>
            </a:r>
            <a:r>
              <a:rPr lang="es-PE" sz="1600" dirty="0" smtClean="0"/>
              <a:t>)</a:t>
            </a:r>
          </a:p>
        </p:txBody>
      </p:sp>
      <p:sp>
        <p:nvSpPr>
          <p:cNvPr id="11" name="CuadroTexto 10"/>
          <p:cNvSpPr txBox="1"/>
          <p:nvPr/>
        </p:nvSpPr>
        <p:spPr>
          <a:xfrm>
            <a:off x="638455" y="1636357"/>
            <a:ext cx="7245557" cy="338554"/>
          </a:xfrm>
          <a:prstGeom prst="rect">
            <a:avLst/>
          </a:prstGeom>
          <a:noFill/>
        </p:spPr>
        <p:txBody>
          <a:bodyPr wrap="square" rtlCol="0">
            <a:spAutoFit/>
          </a:bodyPr>
          <a:lstStyle>
            <a:defPPr>
              <a:defRPr lang="es-PE"/>
            </a:defPPr>
            <a:lvl1pPr algn="just">
              <a:defRPr sz="1600" b="1" kern="0">
                <a:solidFill>
                  <a:prstClr val="black"/>
                </a:solidFill>
                <a:ea typeface="Calibri" charset="0"/>
                <a:cs typeface="Calibri" charset="0"/>
              </a:defRPr>
            </a:lvl1pPr>
          </a:lstStyle>
          <a:p>
            <a:r>
              <a:rPr lang="es-PE" dirty="0" smtClean="0"/>
              <a:t>Orden de prelación para designación del responsable de mantenimiento</a:t>
            </a:r>
            <a:endParaRPr lang="es-PE" dirty="0"/>
          </a:p>
        </p:txBody>
      </p:sp>
      <p:sp>
        <p:nvSpPr>
          <p:cNvPr id="12" name="Triángulo rectángulo 11"/>
          <p:cNvSpPr/>
          <p:nvPr/>
        </p:nvSpPr>
        <p:spPr>
          <a:xfrm rot="13444729">
            <a:off x="449276" y="1731772"/>
            <a:ext cx="132053" cy="132053"/>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00" dirty="0">
              <a:solidFill>
                <a:prstClr val="white"/>
              </a:solidFill>
            </a:endParaRPr>
          </a:p>
        </p:txBody>
      </p:sp>
      <p:sp>
        <p:nvSpPr>
          <p:cNvPr id="13" name="Rectángulo 12"/>
          <p:cNvSpPr/>
          <p:nvPr/>
        </p:nvSpPr>
        <p:spPr>
          <a:xfrm>
            <a:off x="608667" y="3547479"/>
            <a:ext cx="10928021" cy="338554"/>
          </a:xfrm>
          <a:prstGeom prst="rect">
            <a:avLst/>
          </a:prstGeom>
          <a:noFill/>
        </p:spPr>
        <p:txBody>
          <a:bodyPr wrap="square" rtlCol="0">
            <a:spAutoFit/>
          </a:bodyPr>
          <a:lstStyle/>
          <a:p>
            <a:pPr algn="just"/>
            <a:r>
              <a:rPr lang="es-PE" sz="1600" b="1" dirty="0"/>
              <a:t>Cambio de responsables</a:t>
            </a:r>
            <a:r>
              <a:rPr lang="es-PE" sz="1600" dirty="0"/>
              <a:t> (supuestos señalados en la Norma Técnica General</a:t>
            </a:r>
            <a:r>
              <a:rPr lang="es-PE" sz="1600" dirty="0" smtClean="0"/>
              <a:t>)</a:t>
            </a:r>
            <a:r>
              <a:rPr lang="es-PE" sz="1600" b="1" dirty="0" smtClean="0"/>
              <a:t>: </a:t>
            </a:r>
            <a:endParaRPr lang="es-PE" sz="1600" b="1" kern="0" dirty="0">
              <a:ea typeface="Calibri" charset="0"/>
              <a:cs typeface="Calibri" charset="0"/>
            </a:endParaRPr>
          </a:p>
        </p:txBody>
      </p:sp>
      <p:sp>
        <p:nvSpPr>
          <p:cNvPr id="14" name="Triángulo rectángulo 13"/>
          <p:cNvSpPr/>
          <p:nvPr/>
        </p:nvSpPr>
        <p:spPr>
          <a:xfrm rot="13444729">
            <a:off x="480721" y="3650729"/>
            <a:ext cx="132053" cy="132053"/>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00" dirty="0">
              <a:solidFill>
                <a:prstClr val="white"/>
              </a:solidFill>
            </a:endParaRPr>
          </a:p>
        </p:txBody>
      </p:sp>
      <p:sp>
        <p:nvSpPr>
          <p:cNvPr id="15" name="Rectángulo 14"/>
          <p:cNvSpPr/>
          <p:nvPr/>
        </p:nvSpPr>
        <p:spPr>
          <a:xfrm>
            <a:off x="638455" y="3974286"/>
            <a:ext cx="11011033" cy="830997"/>
          </a:xfrm>
          <a:prstGeom prst="rect">
            <a:avLst/>
          </a:prstGeom>
        </p:spPr>
        <p:txBody>
          <a:bodyPr wrap="square">
            <a:spAutoFit/>
          </a:bodyPr>
          <a:lstStyle/>
          <a:p>
            <a:pPr marL="171450" indent="-171450">
              <a:buFont typeface="Arial" panose="020B0604020202020204" pitchFamily="34" charset="0"/>
              <a:buChar char="•"/>
            </a:pPr>
            <a:r>
              <a:rPr lang="es-PE" sz="1600" dirty="0" smtClean="0"/>
              <a:t>Remitir </a:t>
            </a:r>
            <a:r>
              <a:rPr lang="es-PE" sz="1600" dirty="0"/>
              <a:t>la solicitud a la UGM por correo electrónico </a:t>
            </a:r>
            <a:r>
              <a:rPr lang="es-PE" sz="1600" dirty="0" smtClean="0"/>
              <a:t>sustentando el cambio.</a:t>
            </a:r>
          </a:p>
          <a:p>
            <a:pPr marL="171450" indent="-171450">
              <a:buFont typeface="Arial" panose="020B0604020202020204" pitchFamily="34" charset="0"/>
              <a:buChar char="•"/>
            </a:pPr>
            <a:r>
              <a:rPr lang="es-PE" sz="1600" dirty="0" smtClean="0"/>
              <a:t>Deberá registrar el cambio en el SIM y adjuntar </a:t>
            </a:r>
            <a:r>
              <a:rPr lang="es-PE" sz="1600" dirty="0"/>
              <a:t>la </a:t>
            </a:r>
            <a:r>
              <a:rPr lang="es-PE" sz="1600" dirty="0" smtClean="0"/>
              <a:t>información copia </a:t>
            </a:r>
            <a:r>
              <a:rPr lang="es-PE" sz="1600" dirty="0"/>
              <a:t>digitalizada del </a:t>
            </a:r>
            <a:r>
              <a:rPr lang="es-PE" sz="1600" dirty="0" smtClean="0"/>
              <a:t>DNI, Resolución </a:t>
            </a:r>
            <a:r>
              <a:rPr lang="es-PE" sz="1600" dirty="0"/>
              <a:t>de designación o encargatura </a:t>
            </a:r>
            <a:r>
              <a:rPr lang="es-PE" sz="1600" dirty="0" smtClean="0"/>
              <a:t>vigente. </a:t>
            </a:r>
          </a:p>
        </p:txBody>
      </p:sp>
    </p:spTree>
    <p:extLst>
      <p:ext uri="{BB962C8B-B14F-4D97-AF65-F5344CB8AC3E}">
        <p14:creationId xmlns:p14="http://schemas.microsoft.com/office/powerpoint/2010/main" val="2530812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408365" y="279501"/>
            <a:ext cx="6907276" cy="430887"/>
          </a:xfrm>
          <a:prstGeom prst="rect">
            <a:avLst/>
          </a:prstGeom>
          <a:noFill/>
        </p:spPr>
        <p:txBody>
          <a:bodyPr wrap="none" rtlCol="0">
            <a:spAutoFit/>
          </a:bodyPr>
          <a:lstStyle>
            <a:defPPr>
              <a:defRPr lang="es-PE"/>
            </a:defPPr>
            <a:lvl1pPr>
              <a:defRPr sz="2200" b="1">
                <a:solidFill>
                  <a:srgbClr val="C00000"/>
                </a:solidFill>
                <a:cs typeface="Times New Roman" panose="02020603050405020304" pitchFamily="18" charset="0"/>
              </a:defRPr>
            </a:lvl1pPr>
          </a:lstStyle>
          <a:p>
            <a:r>
              <a:rPr lang="es-PE" dirty="0" smtClean="0"/>
              <a:t>Cronograma del programa anual de mantenimiento 2019:</a:t>
            </a:r>
            <a:endParaRPr lang="es-PE" dirty="0"/>
          </a:p>
        </p:txBody>
      </p:sp>
      <p:pic>
        <p:nvPicPr>
          <p:cNvPr id="3" name="Imagen 2"/>
          <p:cNvPicPr>
            <a:picLocks noChangeAspect="1"/>
          </p:cNvPicPr>
          <p:nvPr/>
        </p:nvPicPr>
        <p:blipFill rotWithShape="1">
          <a:blip r:embed="rId2"/>
          <a:srcRect t="4754" b="1466"/>
          <a:stretch/>
        </p:blipFill>
        <p:spPr>
          <a:xfrm>
            <a:off x="460965" y="804173"/>
            <a:ext cx="10716480" cy="5776381"/>
          </a:xfrm>
          <a:prstGeom prst="rect">
            <a:avLst/>
          </a:prstGeom>
        </p:spPr>
      </p:pic>
    </p:spTree>
    <p:extLst>
      <p:ext uri="{BB962C8B-B14F-4D97-AF65-F5344CB8AC3E}">
        <p14:creationId xmlns:p14="http://schemas.microsoft.com/office/powerpoint/2010/main" val="29969056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160769165"/>
              </p:ext>
            </p:extLst>
          </p:nvPr>
        </p:nvGraphicFramePr>
        <p:xfrm>
          <a:off x="265724" y="1122663"/>
          <a:ext cx="11551139" cy="4457159"/>
        </p:xfrm>
        <a:graphic>
          <a:graphicData uri="http://schemas.openxmlformats.org/drawingml/2006/table">
            <a:tbl>
              <a:tblPr firstRow="1" bandRow="1">
                <a:tableStyleId>{2A488322-F2BA-4B5B-9748-0D474271808F}</a:tableStyleId>
              </a:tblPr>
              <a:tblGrid>
                <a:gridCol w="284711"/>
                <a:gridCol w="2883422"/>
                <a:gridCol w="2410146"/>
                <a:gridCol w="3558958"/>
                <a:gridCol w="2413902"/>
              </a:tblGrid>
              <a:tr h="370840">
                <a:tc>
                  <a:txBody>
                    <a:bodyPr/>
                    <a:lstStyle/>
                    <a:p>
                      <a:endParaRPr lang="es-PE" sz="1400" dirty="0"/>
                    </a:p>
                  </a:txBody>
                  <a:tcPr/>
                </a:tc>
                <a:tc>
                  <a:txBody>
                    <a:bodyPr/>
                    <a:lstStyle/>
                    <a:p>
                      <a:pPr algn="ctr"/>
                      <a:r>
                        <a:rPr lang="es-PE" sz="1400" dirty="0" smtClean="0"/>
                        <a:t>Actividad</a:t>
                      </a:r>
                      <a:endParaRPr lang="es-PE" sz="1400" dirty="0"/>
                    </a:p>
                  </a:txBody>
                  <a:tcPr/>
                </a:tc>
                <a:tc>
                  <a:txBody>
                    <a:bodyPr/>
                    <a:lstStyle/>
                    <a:p>
                      <a:pPr algn="ctr"/>
                      <a:r>
                        <a:rPr lang="es-PE" sz="1400" dirty="0" smtClean="0"/>
                        <a:t>Inicia</a:t>
                      </a:r>
                      <a:endParaRPr lang="es-PE" sz="1400" dirty="0"/>
                    </a:p>
                  </a:txBody>
                  <a:tcPr/>
                </a:tc>
                <a:tc>
                  <a:txBody>
                    <a:bodyPr/>
                    <a:lstStyle/>
                    <a:p>
                      <a:pPr algn="ctr"/>
                      <a:r>
                        <a:rPr lang="es-PE" sz="1400" dirty="0" smtClean="0"/>
                        <a:t>Hitos /</a:t>
                      </a:r>
                      <a:r>
                        <a:rPr lang="es-PE" sz="1400" baseline="0" dirty="0" smtClean="0"/>
                        <a:t> Situaciones </a:t>
                      </a:r>
                      <a:r>
                        <a:rPr lang="es-PE" sz="1400" dirty="0" smtClean="0"/>
                        <a:t>clave</a:t>
                      </a:r>
                      <a:endParaRPr lang="es-PE" sz="1400" dirty="0"/>
                    </a:p>
                  </a:txBody>
                  <a:tcPr/>
                </a:tc>
                <a:tc>
                  <a:txBody>
                    <a:bodyPr/>
                    <a:lstStyle/>
                    <a:p>
                      <a:pPr algn="ctr"/>
                      <a:r>
                        <a:rPr lang="es-PE" sz="1400" dirty="0" smtClean="0"/>
                        <a:t>Fecha</a:t>
                      </a:r>
                      <a:r>
                        <a:rPr lang="es-PE" sz="1400" baseline="0" dirty="0" smtClean="0"/>
                        <a:t> límite</a:t>
                      </a:r>
                      <a:endParaRPr lang="es-PE" sz="1400" dirty="0"/>
                    </a:p>
                  </a:txBody>
                  <a:tcPr/>
                </a:tc>
              </a:tr>
              <a:tr h="370840">
                <a:tc>
                  <a:txBody>
                    <a:bodyPr/>
                    <a:lstStyle/>
                    <a:p>
                      <a:pPr algn="ctr"/>
                      <a:r>
                        <a:rPr lang="es-PE" sz="1400" dirty="0" smtClean="0"/>
                        <a:t>1</a:t>
                      </a:r>
                      <a:endParaRPr lang="es-PE" sz="1400" dirty="0"/>
                    </a:p>
                  </a:txBody>
                  <a:tcPr anchor="ctr"/>
                </a:tc>
                <a:tc>
                  <a:txBody>
                    <a:bodyPr/>
                    <a:lstStyle/>
                    <a:p>
                      <a:r>
                        <a:rPr lang="es-PE" sz="1400" dirty="0" smtClean="0"/>
                        <a:t>Registro</a:t>
                      </a:r>
                      <a:r>
                        <a:rPr lang="es-PE" sz="1400" baseline="0" dirty="0" smtClean="0"/>
                        <a:t> de la FAM en el SIM</a:t>
                      </a:r>
                      <a:endParaRPr lang="es-PE" sz="1400" dirty="0"/>
                    </a:p>
                  </a:txBody>
                  <a:tcPr anchor="ctr"/>
                </a:tc>
                <a:tc>
                  <a:txBody>
                    <a:bodyPr/>
                    <a:lstStyle/>
                    <a:p>
                      <a:pPr algn="ctr"/>
                      <a:r>
                        <a:rPr lang="es-PE" sz="1400" dirty="0" smtClean="0"/>
                        <a:t>Desde febrero</a:t>
                      </a:r>
                      <a:endParaRPr lang="es-PE" sz="1400" dirty="0"/>
                    </a:p>
                  </a:txBody>
                  <a:tcPr anchor="ctr"/>
                </a:tc>
                <a:tc>
                  <a:txBody>
                    <a:bodyPr/>
                    <a:lstStyle/>
                    <a:p>
                      <a:r>
                        <a:rPr lang="es-PE" sz="1400" dirty="0" smtClean="0"/>
                        <a:t>E</a:t>
                      </a:r>
                      <a:r>
                        <a:rPr lang="es-PE" sz="1400" baseline="0" dirty="0" smtClean="0"/>
                        <a:t>n zonas sin acceso a internet, el responsable de mantenimiento puede remitir a la UGEL la FAM en físico para su registro en el SIM.</a:t>
                      </a:r>
                      <a:endParaRPr lang="es-PE" sz="1400" dirty="0"/>
                    </a:p>
                  </a:txBody>
                  <a:tcPr anchor="ctr"/>
                </a:tc>
                <a:tc>
                  <a:txBody>
                    <a:bodyPr/>
                    <a:lstStyle/>
                    <a:p>
                      <a:pPr algn="ctr"/>
                      <a:r>
                        <a:rPr lang="es-PE" sz="1400" dirty="0" smtClean="0"/>
                        <a:t>07/06/2018</a:t>
                      </a:r>
                      <a:endParaRPr lang="es-PE" sz="1400" dirty="0"/>
                    </a:p>
                  </a:txBody>
                  <a:tcPr anchor="ctr"/>
                </a:tc>
              </a:tr>
              <a:tr h="733519">
                <a:tc>
                  <a:txBody>
                    <a:bodyPr/>
                    <a:lstStyle/>
                    <a:p>
                      <a:pPr algn="ctr"/>
                      <a:r>
                        <a:rPr lang="es-PE" sz="1400" dirty="0" smtClean="0"/>
                        <a:t>2</a:t>
                      </a:r>
                      <a:endParaRPr lang="es-PE" sz="1400" dirty="0"/>
                    </a:p>
                  </a:txBody>
                  <a:tcPr anchor="ctr"/>
                </a:tc>
                <a:tc>
                  <a:txBody>
                    <a:bodyPr/>
                    <a:lstStyle/>
                    <a:p>
                      <a:r>
                        <a:rPr lang="es-PE" sz="1400" dirty="0" smtClean="0"/>
                        <a:t>Ejecución</a:t>
                      </a:r>
                      <a:endParaRPr lang="es-PE" sz="1400" dirty="0"/>
                    </a:p>
                  </a:txBody>
                  <a:tcPr anchor="ctr"/>
                </a:tc>
                <a:tc>
                  <a:txBody>
                    <a:bodyPr/>
                    <a:lstStyle/>
                    <a:p>
                      <a:pPr algn="ctr"/>
                      <a:r>
                        <a:rPr lang="es-PE" sz="1400" dirty="0" smtClean="0"/>
                        <a:t>Desde febrero</a:t>
                      </a:r>
                      <a:endParaRPr lang="es-PE" sz="1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400" baseline="0" dirty="0" smtClean="0"/>
                        <a:t>Se enviará SMS al responsable de mantenimiento indicando que su cuenta está activa y apta para el retiro de recursos.</a:t>
                      </a:r>
                      <a:endParaRPr lang="es-PE" sz="1400" dirty="0"/>
                    </a:p>
                  </a:txBody>
                  <a:tcPr anchor="ctr"/>
                </a:tc>
                <a:tc>
                  <a:txBody>
                    <a:bodyPr/>
                    <a:lstStyle/>
                    <a:p>
                      <a:r>
                        <a:rPr lang="es-PE" sz="1400" dirty="0" smtClean="0"/>
                        <a:t>Hasta</a:t>
                      </a:r>
                      <a:r>
                        <a:rPr lang="es-PE" sz="1400" baseline="0" dirty="0" smtClean="0"/>
                        <a:t> 90 días calendario a partir de la fecha de activación de la cuenta de ahorros.</a:t>
                      </a:r>
                      <a:endParaRPr lang="es-PE" sz="1400" dirty="0"/>
                    </a:p>
                  </a:txBody>
                  <a:tcPr anchor="ctr"/>
                </a:tc>
              </a:tr>
              <a:tr h="1128196">
                <a:tc>
                  <a:txBody>
                    <a:bodyPr/>
                    <a:lstStyle/>
                    <a:p>
                      <a:pPr algn="ctr"/>
                      <a:r>
                        <a:rPr lang="es-PE" sz="1400" dirty="0" smtClean="0"/>
                        <a:t>3</a:t>
                      </a:r>
                      <a:endParaRPr lang="es-PE" sz="1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400" dirty="0" smtClean="0"/>
                        <a:t>Registro</a:t>
                      </a:r>
                      <a:r>
                        <a:rPr lang="es-PE" sz="1400" baseline="0" dirty="0" smtClean="0"/>
                        <a:t> de la DG en el SIM </a:t>
                      </a:r>
                      <a:r>
                        <a:rPr lang="es-PE" sz="1400" kern="0" dirty="0" smtClean="0"/>
                        <a:t>presentación</a:t>
                      </a:r>
                      <a:r>
                        <a:rPr lang="es-PE" sz="1400" kern="0" baseline="0" dirty="0" smtClean="0"/>
                        <a:t> d</a:t>
                      </a:r>
                      <a:r>
                        <a:rPr lang="es-PE" sz="1400" kern="0" dirty="0" smtClean="0"/>
                        <a:t>el expediente en físico</a:t>
                      </a:r>
                      <a:r>
                        <a:rPr lang="es-PE" sz="1400" kern="0" baseline="0" dirty="0" smtClean="0"/>
                        <a:t> o digital a la UGEL.</a:t>
                      </a:r>
                      <a:endParaRPr lang="es-PE"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s-PE" sz="1400" dirty="0" smtClean="0"/>
                    </a:p>
                    <a:p>
                      <a:endParaRPr lang="es-PE" sz="1400" dirty="0"/>
                    </a:p>
                  </a:txBody>
                  <a:tcPr anchor="ctr"/>
                </a:tc>
                <a:tc>
                  <a:txBody>
                    <a:bodyPr/>
                    <a:lstStyle/>
                    <a:p>
                      <a:r>
                        <a:rPr lang="es-PE" sz="1400" dirty="0" smtClean="0"/>
                        <a:t>Hasta 10 días hábiles posterior a la fecha de ejecución de la última acción de mantenimiento.</a:t>
                      </a:r>
                    </a:p>
                  </a:txBody>
                  <a:tcPr anchor="ctr"/>
                </a:tc>
                <a:tc>
                  <a:txBody>
                    <a:bodyPr/>
                    <a:lstStyle/>
                    <a:p>
                      <a:r>
                        <a:rPr lang="es-PE" sz="1400" kern="0" dirty="0" smtClean="0"/>
                        <a:t>Los responsables que son asignados que son</a:t>
                      </a:r>
                      <a:r>
                        <a:rPr lang="es-PE" sz="1400" kern="0" baseline="0" dirty="0" smtClean="0"/>
                        <a:t> registrados o con cambio de responsable </a:t>
                      </a:r>
                      <a:r>
                        <a:rPr lang="es-PE" sz="1400" kern="0" dirty="0" smtClean="0"/>
                        <a:t>hasta mayo tienen 90 días de plazo máximo para la ejecución de acciones.</a:t>
                      </a:r>
                      <a:endParaRPr lang="es-PE" sz="1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400" kern="0" dirty="0" smtClean="0"/>
                        <a:t>Los responsables con</a:t>
                      </a:r>
                      <a:r>
                        <a:rPr lang="es-PE" sz="1400" kern="0" baseline="0" dirty="0" smtClean="0"/>
                        <a:t> cambio de responsable o </a:t>
                      </a:r>
                      <a:r>
                        <a:rPr lang="es-PE" sz="1400" kern="0" dirty="0" smtClean="0"/>
                        <a:t>asignados en el mes de junio solo contaran con 60 días para la ejecución de</a:t>
                      </a:r>
                      <a:r>
                        <a:rPr lang="es-PE" sz="1400" kern="0" baseline="0" dirty="0" smtClean="0"/>
                        <a:t> </a:t>
                      </a:r>
                      <a:r>
                        <a:rPr lang="es-PE" sz="1400" kern="0" baseline="0" dirty="0" smtClean="0"/>
                        <a:t>acciones (al 21/10/2019)</a:t>
                      </a:r>
                      <a:endParaRPr lang="es-PE" sz="1400" dirty="0"/>
                    </a:p>
                  </a:txBody>
                  <a:tcPr anchor="ctr"/>
                </a:tc>
              </a:tr>
              <a:tr h="370840">
                <a:tc>
                  <a:txBody>
                    <a:bodyPr/>
                    <a:lstStyle/>
                    <a:p>
                      <a:pPr algn="ctr"/>
                      <a:r>
                        <a:rPr lang="es-PE" sz="1400" dirty="0" smtClean="0"/>
                        <a:t>4</a:t>
                      </a:r>
                      <a:endParaRPr lang="es-PE" sz="1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400" dirty="0" smtClean="0"/>
                        <a:t>Devolución</a:t>
                      </a:r>
                      <a:r>
                        <a:rPr lang="es-PE" sz="1400" baseline="0" dirty="0" smtClean="0"/>
                        <a:t> de saldo no utilizado </a:t>
                      </a:r>
                      <a:r>
                        <a:rPr lang="es-PE" sz="1400" dirty="0" smtClean="0"/>
                        <a:t>a la cuenta</a:t>
                      </a:r>
                      <a:r>
                        <a:rPr lang="es-PE" sz="1400" baseline="0" dirty="0" smtClean="0"/>
                        <a:t> asignada a nombre del responsable.</a:t>
                      </a:r>
                      <a:endParaRPr lang="es-PE" sz="1400" dirty="0"/>
                    </a:p>
                  </a:txBody>
                  <a:tcPr anchor="ctr"/>
                </a:tc>
                <a:tc>
                  <a:txBody>
                    <a:bodyPr/>
                    <a:lstStyle/>
                    <a:p>
                      <a:pPr algn="l"/>
                      <a:r>
                        <a:rPr lang="es-PE" sz="1400" dirty="0" smtClean="0"/>
                        <a:t>Hasta</a:t>
                      </a:r>
                      <a:r>
                        <a:rPr lang="es-PE" sz="1400" baseline="0" dirty="0" smtClean="0"/>
                        <a:t> antes de la fecha de cierre</a:t>
                      </a:r>
                      <a:endParaRPr lang="es-PE" sz="1400" dirty="0"/>
                    </a:p>
                  </a:txBody>
                  <a:tcPr anchor="ctr"/>
                </a:tc>
                <a:tc>
                  <a:txBody>
                    <a:bodyPr/>
                    <a:lstStyle/>
                    <a:p>
                      <a:pPr algn="l"/>
                      <a:r>
                        <a:rPr lang="es-PE" sz="1400" dirty="0" smtClean="0"/>
                        <a:t>Incluye devolución de intereses retirados.</a:t>
                      </a:r>
                      <a:endParaRPr lang="es-PE" sz="1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1400" dirty="0" smtClean="0"/>
                        <a:t>Hasta el 31/10/2019</a:t>
                      </a:r>
                      <a:endParaRPr lang="es-PE" sz="1400" dirty="0"/>
                    </a:p>
                  </a:txBody>
                  <a:tcPr anchor="ctr"/>
                </a:tc>
              </a:tr>
              <a:tr h="370840">
                <a:tc>
                  <a:txBody>
                    <a:bodyPr/>
                    <a:lstStyle/>
                    <a:p>
                      <a:pPr algn="ctr"/>
                      <a:r>
                        <a:rPr lang="es-PE" sz="1400" dirty="0" smtClean="0"/>
                        <a:t>5</a:t>
                      </a:r>
                      <a:endParaRPr lang="es-PE" sz="1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400" dirty="0" smtClean="0"/>
                        <a:t>Devolución </a:t>
                      </a:r>
                      <a:r>
                        <a:rPr lang="es-PE" sz="1400" baseline="0" dirty="0" smtClean="0"/>
                        <a:t>de saldo no utilizado </a:t>
                      </a:r>
                      <a:r>
                        <a:rPr lang="es-PE" sz="1400" dirty="0" smtClean="0"/>
                        <a:t>a la cuenta</a:t>
                      </a:r>
                      <a:r>
                        <a:rPr lang="es-PE" sz="1400" baseline="0" dirty="0" smtClean="0"/>
                        <a:t> corriente N° 00000 860867 M.EDUCACION  PRONIED</a:t>
                      </a:r>
                      <a:endParaRPr lang="es-PE" sz="1400" dirty="0"/>
                    </a:p>
                  </a:txBody>
                  <a:tcPr anchor="ctr"/>
                </a:tc>
                <a:tc>
                  <a:txBody>
                    <a:bodyPr/>
                    <a:lstStyle/>
                    <a:p>
                      <a:pPr algn="l"/>
                      <a:r>
                        <a:rPr lang="es-PE" sz="1400" dirty="0" smtClean="0"/>
                        <a:t>A partir del 02 de noviembre</a:t>
                      </a:r>
                      <a:r>
                        <a:rPr lang="es-PE" sz="1400" baseline="0" dirty="0" smtClean="0"/>
                        <a:t> del 2019</a:t>
                      </a:r>
                      <a:endParaRPr lang="es-PE" sz="1400" dirty="0"/>
                    </a:p>
                  </a:txBody>
                  <a:tcPr anchor="ctr"/>
                </a:tc>
                <a:tc>
                  <a:txBody>
                    <a:bodyPr/>
                    <a:lstStyle/>
                    <a:p>
                      <a:pPr algn="l"/>
                      <a:r>
                        <a:rPr lang="es-PE" sz="1400" dirty="0" smtClean="0"/>
                        <a:t>Saldos no ejecutados,</a:t>
                      </a:r>
                      <a:r>
                        <a:rPr lang="es-PE" sz="1400" baseline="0" dirty="0" smtClean="0"/>
                        <a:t> intereses retirados y recupero de acciones administrativas, civiles y/o legales del Programa de Mantenimiento.</a:t>
                      </a:r>
                      <a:endParaRPr lang="es-PE" sz="1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PE" sz="1400" dirty="0"/>
                    </a:p>
                  </a:txBody>
                  <a:tcPr anchor="ctr"/>
                </a:tc>
              </a:tr>
            </a:tbl>
          </a:graphicData>
        </a:graphic>
      </p:graphicFrame>
      <p:sp>
        <p:nvSpPr>
          <p:cNvPr id="7" name="CuadroTexto 6"/>
          <p:cNvSpPr txBox="1"/>
          <p:nvPr/>
        </p:nvSpPr>
        <p:spPr>
          <a:xfrm>
            <a:off x="204616" y="326393"/>
            <a:ext cx="7738850" cy="430887"/>
          </a:xfrm>
          <a:prstGeom prst="rect">
            <a:avLst/>
          </a:prstGeom>
          <a:noFill/>
        </p:spPr>
        <p:txBody>
          <a:bodyPr wrap="none" rtlCol="0">
            <a:spAutoFit/>
          </a:bodyPr>
          <a:lstStyle>
            <a:defPPr>
              <a:defRPr lang="es-PE"/>
            </a:defPPr>
            <a:lvl1pPr>
              <a:defRPr sz="2200" b="1">
                <a:solidFill>
                  <a:srgbClr val="C00000"/>
                </a:solidFill>
                <a:cs typeface="Times New Roman" panose="02020603050405020304" pitchFamily="18" charset="0"/>
              </a:defRPr>
            </a:lvl1pPr>
          </a:lstStyle>
          <a:p>
            <a:r>
              <a:rPr lang="es-PE" dirty="0" smtClean="0"/>
              <a:t>Procedimiento y fechas límite – Responsables de mantenimiento</a:t>
            </a:r>
            <a:endParaRPr lang="es-PE" dirty="0"/>
          </a:p>
        </p:txBody>
      </p:sp>
    </p:spTree>
    <p:extLst>
      <p:ext uri="{BB962C8B-B14F-4D97-AF65-F5344CB8AC3E}">
        <p14:creationId xmlns:p14="http://schemas.microsoft.com/office/powerpoint/2010/main" val="42656694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45293" y="240424"/>
            <a:ext cx="5213671" cy="430887"/>
          </a:xfrm>
          <a:prstGeom prst="rect">
            <a:avLst/>
          </a:prstGeom>
          <a:noFill/>
        </p:spPr>
        <p:txBody>
          <a:bodyPr wrap="none" rtlCol="0">
            <a:spAutoFit/>
          </a:bodyPr>
          <a:lstStyle>
            <a:defPPr>
              <a:defRPr lang="es-PE"/>
            </a:defPPr>
            <a:lvl1pPr>
              <a:defRPr sz="2200" b="1">
                <a:solidFill>
                  <a:srgbClr val="C00000"/>
                </a:solidFill>
                <a:cs typeface="Times New Roman" panose="02020603050405020304" pitchFamily="18" charset="0"/>
              </a:defRPr>
            </a:lvl1pPr>
          </a:lstStyle>
          <a:p>
            <a:r>
              <a:rPr lang="es-PE" dirty="0" smtClean="0"/>
              <a:t>Procedimiento y fechas límite – DRE/UGEL:</a:t>
            </a:r>
            <a:endParaRPr lang="es-PE" dirty="0"/>
          </a:p>
        </p:txBody>
      </p:sp>
      <p:graphicFrame>
        <p:nvGraphicFramePr>
          <p:cNvPr id="4" name="Tabla 3"/>
          <p:cNvGraphicFramePr>
            <a:graphicFrameLocks noGrp="1"/>
          </p:cNvGraphicFramePr>
          <p:nvPr>
            <p:extLst>
              <p:ext uri="{D42A27DB-BD31-4B8C-83A1-F6EECF244321}">
                <p14:modId xmlns:p14="http://schemas.microsoft.com/office/powerpoint/2010/main" val="2891442144"/>
              </p:ext>
            </p:extLst>
          </p:nvPr>
        </p:nvGraphicFramePr>
        <p:xfrm>
          <a:off x="408365" y="1238984"/>
          <a:ext cx="10508287" cy="3840480"/>
        </p:xfrm>
        <a:graphic>
          <a:graphicData uri="http://schemas.openxmlformats.org/drawingml/2006/table">
            <a:tbl>
              <a:tblPr firstRow="1" bandRow="1">
                <a:tableStyleId>{5DA37D80-6434-44D0-A028-1B22A696006F}</a:tableStyleId>
              </a:tblPr>
              <a:tblGrid>
                <a:gridCol w="261571"/>
                <a:gridCol w="2568488"/>
                <a:gridCol w="1605713"/>
                <a:gridCol w="3845448"/>
                <a:gridCol w="2227067"/>
              </a:tblGrid>
              <a:tr h="247159">
                <a:tc>
                  <a:txBody>
                    <a:bodyPr/>
                    <a:lstStyle/>
                    <a:p>
                      <a:pPr algn="ctr"/>
                      <a:endParaRPr lang="es-PE" sz="1400" dirty="0">
                        <a:latin typeface="Arial Narrow" panose="020B0606020202030204" pitchFamily="34" charset="0"/>
                      </a:endParaRPr>
                    </a:p>
                  </a:txBody>
                  <a:tcPr/>
                </a:tc>
                <a:tc>
                  <a:txBody>
                    <a:bodyPr/>
                    <a:lstStyle/>
                    <a:p>
                      <a:pPr algn="ctr"/>
                      <a:r>
                        <a:rPr lang="es-PE" sz="1400" dirty="0" smtClean="0">
                          <a:latin typeface="Arial Narrow" panose="020B0606020202030204" pitchFamily="34" charset="0"/>
                        </a:rPr>
                        <a:t>Procedimiento</a:t>
                      </a:r>
                      <a:endParaRPr lang="es-PE" sz="1400" dirty="0">
                        <a:latin typeface="Arial Narrow" panose="020B0606020202030204" pitchFamily="34" charset="0"/>
                      </a:endParaRPr>
                    </a:p>
                  </a:txBody>
                  <a:tcPr/>
                </a:tc>
                <a:tc>
                  <a:txBody>
                    <a:bodyPr/>
                    <a:lstStyle/>
                    <a:p>
                      <a:pPr algn="ctr"/>
                      <a:r>
                        <a:rPr lang="es-PE" sz="1400" dirty="0" smtClean="0">
                          <a:latin typeface="Arial Narrow" panose="020B0606020202030204" pitchFamily="34" charset="0"/>
                        </a:rPr>
                        <a:t>Inicia</a:t>
                      </a:r>
                      <a:endParaRPr lang="es-PE" sz="1400" dirty="0">
                        <a:latin typeface="Arial Narrow" panose="020B0606020202030204" pitchFamily="34" charset="0"/>
                      </a:endParaRPr>
                    </a:p>
                  </a:txBody>
                  <a:tcPr/>
                </a:tc>
                <a:tc>
                  <a:txBody>
                    <a:bodyPr/>
                    <a:lstStyle/>
                    <a:p>
                      <a:pPr algn="ctr"/>
                      <a:r>
                        <a:rPr lang="es-PE" sz="1400" dirty="0" smtClean="0">
                          <a:latin typeface="Arial Narrow" panose="020B0606020202030204" pitchFamily="34" charset="0"/>
                        </a:rPr>
                        <a:t>Hitos /</a:t>
                      </a:r>
                      <a:r>
                        <a:rPr lang="es-PE" sz="1400" baseline="0" dirty="0" smtClean="0">
                          <a:latin typeface="Arial Narrow" panose="020B0606020202030204" pitchFamily="34" charset="0"/>
                        </a:rPr>
                        <a:t> Situaciones </a:t>
                      </a:r>
                      <a:r>
                        <a:rPr lang="es-PE" sz="1400" dirty="0" smtClean="0">
                          <a:latin typeface="Arial Narrow" panose="020B0606020202030204" pitchFamily="34" charset="0"/>
                        </a:rPr>
                        <a:t>clave</a:t>
                      </a:r>
                      <a:endParaRPr lang="es-PE" sz="1400" dirty="0">
                        <a:latin typeface="Arial Narrow" panose="020B0606020202030204" pitchFamily="34" charset="0"/>
                      </a:endParaRPr>
                    </a:p>
                  </a:txBody>
                  <a:tcPr/>
                </a:tc>
                <a:tc>
                  <a:txBody>
                    <a:bodyPr/>
                    <a:lstStyle/>
                    <a:p>
                      <a:pPr algn="ctr"/>
                      <a:r>
                        <a:rPr lang="es-PE" sz="1400" dirty="0" smtClean="0">
                          <a:latin typeface="Arial Narrow" panose="020B0606020202030204" pitchFamily="34" charset="0"/>
                        </a:rPr>
                        <a:t>Fecha</a:t>
                      </a:r>
                      <a:r>
                        <a:rPr lang="es-PE" sz="1400" baseline="0" dirty="0" smtClean="0">
                          <a:latin typeface="Arial Narrow" panose="020B0606020202030204" pitchFamily="34" charset="0"/>
                        </a:rPr>
                        <a:t> límite</a:t>
                      </a:r>
                      <a:endParaRPr lang="es-PE" sz="1400" dirty="0">
                        <a:latin typeface="Arial Narrow" panose="020B0606020202030204" pitchFamily="34" charset="0"/>
                      </a:endParaRPr>
                    </a:p>
                  </a:txBody>
                  <a:tcPr/>
                </a:tc>
              </a:tr>
              <a:tr h="420170">
                <a:tc>
                  <a:txBody>
                    <a:bodyPr/>
                    <a:lstStyle/>
                    <a:p>
                      <a:r>
                        <a:rPr lang="es-PE" sz="1400" dirty="0" smtClean="0">
                          <a:latin typeface="Arial Narrow" panose="020B0606020202030204" pitchFamily="34" charset="0"/>
                        </a:rPr>
                        <a:t>1</a:t>
                      </a:r>
                      <a:endParaRPr lang="es-PE" sz="1400" dirty="0">
                        <a:latin typeface="Arial Narrow" panose="020B0606020202030204" pitchFamily="34" charset="0"/>
                      </a:endParaRPr>
                    </a:p>
                  </a:txBody>
                  <a:tcPr anchor="ctr"/>
                </a:tc>
                <a:tc>
                  <a:txBody>
                    <a:bodyPr/>
                    <a:lstStyle/>
                    <a:p>
                      <a:pPr algn="l"/>
                      <a:r>
                        <a:rPr lang="es-PE" sz="1400" dirty="0" smtClean="0">
                          <a:latin typeface="Arial Narrow" panose="020B0606020202030204" pitchFamily="34" charset="0"/>
                        </a:rPr>
                        <a:t>Designación</a:t>
                      </a:r>
                      <a:r>
                        <a:rPr lang="es-PE" sz="1400" baseline="0" dirty="0" smtClean="0">
                          <a:latin typeface="Arial Narrow" panose="020B0606020202030204" pitchFamily="34" charset="0"/>
                        </a:rPr>
                        <a:t> de responsables</a:t>
                      </a:r>
                      <a:endParaRPr lang="es-PE" sz="1400" dirty="0">
                        <a:latin typeface="Arial Narrow" panose="020B0606020202030204" pitchFamily="34" charset="0"/>
                      </a:endParaRPr>
                    </a:p>
                  </a:txBody>
                  <a:tcPr anchor="ctr"/>
                </a:tc>
                <a:tc>
                  <a:txBody>
                    <a:bodyPr/>
                    <a:lstStyle/>
                    <a:p>
                      <a:pPr algn="ctr"/>
                      <a:r>
                        <a:rPr lang="es-PE" sz="1400" dirty="0" smtClean="0">
                          <a:latin typeface="Arial Narrow" panose="020B0606020202030204" pitchFamily="34" charset="0"/>
                        </a:rPr>
                        <a:t>Desde</a:t>
                      </a:r>
                      <a:r>
                        <a:rPr lang="es-PE" sz="1400" baseline="0" dirty="0" smtClean="0">
                          <a:latin typeface="Arial Narrow" panose="020B0606020202030204" pitchFamily="34" charset="0"/>
                        </a:rPr>
                        <a:t> el 28/12/2018</a:t>
                      </a:r>
                      <a:endParaRPr lang="es-PE" sz="1400" dirty="0">
                        <a:latin typeface="Arial Narrow" panose="020B0606020202030204" pitchFamily="34" charset="0"/>
                      </a:endParaRPr>
                    </a:p>
                  </a:txBody>
                  <a:tcPr anchor="ctr"/>
                </a:tc>
                <a:tc>
                  <a:txBody>
                    <a:bodyPr/>
                    <a:lstStyle/>
                    <a:p>
                      <a:pPr algn="l"/>
                      <a:r>
                        <a:rPr lang="es-PE" sz="1400" dirty="0" smtClean="0">
                          <a:latin typeface="Arial Narrow" panose="020B0606020202030204" pitchFamily="34" charset="0"/>
                        </a:rPr>
                        <a:t>Del</a:t>
                      </a:r>
                      <a:r>
                        <a:rPr lang="es-PE" sz="1400" baseline="0" dirty="0" smtClean="0">
                          <a:latin typeface="Arial Narrow" panose="020B0606020202030204" pitchFamily="34" charset="0"/>
                        </a:rPr>
                        <a:t> 50% al 75% al 07/02/2019 Según compromiso de DRE con PRONIED.</a:t>
                      </a:r>
                    </a:p>
                  </a:txBody>
                  <a:tcPr anchor="ctr"/>
                </a:tc>
                <a:tc>
                  <a:txBody>
                    <a:bodyPr/>
                    <a:lstStyle/>
                    <a:p>
                      <a:pPr algn="l"/>
                      <a:r>
                        <a:rPr lang="es-PE" sz="1400" baseline="0" dirty="0" err="1" smtClean="0">
                          <a:latin typeface="Arial Narrow" panose="020B0606020202030204" pitchFamily="34" charset="0"/>
                        </a:rPr>
                        <a:t>Unidocentes</a:t>
                      </a:r>
                      <a:r>
                        <a:rPr lang="es-PE" sz="1400" baseline="0" dirty="0" smtClean="0">
                          <a:latin typeface="Arial Narrow" panose="020B0606020202030204" pitchFamily="34" charset="0"/>
                        </a:rPr>
                        <a:t> y contratados h</a:t>
                      </a:r>
                      <a:r>
                        <a:rPr lang="es-PE" sz="1400" dirty="0" smtClean="0">
                          <a:latin typeface="Arial Narrow" panose="020B0606020202030204" pitchFamily="34" charset="0"/>
                        </a:rPr>
                        <a:t>asta el 31/05/2018</a:t>
                      </a:r>
                      <a:endParaRPr lang="es-PE" sz="1400" baseline="0" dirty="0" smtClean="0">
                        <a:latin typeface="Arial Narrow" panose="020B0606020202030204" pitchFamily="34" charset="0"/>
                      </a:endParaRPr>
                    </a:p>
                  </a:txBody>
                  <a:tcPr anchor="ctr"/>
                </a:tc>
              </a:tr>
              <a:tr h="593181">
                <a:tc>
                  <a:txBody>
                    <a:bodyPr/>
                    <a:lstStyle/>
                    <a:p>
                      <a:r>
                        <a:rPr lang="es-PE" sz="1400" dirty="0" smtClean="0">
                          <a:latin typeface="Arial Narrow" panose="020B0606020202030204" pitchFamily="34" charset="0"/>
                        </a:rPr>
                        <a:t>2</a:t>
                      </a:r>
                      <a:endParaRPr lang="es-PE" sz="1400" dirty="0">
                        <a:latin typeface="Arial Narrow" panose="020B0606020202030204" pitchFamily="34" charset="0"/>
                      </a:endParaRPr>
                    </a:p>
                  </a:txBody>
                  <a:tcPr anchor="ctr"/>
                </a:tc>
                <a:tc>
                  <a:txBody>
                    <a:bodyPr/>
                    <a:lstStyle/>
                    <a:p>
                      <a:pPr algn="l"/>
                      <a:r>
                        <a:rPr lang="es-PE" sz="1400" dirty="0" smtClean="0">
                          <a:latin typeface="Arial Narrow" panose="020B0606020202030204" pitchFamily="34" charset="0"/>
                        </a:rPr>
                        <a:t>Cambio de responsables</a:t>
                      </a:r>
                      <a:r>
                        <a:rPr lang="es-PE" sz="1400" baseline="0" dirty="0" smtClean="0">
                          <a:latin typeface="Arial Narrow" panose="020B0606020202030204" pitchFamily="34" charset="0"/>
                        </a:rPr>
                        <a:t> </a:t>
                      </a:r>
                      <a:endParaRPr lang="es-PE" sz="1400" dirty="0">
                        <a:latin typeface="Arial Narrow" panose="020B0606020202030204" pitchFamily="34" charset="0"/>
                      </a:endParaRPr>
                    </a:p>
                  </a:txBody>
                  <a:tcPr anchor="ctr"/>
                </a:tc>
                <a:tc>
                  <a:txBody>
                    <a:bodyPr/>
                    <a:lstStyle/>
                    <a:p>
                      <a:pPr algn="ctr"/>
                      <a:r>
                        <a:rPr lang="es-PE" sz="1400" dirty="0" smtClean="0">
                          <a:latin typeface="Arial Narrow" panose="020B0606020202030204" pitchFamily="34" charset="0"/>
                        </a:rPr>
                        <a:t>Febrero</a:t>
                      </a:r>
                      <a:endParaRPr lang="es-PE" sz="1400" dirty="0">
                        <a:latin typeface="Arial Narrow" panose="020B0606020202030204" pitchFamily="34" charset="0"/>
                      </a:endParaRPr>
                    </a:p>
                  </a:txBody>
                  <a:tcPr anchor="ctr"/>
                </a:tc>
                <a:tc>
                  <a:txBody>
                    <a:bodyPr/>
                    <a:lstStyle/>
                    <a:p>
                      <a:pPr algn="l"/>
                      <a:r>
                        <a:rPr lang="es-PE" sz="1400" dirty="0" smtClean="0">
                          <a:latin typeface="Arial Narrow" panose="020B0606020202030204" pitchFamily="34" charset="0"/>
                        </a:rPr>
                        <a:t>Solo</a:t>
                      </a:r>
                      <a:r>
                        <a:rPr lang="es-PE" sz="1400" baseline="0" dirty="0" smtClean="0">
                          <a:latin typeface="Arial Narrow" panose="020B0606020202030204" pitchFamily="34" charset="0"/>
                        </a:rPr>
                        <a:t> se recibirá de forma extemporánea en casos de fallecimiento, pena privativa, sanción o imposibilidad física o mental.</a:t>
                      </a:r>
                      <a:endParaRPr lang="es-PE" sz="1400" dirty="0">
                        <a:latin typeface="Arial Narrow" panose="020B0606020202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400" dirty="0" smtClean="0">
                          <a:latin typeface="Arial Narrow" panose="020B0606020202030204" pitchFamily="34" charset="0"/>
                        </a:rPr>
                        <a:t>Hasta el 14/06/2019</a:t>
                      </a:r>
                    </a:p>
                    <a:p>
                      <a:pPr algn="l"/>
                      <a:endParaRPr lang="es-PE" sz="1400" dirty="0">
                        <a:latin typeface="Arial Narrow" panose="020B0606020202030204" pitchFamily="34" charset="0"/>
                      </a:endParaRPr>
                    </a:p>
                  </a:txBody>
                  <a:tcPr anchor="ctr"/>
                </a:tc>
              </a:tr>
              <a:tr h="420170">
                <a:tc>
                  <a:txBody>
                    <a:bodyPr/>
                    <a:lstStyle/>
                    <a:p>
                      <a:r>
                        <a:rPr lang="es-PE" sz="1400" dirty="0" smtClean="0">
                          <a:latin typeface="Arial Narrow" panose="020B0606020202030204" pitchFamily="34" charset="0"/>
                        </a:rPr>
                        <a:t>3</a:t>
                      </a:r>
                      <a:endParaRPr lang="es-PE" sz="1400" dirty="0">
                        <a:latin typeface="Arial Narrow" panose="020B0606020202030204" pitchFamily="34" charset="0"/>
                      </a:endParaRPr>
                    </a:p>
                  </a:txBody>
                  <a:tcPr anchor="ctr"/>
                </a:tc>
                <a:tc>
                  <a:txBody>
                    <a:bodyPr/>
                    <a:lstStyle/>
                    <a:p>
                      <a:pPr algn="l"/>
                      <a:r>
                        <a:rPr lang="es-PE" sz="1400" dirty="0" smtClean="0">
                          <a:latin typeface="Arial Narrow" panose="020B0606020202030204" pitchFamily="34" charset="0"/>
                        </a:rPr>
                        <a:t>Solicitudes</a:t>
                      </a:r>
                      <a:r>
                        <a:rPr lang="es-PE" sz="1400" baseline="0" dirty="0" smtClean="0">
                          <a:latin typeface="Arial Narrow" panose="020B0606020202030204" pitchFamily="34" charset="0"/>
                        </a:rPr>
                        <a:t> de bloqueo y/o desbloqueo</a:t>
                      </a:r>
                      <a:endParaRPr lang="es-PE" sz="1400" dirty="0">
                        <a:latin typeface="Arial Narrow" panose="020B0606020202030204" pitchFamily="34" charset="0"/>
                      </a:endParaRPr>
                    </a:p>
                  </a:txBody>
                  <a:tcPr anchor="ctr"/>
                </a:tc>
                <a:tc>
                  <a:txBody>
                    <a:bodyPr/>
                    <a:lstStyle/>
                    <a:p>
                      <a:pPr algn="ctr"/>
                      <a:r>
                        <a:rPr lang="es-PE" sz="1400" dirty="0" smtClean="0">
                          <a:latin typeface="Arial Narrow" panose="020B0606020202030204" pitchFamily="34" charset="0"/>
                        </a:rPr>
                        <a:t>Febrero</a:t>
                      </a:r>
                      <a:endParaRPr lang="es-PE" sz="1400" dirty="0">
                        <a:latin typeface="Arial Narrow" panose="020B0606020202030204" pitchFamily="34" charset="0"/>
                      </a:endParaRPr>
                    </a:p>
                  </a:txBody>
                  <a:tcPr anchor="ctr"/>
                </a:tc>
                <a:tc>
                  <a:txBody>
                    <a:bodyPr/>
                    <a:lstStyle/>
                    <a:p>
                      <a:pPr algn="l"/>
                      <a:endParaRPr lang="es-PE" sz="1400" dirty="0">
                        <a:latin typeface="Arial Narrow" panose="020B0606020202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400" dirty="0" smtClean="0">
                          <a:latin typeface="Arial Narrow" panose="020B0606020202030204" pitchFamily="34" charset="0"/>
                        </a:rPr>
                        <a:t>Hasta el 13/09/2019</a:t>
                      </a:r>
                    </a:p>
                    <a:p>
                      <a:pPr algn="l"/>
                      <a:endParaRPr lang="es-PE" sz="1400" dirty="0">
                        <a:latin typeface="Arial Narrow" panose="020B0606020202030204" pitchFamily="34" charset="0"/>
                      </a:endParaRPr>
                    </a:p>
                  </a:txBody>
                  <a:tcPr anchor="ctr"/>
                </a:tc>
              </a:tr>
              <a:tr h="420170">
                <a:tc>
                  <a:txBody>
                    <a:bodyPr/>
                    <a:lstStyle/>
                    <a:p>
                      <a:r>
                        <a:rPr lang="es-PE" sz="1400" dirty="0" smtClean="0">
                          <a:latin typeface="Arial Narrow" panose="020B0606020202030204" pitchFamily="34" charset="0"/>
                        </a:rPr>
                        <a:t>4</a:t>
                      </a:r>
                      <a:endParaRPr lang="es-PE" sz="1400" dirty="0">
                        <a:latin typeface="Arial Narrow" panose="020B0606020202030204" pitchFamily="34" charset="0"/>
                      </a:endParaRPr>
                    </a:p>
                  </a:txBody>
                  <a:tcPr anchor="ctr"/>
                </a:tc>
                <a:tc>
                  <a:txBody>
                    <a:bodyPr/>
                    <a:lstStyle/>
                    <a:p>
                      <a:pPr algn="l"/>
                      <a:r>
                        <a:rPr lang="es-PE" sz="1400" dirty="0" smtClean="0">
                          <a:latin typeface="Arial Narrow" panose="020B0606020202030204" pitchFamily="34" charset="0"/>
                        </a:rPr>
                        <a:t>Aprobación</a:t>
                      </a:r>
                      <a:r>
                        <a:rPr lang="es-PE" sz="1400" baseline="0" dirty="0" smtClean="0">
                          <a:latin typeface="Arial Narrow" panose="020B0606020202030204" pitchFamily="34" charset="0"/>
                        </a:rPr>
                        <a:t> de FAM</a:t>
                      </a:r>
                      <a:endParaRPr lang="es-PE" sz="1400" dirty="0">
                        <a:latin typeface="Arial Narrow" panose="020B0606020202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1400" dirty="0" smtClean="0">
                          <a:latin typeface="Arial Narrow" panose="020B0606020202030204" pitchFamily="34" charset="0"/>
                        </a:rPr>
                        <a:t>Febrero</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400" dirty="0" smtClean="0">
                          <a:latin typeface="Arial Narrow" panose="020B0606020202030204" pitchFamily="34" charset="0"/>
                        </a:rPr>
                        <a:t>Hasta 07 días hábiles posterior a la fecha de registro</a:t>
                      </a:r>
                      <a:r>
                        <a:rPr lang="es-PE" sz="1400" baseline="0" dirty="0" smtClean="0">
                          <a:latin typeface="Arial Narrow" panose="020B0606020202030204" pitchFamily="34" charset="0"/>
                        </a:rPr>
                        <a:t> por el responsable de mantenimiento (07/06/2019 es fecha límite para el responsable)</a:t>
                      </a:r>
                      <a:endParaRPr lang="es-PE" sz="1400" dirty="0">
                        <a:latin typeface="Arial Narrow" panose="020B0606020202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400" dirty="0" smtClean="0">
                          <a:latin typeface="Arial Narrow" panose="020B0606020202030204" pitchFamily="34" charset="0"/>
                        </a:rPr>
                        <a:t>Hasta</a:t>
                      </a:r>
                      <a:r>
                        <a:rPr lang="es-PE" sz="1400" baseline="0" dirty="0" smtClean="0">
                          <a:latin typeface="Arial Narrow" panose="020B0606020202030204" pitchFamily="34" charset="0"/>
                        </a:rPr>
                        <a:t> el 18/06/2019</a:t>
                      </a:r>
                      <a:endParaRPr lang="es-PE" sz="1400" dirty="0" smtClean="0">
                        <a:latin typeface="Arial Narrow" panose="020B0606020202030204" pitchFamily="34" charset="0"/>
                      </a:endParaRPr>
                    </a:p>
                  </a:txBody>
                  <a:tcPr anchor="ctr"/>
                </a:tc>
              </a:tr>
              <a:tr h="420170">
                <a:tc>
                  <a:txBody>
                    <a:bodyPr/>
                    <a:lstStyle/>
                    <a:p>
                      <a:r>
                        <a:rPr lang="es-PE" sz="1400" dirty="0" smtClean="0">
                          <a:latin typeface="Arial Narrow" panose="020B0606020202030204" pitchFamily="34" charset="0"/>
                        </a:rPr>
                        <a:t>5</a:t>
                      </a:r>
                      <a:endParaRPr lang="es-PE" sz="1400" dirty="0">
                        <a:latin typeface="Arial Narrow" panose="020B0606020202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400" dirty="0" smtClean="0">
                          <a:latin typeface="Arial Narrow" panose="020B0606020202030204" pitchFamily="34" charset="0"/>
                        </a:rPr>
                        <a:t>Aprobación</a:t>
                      </a:r>
                      <a:r>
                        <a:rPr lang="es-PE" sz="1400" baseline="0" dirty="0" smtClean="0">
                          <a:latin typeface="Arial Narrow" panose="020B0606020202030204" pitchFamily="34" charset="0"/>
                        </a:rPr>
                        <a:t> de DG</a:t>
                      </a:r>
                      <a:endParaRPr lang="es-PE" sz="1400" dirty="0" smtClean="0">
                        <a:latin typeface="Arial Narrow" panose="020B0606020202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1400" dirty="0" smtClean="0">
                          <a:latin typeface="Arial Narrow" panose="020B0606020202030204" pitchFamily="34" charset="0"/>
                        </a:rPr>
                        <a:t>Marzo</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400" dirty="0" smtClean="0">
                          <a:latin typeface="Arial Narrow" panose="020B0606020202030204" pitchFamily="34" charset="0"/>
                        </a:rPr>
                        <a:t>Hasta 07 días hábiles posterior a la fecha de registro </a:t>
                      </a:r>
                      <a:r>
                        <a:rPr lang="es-PE" sz="1400" baseline="0" dirty="0" smtClean="0">
                          <a:latin typeface="Arial Narrow" panose="020B0606020202030204" pitchFamily="34" charset="0"/>
                        </a:rPr>
                        <a:t>por el responsable de mantenimiento.</a:t>
                      </a:r>
                      <a:endParaRPr lang="es-PE" sz="1400" dirty="0">
                        <a:latin typeface="Arial Narrow" panose="020B0606020202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400" dirty="0" smtClean="0">
                          <a:latin typeface="Arial Narrow" panose="020B0606020202030204" pitchFamily="34" charset="0"/>
                        </a:rPr>
                        <a:t>Hasta</a:t>
                      </a:r>
                      <a:r>
                        <a:rPr lang="es-PE" sz="1400" baseline="0" dirty="0" smtClean="0">
                          <a:latin typeface="Arial Narrow" panose="020B0606020202030204" pitchFamily="34" charset="0"/>
                        </a:rPr>
                        <a:t> el </a:t>
                      </a:r>
                      <a:r>
                        <a:rPr lang="es-PE" sz="1400" baseline="0" dirty="0" smtClean="0">
                          <a:latin typeface="Arial Narrow" panose="020B0606020202030204" pitchFamily="34" charset="0"/>
                        </a:rPr>
                        <a:t>31/10/2018</a:t>
                      </a:r>
                      <a:endParaRPr lang="es-PE" sz="1400" dirty="0" smtClean="0">
                        <a:latin typeface="Arial Narrow" panose="020B0606020202030204" pitchFamily="34" charset="0"/>
                      </a:endParaRPr>
                    </a:p>
                  </a:txBody>
                  <a:tcPr anchor="ctr"/>
                </a:tc>
              </a:tr>
              <a:tr h="420170">
                <a:tc>
                  <a:txBody>
                    <a:bodyPr/>
                    <a:lstStyle/>
                    <a:p>
                      <a:r>
                        <a:rPr lang="es-PE" sz="1400" dirty="0" smtClean="0">
                          <a:latin typeface="Arial Narrow" panose="020B0606020202030204" pitchFamily="34" charset="0"/>
                        </a:rPr>
                        <a:t>6</a:t>
                      </a:r>
                      <a:endParaRPr lang="es-PE" sz="1400" dirty="0">
                        <a:latin typeface="Arial Narrow" panose="020B0606020202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400" kern="1200" dirty="0" smtClean="0">
                          <a:solidFill>
                            <a:schemeClr val="tx1"/>
                          </a:solidFill>
                          <a:latin typeface="Arial Narrow" panose="020B0606020202030204" pitchFamily="34" charset="0"/>
                          <a:ea typeface="+mn-ea"/>
                          <a:cs typeface="+mn-cs"/>
                        </a:rPr>
                        <a:t>Elaboración de informe consolidado de mantenimiento</a:t>
                      </a:r>
                      <a:endParaRPr lang="es-PE" sz="1400" kern="1200" dirty="0">
                        <a:solidFill>
                          <a:schemeClr val="tx1"/>
                        </a:solidFill>
                        <a:latin typeface="Arial Narrow" panose="020B0606020202030204" pitchFamily="34" charset="0"/>
                        <a:ea typeface="+mn-ea"/>
                        <a:cs typeface="+mn-cs"/>
                      </a:endParaRPr>
                    </a:p>
                  </a:txBody>
                  <a:tcPr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1400" kern="1200" dirty="0" smtClean="0">
                          <a:solidFill>
                            <a:schemeClr val="tx1"/>
                          </a:solidFill>
                          <a:latin typeface="Arial Narrow" panose="020B0606020202030204" pitchFamily="34" charset="0"/>
                          <a:ea typeface="+mn-ea"/>
                          <a:cs typeface="+mn-cs"/>
                        </a:rPr>
                        <a:t>Hasta el 25/10/2019</a:t>
                      </a:r>
                      <a:endParaRPr lang="es-PE" sz="1400" kern="1200" dirty="0">
                        <a:solidFill>
                          <a:schemeClr val="tx1"/>
                        </a:solidFill>
                        <a:latin typeface="Arial Narrow" panose="020B0606020202030204" pitchFamily="34" charset="0"/>
                        <a:ea typeface="+mn-ea"/>
                        <a:cs typeface="+mn-cs"/>
                      </a:endParaRPr>
                    </a:p>
                  </a:txBody>
                  <a:tcPr anchor="ctr"/>
                </a:tc>
                <a:tc hMerge="1">
                  <a:txBody>
                    <a:bodyPr/>
                    <a:lstStyle/>
                    <a:p>
                      <a:endParaRPr lang="es-PE" sz="1600" dirty="0"/>
                    </a:p>
                  </a:txBody>
                  <a:tcPr/>
                </a:tc>
                <a:tc hMerge="1">
                  <a:txBody>
                    <a:bodyPr/>
                    <a:lstStyle/>
                    <a:p>
                      <a:endParaRPr lang="es-PE" sz="1600" dirty="0"/>
                    </a:p>
                  </a:txBody>
                  <a:tcPr/>
                </a:tc>
              </a:tr>
            </a:tbl>
          </a:graphicData>
        </a:graphic>
      </p:graphicFrame>
      <p:sp>
        <p:nvSpPr>
          <p:cNvPr id="2" name="Rectángulo 1"/>
          <p:cNvSpPr/>
          <p:nvPr/>
        </p:nvSpPr>
        <p:spPr>
          <a:xfrm>
            <a:off x="445673" y="679864"/>
            <a:ext cx="2214965" cy="369332"/>
          </a:xfrm>
          <a:prstGeom prst="rect">
            <a:avLst/>
          </a:prstGeom>
        </p:spPr>
        <p:txBody>
          <a:bodyPr wrap="none">
            <a:spAutoFit/>
          </a:bodyPr>
          <a:lstStyle/>
          <a:p>
            <a:pPr algn="ctr"/>
            <a:r>
              <a:rPr lang="es-PE" b="1" dirty="0"/>
              <a:t>Etapa I Programación</a:t>
            </a:r>
            <a:endParaRPr lang="es-PE" b="1" dirty="0">
              <a:solidFill>
                <a:srgbClr val="000000"/>
              </a:solidFill>
              <a:latin typeface="Times New Roman" panose="02020603050405020304" pitchFamily="18" charset="0"/>
              <a:ea typeface="Times New Roman" panose="02020603050405020304" pitchFamily="18" charset="0"/>
            </a:endParaRPr>
          </a:p>
        </p:txBody>
      </p:sp>
      <p:sp>
        <p:nvSpPr>
          <p:cNvPr id="8" name="Triángulo rectángulo 7"/>
          <p:cNvSpPr/>
          <p:nvPr/>
        </p:nvSpPr>
        <p:spPr>
          <a:xfrm rot="13444729">
            <a:off x="342338" y="795071"/>
            <a:ext cx="132053" cy="132053"/>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00" dirty="0">
              <a:solidFill>
                <a:prstClr val="white"/>
              </a:solidFill>
            </a:endParaRPr>
          </a:p>
        </p:txBody>
      </p:sp>
    </p:spTree>
    <p:extLst>
      <p:ext uri="{BB962C8B-B14F-4D97-AF65-F5344CB8AC3E}">
        <p14:creationId xmlns:p14="http://schemas.microsoft.com/office/powerpoint/2010/main" val="13057200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 xmlns:a16="http://schemas.microsoft.com/office/drawing/2014/main" id="{D0280E58-E3C2-6A4D-8315-A68D46B5BA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012" y="-82284"/>
            <a:ext cx="971753" cy="971753"/>
          </a:xfrm>
          <a:prstGeom prst="rect">
            <a:avLst/>
          </a:prstGeom>
        </p:spPr>
      </p:pic>
      <p:sp>
        <p:nvSpPr>
          <p:cNvPr id="8" name="CuadroTexto 7"/>
          <p:cNvSpPr txBox="1"/>
          <p:nvPr/>
        </p:nvSpPr>
        <p:spPr>
          <a:xfrm>
            <a:off x="145769" y="242856"/>
            <a:ext cx="3707297" cy="430887"/>
          </a:xfrm>
          <a:prstGeom prst="rect">
            <a:avLst/>
          </a:prstGeom>
          <a:noFill/>
        </p:spPr>
        <p:txBody>
          <a:bodyPr wrap="none" rtlCol="0">
            <a:spAutoFit/>
          </a:bodyPr>
          <a:lstStyle/>
          <a:p>
            <a:r>
              <a:rPr lang="es-PE" sz="2200" b="1" dirty="0" smtClean="0">
                <a:solidFill>
                  <a:srgbClr val="C00000"/>
                </a:solidFill>
                <a:cs typeface="Times New Roman" panose="02020603050405020304" pitchFamily="18" charset="0"/>
              </a:rPr>
              <a:t>Gestión de cuentas de ahorro:</a:t>
            </a:r>
            <a:endParaRPr lang="es-PE" sz="2200" b="1" dirty="0">
              <a:solidFill>
                <a:srgbClr val="C00000"/>
              </a:solidFill>
              <a:cs typeface="Times New Roman" panose="02020603050405020304" pitchFamily="18" charset="0"/>
            </a:endParaRPr>
          </a:p>
        </p:txBody>
      </p:sp>
      <p:graphicFrame>
        <p:nvGraphicFramePr>
          <p:cNvPr id="16" name="Diagrama 15"/>
          <p:cNvGraphicFramePr/>
          <p:nvPr>
            <p:extLst>
              <p:ext uri="{D42A27DB-BD31-4B8C-83A1-F6EECF244321}">
                <p14:modId xmlns:p14="http://schemas.microsoft.com/office/powerpoint/2010/main" val="1921727719"/>
              </p:ext>
            </p:extLst>
          </p:nvPr>
        </p:nvGraphicFramePr>
        <p:xfrm>
          <a:off x="1445846" y="673743"/>
          <a:ext cx="9120554" cy="5945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12525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ángulo rectángulo 3"/>
          <p:cNvSpPr/>
          <p:nvPr/>
        </p:nvSpPr>
        <p:spPr>
          <a:xfrm rot="13444729">
            <a:off x="211099" y="1516795"/>
            <a:ext cx="132053" cy="132053"/>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prstClr val="white"/>
              </a:solidFill>
            </a:endParaRPr>
          </a:p>
        </p:txBody>
      </p:sp>
      <p:sp>
        <p:nvSpPr>
          <p:cNvPr id="5" name="CuadroTexto 4"/>
          <p:cNvSpPr txBox="1"/>
          <p:nvPr/>
        </p:nvSpPr>
        <p:spPr>
          <a:xfrm>
            <a:off x="183761" y="598968"/>
            <a:ext cx="7944241" cy="769441"/>
          </a:xfrm>
          <a:prstGeom prst="rect">
            <a:avLst/>
          </a:prstGeom>
          <a:noFill/>
        </p:spPr>
        <p:txBody>
          <a:bodyPr wrap="square" rtlCol="0">
            <a:spAutoFit/>
          </a:bodyPr>
          <a:lstStyle/>
          <a:p>
            <a:pPr>
              <a:defRPr/>
            </a:pPr>
            <a:r>
              <a:rPr lang="es-PE" sz="2200" b="1" dirty="0" smtClean="0">
                <a:solidFill>
                  <a:srgbClr val="C00000"/>
                </a:solidFill>
                <a:cs typeface="Times New Roman" panose="02020603050405020304" pitchFamily="18" charset="0"/>
              </a:rPr>
              <a:t>Ejecución de acciones: Priorización a través de la Ficha de Acciones de Mantenimiento (FAM)</a:t>
            </a:r>
            <a:endParaRPr lang="es-PE" sz="2200" b="1" dirty="0">
              <a:solidFill>
                <a:srgbClr val="C00000"/>
              </a:solidFill>
              <a:cs typeface="Times New Roman" panose="02020603050405020304" pitchFamily="18" charset="0"/>
            </a:endParaRPr>
          </a:p>
        </p:txBody>
      </p:sp>
      <p:sp>
        <p:nvSpPr>
          <p:cNvPr id="6" name="CuadroTexto 5"/>
          <p:cNvSpPr txBox="1"/>
          <p:nvPr/>
        </p:nvSpPr>
        <p:spPr>
          <a:xfrm>
            <a:off x="370488" y="1381500"/>
            <a:ext cx="10952170" cy="1077218"/>
          </a:xfrm>
          <a:prstGeom prst="rect">
            <a:avLst/>
          </a:prstGeom>
          <a:noFill/>
        </p:spPr>
        <p:txBody>
          <a:bodyPr wrap="square" rtlCol="0">
            <a:spAutoFit/>
          </a:bodyPr>
          <a:lstStyle/>
          <a:p>
            <a:pPr algn="just"/>
            <a:r>
              <a:rPr lang="es-PE" sz="1600" kern="0" dirty="0" smtClean="0">
                <a:solidFill>
                  <a:prstClr val="black"/>
                </a:solidFill>
                <a:ea typeface="Calibri" charset="0"/>
                <a:cs typeface="Calibri" charset="0"/>
              </a:rPr>
              <a:t>Permite al responsable de mantenimiento marcar en el SIM las acciones permitidas a ejecutar según la zona bioclimática en la que se encuentre.</a:t>
            </a:r>
          </a:p>
          <a:p>
            <a:pPr marL="285750" indent="-285750" algn="just">
              <a:buFont typeface="Arial" panose="020B0604020202020204" pitchFamily="34" charset="0"/>
              <a:buChar char="•"/>
            </a:pPr>
            <a:r>
              <a:rPr lang="es-PE" sz="1600" kern="0" dirty="0" smtClean="0">
                <a:solidFill>
                  <a:prstClr val="black"/>
                </a:solidFill>
                <a:ea typeface="Calibri" charset="0"/>
                <a:cs typeface="Calibri" charset="0"/>
              </a:rPr>
              <a:t>Podrá elegir las intervenciones por espacio educativo.</a:t>
            </a:r>
          </a:p>
          <a:p>
            <a:pPr marL="285750" indent="-285750" algn="just">
              <a:buFont typeface="Arial" panose="020B0604020202020204" pitchFamily="34" charset="0"/>
              <a:buChar char="•"/>
            </a:pPr>
            <a:r>
              <a:rPr lang="es-PE" sz="1600" kern="0" dirty="0" smtClean="0">
                <a:solidFill>
                  <a:prstClr val="black"/>
                </a:solidFill>
                <a:ea typeface="Calibri" charset="0"/>
                <a:cs typeface="Calibri" charset="0"/>
              </a:rPr>
              <a:t>Debe priorizar las acciones que garanticen la continuidad del servicio educativo.</a:t>
            </a:r>
            <a:endParaRPr lang="es-PE" sz="1600" dirty="0"/>
          </a:p>
        </p:txBody>
      </p:sp>
      <p:pic>
        <p:nvPicPr>
          <p:cNvPr id="7" name="Imagen 6">
            <a:extLst>
              <a:ext uri="{FF2B5EF4-FFF2-40B4-BE49-F238E27FC236}">
                <a16:creationId xmlns="" xmlns:a16="http://schemas.microsoft.com/office/drawing/2014/main" id="{D0280E58-E3C2-6A4D-8315-A68D46B5BA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012" y="-82284"/>
            <a:ext cx="971753" cy="971753"/>
          </a:xfrm>
          <a:prstGeom prst="rect">
            <a:avLst/>
          </a:prstGeom>
        </p:spPr>
      </p:pic>
      <p:pic>
        <p:nvPicPr>
          <p:cNvPr id="3" name="Imagen 2"/>
          <p:cNvPicPr>
            <a:picLocks noChangeAspect="1"/>
          </p:cNvPicPr>
          <p:nvPr/>
        </p:nvPicPr>
        <p:blipFill rotWithShape="1">
          <a:blip r:embed="rId3"/>
          <a:srcRect t="1153"/>
          <a:stretch/>
        </p:blipFill>
        <p:spPr>
          <a:xfrm>
            <a:off x="2082234" y="2572464"/>
            <a:ext cx="6934200" cy="3728428"/>
          </a:xfrm>
          <a:prstGeom prst="rect">
            <a:avLst/>
          </a:prstGeom>
        </p:spPr>
      </p:pic>
    </p:spTree>
    <p:extLst>
      <p:ext uri="{BB962C8B-B14F-4D97-AF65-F5344CB8AC3E}">
        <p14:creationId xmlns:p14="http://schemas.microsoft.com/office/powerpoint/2010/main" val="4134794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ángulo rectángulo 3"/>
          <p:cNvSpPr/>
          <p:nvPr/>
        </p:nvSpPr>
        <p:spPr>
          <a:xfrm rot="13444729">
            <a:off x="290337" y="1591909"/>
            <a:ext cx="132053" cy="132053"/>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prstClr val="white"/>
              </a:solidFill>
            </a:endParaRPr>
          </a:p>
        </p:txBody>
      </p:sp>
      <p:sp>
        <p:nvSpPr>
          <p:cNvPr id="5" name="CuadroTexto 4"/>
          <p:cNvSpPr txBox="1"/>
          <p:nvPr/>
        </p:nvSpPr>
        <p:spPr>
          <a:xfrm>
            <a:off x="262999" y="259201"/>
            <a:ext cx="7621013" cy="1107996"/>
          </a:xfrm>
          <a:prstGeom prst="rect">
            <a:avLst/>
          </a:prstGeom>
          <a:noFill/>
        </p:spPr>
        <p:txBody>
          <a:bodyPr wrap="square" rtlCol="0">
            <a:spAutoFit/>
          </a:bodyPr>
          <a:lstStyle/>
          <a:p>
            <a:pPr>
              <a:defRPr/>
            </a:pPr>
            <a:r>
              <a:rPr lang="es-PE" sz="2200" b="1" dirty="0" smtClean="0">
                <a:solidFill>
                  <a:srgbClr val="C00000"/>
                </a:solidFill>
                <a:cs typeface="Times New Roman" panose="02020603050405020304" pitchFamily="18" charset="0"/>
              </a:rPr>
              <a:t>Ley </a:t>
            </a:r>
            <a:r>
              <a:rPr lang="es-PE" sz="2200" b="1" dirty="0">
                <a:solidFill>
                  <a:srgbClr val="C00000"/>
                </a:solidFill>
                <a:cs typeface="Times New Roman" panose="02020603050405020304" pitchFamily="18" charset="0"/>
              </a:rPr>
              <a:t>N° 30879: Ley de Presupuesto del Sector Público para el año fiscal 2019</a:t>
            </a:r>
          </a:p>
          <a:p>
            <a:pPr>
              <a:defRPr/>
            </a:pPr>
            <a:endParaRPr lang="es-PE" sz="2200" b="1" dirty="0">
              <a:solidFill>
                <a:srgbClr val="C00000"/>
              </a:solidFill>
              <a:cs typeface="Times New Roman" panose="02020603050405020304" pitchFamily="18" charset="0"/>
            </a:endParaRPr>
          </a:p>
        </p:txBody>
      </p:sp>
      <p:sp>
        <p:nvSpPr>
          <p:cNvPr id="6" name="CuadroTexto 5"/>
          <p:cNvSpPr txBox="1"/>
          <p:nvPr/>
        </p:nvSpPr>
        <p:spPr>
          <a:xfrm>
            <a:off x="513703" y="1458323"/>
            <a:ext cx="6254420" cy="3785652"/>
          </a:xfrm>
          <a:prstGeom prst="rect">
            <a:avLst/>
          </a:prstGeom>
          <a:noFill/>
        </p:spPr>
        <p:txBody>
          <a:bodyPr wrap="square" rtlCol="0">
            <a:spAutoFit/>
          </a:bodyPr>
          <a:lstStyle/>
          <a:p>
            <a:r>
              <a:rPr lang="es-PE" sz="1600" b="1" kern="0" dirty="0" smtClean="0">
                <a:solidFill>
                  <a:prstClr val="black"/>
                </a:solidFill>
                <a:ea typeface="Calibri" charset="0"/>
                <a:cs typeface="Calibri" charset="0"/>
              </a:rPr>
              <a:t>Literal </a:t>
            </a:r>
            <a:r>
              <a:rPr lang="es-PE" sz="1600" b="1" kern="0" dirty="0">
                <a:solidFill>
                  <a:prstClr val="black"/>
                </a:solidFill>
                <a:ea typeface="Calibri" charset="0"/>
                <a:cs typeface="Calibri" charset="0"/>
              </a:rPr>
              <a:t>a) del numeral 33.1 del artículo 33</a:t>
            </a:r>
          </a:p>
          <a:p>
            <a:pPr algn="just"/>
            <a:r>
              <a:rPr lang="es-PE" sz="1600" b="1" dirty="0" smtClean="0"/>
              <a:t>Autoriza </a:t>
            </a:r>
            <a:r>
              <a:rPr lang="es-PE" sz="1600" b="1" dirty="0"/>
              <a:t>al Ministerio de Educación:</a:t>
            </a:r>
          </a:p>
          <a:p>
            <a:pPr algn="just"/>
            <a:r>
              <a:rPr lang="es-PE" sz="1600" dirty="0"/>
              <a:t>Financiar el programa de mantenimiento de locales escolares, que incluye el mantenimiento preventivo y/o correctivo de locales escolares, el mejoramiento de los servicios sanitarios, la adquisición de útiles escolares y de escritorio, materiales para uso pedagógico y el equipamiento menor, hasta por la suma de S/ 366 330 610,00 (trescientos sesenta y seis millones trescientos treinta mil seiscientos diez y 00/100 soles</a:t>
            </a:r>
            <a:r>
              <a:rPr lang="es-PE" sz="1600" dirty="0" smtClean="0"/>
              <a:t>)</a:t>
            </a:r>
          </a:p>
          <a:p>
            <a:pPr algn="just"/>
            <a:endParaRPr lang="es-PE" altLang="es-PE" sz="1600" dirty="0" smtClean="0">
              <a:solidFill>
                <a:schemeClr val="tx1">
                  <a:lumMod val="50000"/>
                  <a:lumOff val="50000"/>
                </a:schemeClr>
              </a:solidFill>
              <a:cs typeface="Arial" panose="020B0604020202020204" pitchFamily="34" charset="0"/>
            </a:endParaRPr>
          </a:p>
          <a:p>
            <a:pPr algn="just"/>
            <a:r>
              <a:rPr lang="es-PE" altLang="es-PE" sz="1600" dirty="0"/>
              <a:t>Incluye S/ 3 000 000,00 (tres millones y 00/100 soles) – financiamiento de gastos operativos del seguimiento y monitoreo a la ejecución.</a:t>
            </a:r>
            <a:endParaRPr lang="es-PE" sz="1600" dirty="0"/>
          </a:p>
          <a:p>
            <a:pPr algn="just"/>
            <a:endParaRPr lang="es-PE" sz="1600" dirty="0"/>
          </a:p>
          <a:p>
            <a:endParaRPr lang="es-PE" sz="1600" b="1" kern="0" dirty="0">
              <a:solidFill>
                <a:prstClr val="black"/>
              </a:solidFill>
              <a:ea typeface="Calibri" charset="0"/>
              <a:cs typeface="Calibri" charset="0"/>
            </a:endParaRPr>
          </a:p>
          <a:p>
            <a:endParaRPr lang="es-PE" sz="1600" dirty="0"/>
          </a:p>
        </p:txBody>
      </p:sp>
      <p:pic>
        <p:nvPicPr>
          <p:cNvPr id="7" name="Imagen 6">
            <a:extLst>
              <a:ext uri="{FF2B5EF4-FFF2-40B4-BE49-F238E27FC236}">
                <a16:creationId xmlns="" xmlns:a16="http://schemas.microsoft.com/office/drawing/2014/main" id="{D0280E58-E3C2-6A4D-8315-A68D46B5BA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012" y="-82284"/>
            <a:ext cx="971753" cy="971753"/>
          </a:xfrm>
          <a:prstGeom prst="rect">
            <a:avLst/>
          </a:prstGeom>
        </p:spPr>
      </p:pic>
      <p:graphicFrame>
        <p:nvGraphicFramePr>
          <p:cNvPr id="10" name="Tabla 9"/>
          <p:cNvGraphicFramePr>
            <a:graphicFrameLocks noGrp="1"/>
          </p:cNvGraphicFramePr>
          <p:nvPr>
            <p:extLst>
              <p:ext uri="{D42A27DB-BD31-4B8C-83A1-F6EECF244321}">
                <p14:modId xmlns:p14="http://schemas.microsoft.com/office/powerpoint/2010/main" val="902465888"/>
              </p:ext>
            </p:extLst>
          </p:nvPr>
        </p:nvGraphicFramePr>
        <p:xfrm>
          <a:off x="7373070" y="1230954"/>
          <a:ext cx="3611963" cy="4936240"/>
        </p:xfrm>
        <a:graphic>
          <a:graphicData uri="http://schemas.openxmlformats.org/drawingml/2006/table">
            <a:tbl>
              <a:tblPr>
                <a:tableStyleId>{073A0DAA-6AF3-43AB-8588-CEC1D06C72B9}</a:tableStyleId>
              </a:tblPr>
              <a:tblGrid>
                <a:gridCol w="1369695"/>
                <a:gridCol w="1165323"/>
                <a:gridCol w="1076945"/>
              </a:tblGrid>
              <a:tr h="419896">
                <a:tc>
                  <a:txBody>
                    <a:bodyPr/>
                    <a:lstStyle/>
                    <a:p>
                      <a:pPr algn="l" fontAlgn="ctr"/>
                      <a:r>
                        <a:rPr lang="es-PE" sz="1050" b="1" u="none" strike="noStrike" dirty="0">
                          <a:effectLst/>
                        </a:rPr>
                        <a:t>REGION</a:t>
                      </a:r>
                      <a:endParaRPr lang="es-PE" sz="1050" b="1" i="0" u="none" strike="noStrike" dirty="0">
                        <a:solidFill>
                          <a:srgbClr val="000000"/>
                        </a:solidFill>
                        <a:effectLst/>
                        <a:latin typeface="Calibri" panose="020F0502020204030204" pitchFamily="34" charset="0"/>
                      </a:endParaRPr>
                    </a:p>
                  </a:txBody>
                  <a:tcPr marL="7252" marR="7252" marT="7252" marB="0" anchor="ctr"/>
                </a:tc>
                <a:tc>
                  <a:txBody>
                    <a:bodyPr/>
                    <a:lstStyle/>
                    <a:p>
                      <a:pPr algn="ctr" fontAlgn="ctr"/>
                      <a:r>
                        <a:rPr lang="es-PE" sz="1050" b="1" u="none" strike="noStrike" dirty="0" smtClean="0">
                          <a:effectLst/>
                        </a:rPr>
                        <a:t>LOCALES </a:t>
                      </a:r>
                      <a:r>
                        <a:rPr lang="es-PE" sz="1050" b="1" u="none" strike="noStrike" dirty="0">
                          <a:effectLst/>
                        </a:rPr>
                        <a:t>EDUCATIVOS</a:t>
                      </a:r>
                      <a:endParaRPr lang="es-PE" sz="1050" b="1" i="0" u="none" strike="noStrike" dirty="0">
                        <a:solidFill>
                          <a:srgbClr val="000000"/>
                        </a:solidFill>
                        <a:effectLst/>
                        <a:latin typeface="Calibri" panose="020F0502020204030204" pitchFamily="34" charset="0"/>
                      </a:endParaRPr>
                    </a:p>
                  </a:txBody>
                  <a:tcPr marL="7252" marR="7252" marT="7252" marB="0" anchor="ctr"/>
                </a:tc>
                <a:tc>
                  <a:txBody>
                    <a:bodyPr/>
                    <a:lstStyle/>
                    <a:p>
                      <a:pPr algn="ctr" fontAlgn="ctr"/>
                      <a:r>
                        <a:rPr lang="es-PE" sz="1050" b="1" u="none" strike="noStrike" dirty="0">
                          <a:effectLst/>
                        </a:rPr>
                        <a:t>MONTO </a:t>
                      </a:r>
                      <a:r>
                        <a:rPr lang="es-PE" sz="1050" b="1" u="none" strike="noStrike" dirty="0" smtClean="0">
                          <a:effectLst/>
                        </a:rPr>
                        <a:t>PROGRAMADO</a:t>
                      </a:r>
                      <a:endParaRPr lang="es-PE" sz="1050" b="1" i="0" u="none" strike="noStrike" dirty="0">
                        <a:solidFill>
                          <a:srgbClr val="000000"/>
                        </a:solidFill>
                        <a:effectLst/>
                        <a:latin typeface="Calibri" panose="020F0502020204030204" pitchFamily="34" charset="0"/>
                      </a:endParaRPr>
                    </a:p>
                  </a:txBody>
                  <a:tcPr marL="7252" marR="7252" marT="7252" marB="0" anchor="ctr"/>
                </a:tc>
              </a:tr>
              <a:tr h="158091">
                <a:tc>
                  <a:txBody>
                    <a:bodyPr/>
                    <a:lstStyle/>
                    <a:p>
                      <a:pPr algn="l" fontAlgn="b"/>
                      <a:r>
                        <a:rPr lang="es-PE" sz="1050" u="none" strike="noStrike" dirty="0">
                          <a:effectLst/>
                        </a:rPr>
                        <a:t>AMAZONAS</a:t>
                      </a:r>
                      <a:endParaRPr lang="es-PE" sz="1050" b="0" i="0" u="none" strike="noStrike" dirty="0">
                        <a:solidFill>
                          <a:srgbClr val="000000"/>
                        </a:solidFill>
                        <a:effectLst/>
                        <a:latin typeface="Calibri" panose="020F0502020204030204" pitchFamily="34" charset="0"/>
                      </a:endParaRPr>
                    </a:p>
                  </a:txBody>
                  <a:tcPr marL="7252" marR="7252" marT="7252" marB="0" anchor="b"/>
                </a:tc>
                <a:tc>
                  <a:txBody>
                    <a:bodyPr/>
                    <a:lstStyle/>
                    <a:p>
                      <a:pPr algn="ctr" fontAlgn="ctr"/>
                      <a:r>
                        <a:rPr lang="es-PE" sz="1050" u="none" strike="noStrike">
                          <a:effectLst/>
                        </a:rPr>
                        <a:t>2137</a:t>
                      </a:r>
                      <a:endParaRPr lang="es-PE" sz="105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s-PE" sz="1050" u="none" strike="noStrike">
                          <a:effectLst/>
                        </a:rPr>
                        <a:t>    12,832,326.00 </a:t>
                      </a:r>
                      <a:endParaRPr lang="es-PE" sz="1050" b="0" i="0" u="none" strike="noStrike">
                        <a:solidFill>
                          <a:srgbClr val="000000"/>
                        </a:solidFill>
                        <a:effectLst/>
                        <a:latin typeface="Calibri" panose="020F0502020204030204" pitchFamily="34" charset="0"/>
                      </a:endParaRPr>
                    </a:p>
                  </a:txBody>
                  <a:tcPr marL="7252" marR="7252" marT="7252" marB="0" anchor="ctr"/>
                </a:tc>
              </a:tr>
              <a:tr h="158091">
                <a:tc>
                  <a:txBody>
                    <a:bodyPr/>
                    <a:lstStyle/>
                    <a:p>
                      <a:pPr algn="l" fontAlgn="b"/>
                      <a:r>
                        <a:rPr lang="es-PE" sz="1050" u="none" strike="noStrike" dirty="0">
                          <a:effectLst/>
                        </a:rPr>
                        <a:t>ANCASH</a:t>
                      </a:r>
                      <a:endParaRPr lang="es-PE" sz="1050" b="0" i="0" u="none" strike="noStrike" dirty="0">
                        <a:solidFill>
                          <a:srgbClr val="000000"/>
                        </a:solidFill>
                        <a:effectLst/>
                        <a:latin typeface="Calibri" panose="020F0502020204030204" pitchFamily="34" charset="0"/>
                      </a:endParaRPr>
                    </a:p>
                  </a:txBody>
                  <a:tcPr marL="7252" marR="7252" marT="7252" marB="0" anchor="b"/>
                </a:tc>
                <a:tc>
                  <a:txBody>
                    <a:bodyPr/>
                    <a:lstStyle/>
                    <a:p>
                      <a:pPr algn="ctr" fontAlgn="ctr"/>
                      <a:r>
                        <a:rPr lang="es-PE" sz="1050" u="none" strike="noStrike">
                          <a:effectLst/>
                        </a:rPr>
                        <a:t>2881</a:t>
                      </a:r>
                      <a:endParaRPr lang="es-PE" sz="105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s-PE" sz="1050" u="none" strike="noStrike">
                          <a:effectLst/>
                        </a:rPr>
                        <a:t>    19,494,720.00 </a:t>
                      </a:r>
                      <a:endParaRPr lang="es-PE" sz="1050" b="0" i="0" u="none" strike="noStrike">
                        <a:solidFill>
                          <a:srgbClr val="000000"/>
                        </a:solidFill>
                        <a:effectLst/>
                        <a:latin typeface="Calibri" panose="020F0502020204030204" pitchFamily="34" charset="0"/>
                      </a:endParaRPr>
                    </a:p>
                  </a:txBody>
                  <a:tcPr marL="7252" marR="7252" marT="7252" marB="0" anchor="ctr"/>
                </a:tc>
              </a:tr>
              <a:tr h="158091">
                <a:tc>
                  <a:txBody>
                    <a:bodyPr/>
                    <a:lstStyle/>
                    <a:p>
                      <a:pPr algn="l" fontAlgn="b"/>
                      <a:r>
                        <a:rPr lang="es-PE" sz="1050" u="none" strike="noStrike" dirty="0">
                          <a:effectLst/>
                        </a:rPr>
                        <a:t>APURIMAC</a:t>
                      </a:r>
                      <a:endParaRPr lang="es-PE" sz="1050" b="0" i="0" u="none" strike="noStrike" dirty="0">
                        <a:solidFill>
                          <a:srgbClr val="000000"/>
                        </a:solidFill>
                        <a:effectLst/>
                        <a:latin typeface="Calibri" panose="020F0502020204030204" pitchFamily="34" charset="0"/>
                      </a:endParaRPr>
                    </a:p>
                  </a:txBody>
                  <a:tcPr marL="7252" marR="7252" marT="7252" marB="0" anchor="b"/>
                </a:tc>
                <a:tc>
                  <a:txBody>
                    <a:bodyPr/>
                    <a:lstStyle/>
                    <a:p>
                      <a:pPr algn="ctr" fontAlgn="ctr"/>
                      <a:r>
                        <a:rPr lang="es-PE" sz="1050" u="none" strike="noStrike">
                          <a:effectLst/>
                        </a:rPr>
                        <a:t>2059</a:t>
                      </a:r>
                      <a:endParaRPr lang="es-PE" sz="105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s-PE" sz="1050" u="none" strike="noStrike">
                          <a:effectLst/>
                        </a:rPr>
                        <a:t>    11,609,531.00 </a:t>
                      </a:r>
                      <a:endParaRPr lang="es-PE" sz="1050" b="0" i="0" u="none" strike="noStrike">
                        <a:solidFill>
                          <a:srgbClr val="000000"/>
                        </a:solidFill>
                        <a:effectLst/>
                        <a:latin typeface="Calibri" panose="020F0502020204030204" pitchFamily="34" charset="0"/>
                      </a:endParaRPr>
                    </a:p>
                  </a:txBody>
                  <a:tcPr marL="7252" marR="7252" marT="7252" marB="0" anchor="ctr"/>
                </a:tc>
              </a:tr>
              <a:tr h="158091">
                <a:tc>
                  <a:txBody>
                    <a:bodyPr/>
                    <a:lstStyle/>
                    <a:p>
                      <a:pPr algn="l" fontAlgn="b"/>
                      <a:r>
                        <a:rPr lang="es-PE" sz="1050" u="none" strike="noStrike" dirty="0">
                          <a:effectLst/>
                        </a:rPr>
                        <a:t>AREQUIPA</a:t>
                      </a:r>
                      <a:endParaRPr lang="es-PE" sz="1050" b="0" i="0" u="none" strike="noStrike" dirty="0">
                        <a:solidFill>
                          <a:srgbClr val="000000"/>
                        </a:solidFill>
                        <a:effectLst/>
                        <a:latin typeface="Calibri" panose="020F0502020204030204" pitchFamily="34" charset="0"/>
                      </a:endParaRPr>
                    </a:p>
                  </a:txBody>
                  <a:tcPr marL="7252" marR="7252" marT="7252" marB="0" anchor="b"/>
                </a:tc>
                <a:tc>
                  <a:txBody>
                    <a:bodyPr/>
                    <a:lstStyle/>
                    <a:p>
                      <a:pPr algn="ctr" fontAlgn="ctr"/>
                      <a:r>
                        <a:rPr lang="es-PE" sz="1050" u="none" strike="noStrike">
                          <a:effectLst/>
                        </a:rPr>
                        <a:t>1426</a:t>
                      </a:r>
                      <a:endParaRPr lang="es-PE" sz="105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s-PE" sz="1050" u="none" strike="noStrike">
                          <a:effectLst/>
                        </a:rPr>
                        <a:t>      9,983,173.00 </a:t>
                      </a:r>
                      <a:endParaRPr lang="es-PE" sz="1050" b="0" i="0" u="none" strike="noStrike">
                        <a:solidFill>
                          <a:srgbClr val="000000"/>
                        </a:solidFill>
                        <a:effectLst/>
                        <a:latin typeface="Calibri" panose="020F0502020204030204" pitchFamily="34" charset="0"/>
                      </a:endParaRPr>
                    </a:p>
                  </a:txBody>
                  <a:tcPr marL="7252" marR="7252" marT="7252" marB="0" anchor="ctr"/>
                </a:tc>
              </a:tr>
              <a:tr h="158091">
                <a:tc>
                  <a:txBody>
                    <a:bodyPr/>
                    <a:lstStyle/>
                    <a:p>
                      <a:pPr algn="l" fontAlgn="b"/>
                      <a:r>
                        <a:rPr lang="es-PE" sz="1050" u="none" strike="noStrike" dirty="0">
                          <a:effectLst/>
                        </a:rPr>
                        <a:t>AYACUCHO</a:t>
                      </a:r>
                      <a:endParaRPr lang="es-PE" sz="1050" b="0" i="0" u="none" strike="noStrike" dirty="0">
                        <a:solidFill>
                          <a:srgbClr val="000000"/>
                        </a:solidFill>
                        <a:effectLst/>
                        <a:latin typeface="Calibri" panose="020F0502020204030204" pitchFamily="34" charset="0"/>
                      </a:endParaRPr>
                    </a:p>
                  </a:txBody>
                  <a:tcPr marL="7252" marR="7252" marT="7252" marB="0" anchor="b"/>
                </a:tc>
                <a:tc>
                  <a:txBody>
                    <a:bodyPr/>
                    <a:lstStyle/>
                    <a:p>
                      <a:pPr algn="ctr" fontAlgn="ctr"/>
                      <a:r>
                        <a:rPr lang="es-PE" sz="1050" u="none" strike="noStrike">
                          <a:effectLst/>
                        </a:rPr>
                        <a:t>2827</a:t>
                      </a:r>
                      <a:endParaRPr lang="es-PE" sz="105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s-PE" sz="1050" u="none" strike="noStrike">
                          <a:effectLst/>
                        </a:rPr>
                        <a:t>    16,555,884.00 </a:t>
                      </a:r>
                      <a:endParaRPr lang="es-PE" sz="1050" b="0" i="0" u="none" strike="noStrike">
                        <a:solidFill>
                          <a:srgbClr val="000000"/>
                        </a:solidFill>
                        <a:effectLst/>
                        <a:latin typeface="Calibri" panose="020F0502020204030204" pitchFamily="34" charset="0"/>
                      </a:endParaRPr>
                    </a:p>
                  </a:txBody>
                  <a:tcPr marL="7252" marR="7252" marT="7252" marB="0" anchor="ctr"/>
                </a:tc>
              </a:tr>
              <a:tr h="158091">
                <a:tc>
                  <a:txBody>
                    <a:bodyPr/>
                    <a:lstStyle/>
                    <a:p>
                      <a:pPr algn="l" fontAlgn="b"/>
                      <a:r>
                        <a:rPr lang="es-PE" sz="1050" u="none" strike="noStrike" dirty="0">
                          <a:effectLst/>
                        </a:rPr>
                        <a:t>CAJAMARCA</a:t>
                      </a:r>
                      <a:endParaRPr lang="es-PE" sz="1050" b="0" i="0" u="none" strike="noStrike" dirty="0">
                        <a:solidFill>
                          <a:srgbClr val="000000"/>
                        </a:solidFill>
                        <a:effectLst/>
                        <a:latin typeface="Calibri" panose="020F0502020204030204" pitchFamily="34" charset="0"/>
                      </a:endParaRPr>
                    </a:p>
                  </a:txBody>
                  <a:tcPr marL="7252" marR="7252" marT="7252" marB="0" anchor="b"/>
                </a:tc>
                <a:tc>
                  <a:txBody>
                    <a:bodyPr/>
                    <a:lstStyle/>
                    <a:p>
                      <a:pPr algn="ctr" fontAlgn="ctr"/>
                      <a:r>
                        <a:rPr lang="es-PE" sz="1050" u="none" strike="noStrike">
                          <a:effectLst/>
                        </a:rPr>
                        <a:t>6306</a:t>
                      </a:r>
                      <a:endParaRPr lang="es-PE" sz="105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s-PE" sz="1050" u="none" strike="noStrike">
                          <a:effectLst/>
                        </a:rPr>
                        <a:t>    40,997,229.00 </a:t>
                      </a:r>
                      <a:endParaRPr lang="es-PE" sz="1050" b="0" i="0" u="none" strike="noStrike">
                        <a:solidFill>
                          <a:srgbClr val="000000"/>
                        </a:solidFill>
                        <a:effectLst/>
                        <a:latin typeface="Calibri" panose="020F0502020204030204" pitchFamily="34" charset="0"/>
                      </a:endParaRPr>
                    </a:p>
                  </a:txBody>
                  <a:tcPr marL="7252" marR="7252" marT="7252" marB="0" anchor="ctr"/>
                </a:tc>
              </a:tr>
              <a:tr h="158091">
                <a:tc>
                  <a:txBody>
                    <a:bodyPr/>
                    <a:lstStyle/>
                    <a:p>
                      <a:pPr algn="l" fontAlgn="b"/>
                      <a:r>
                        <a:rPr lang="es-PE" sz="1050" u="none" strike="noStrike" dirty="0">
                          <a:effectLst/>
                        </a:rPr>
                        <a:t>CALLAO</a:t>
                      </a:r>
                      <a:endParaRPr lang="es-PE" sz="1050" b="0" i="0" u="none" strike="noStrike" dirty="0">
                        <a:solidFill>
                          <a:srgbClr val="000000"/>
                        </a:solidFill>
                        <a:effectLst/>
                        <a:latin typeface="Calibri" panose="020F0502020204030204" pitchFamily="34" charset="0"/>
                      </a:endParaRPr>
                    </a:p>
                  </a:txBody>
                  <a:tcPr marL="7252" marR="7252" marT="7252" marB="0" anchor="b"/>
                </a:tc>
                <a:tc>
                  <a:txBody>
                    <a:bodyPr/>
                    <a:lstStyle/>
                    <a:p>
                      <a:pPr algn="ctr" fontAlgn="ctr"/>
                      <a:r>
                        <a:rPr lang="es-PE" sz="1050" u="none" strike="noStrike">
                          <a:effectLst/>
                        </a:rPr>
                        <a:t>277</a:t>
                      </a:r>
                      <a:endParaRPr lang="es-PE" sz="105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s-PE" sz="1050" u="none" strike="noStrike">
                          <a:effectLst/>
                        </a:rPr>
                        <a:t>      2,500,300.00 </a:t>
                      </a:r>
                      <a:endParaRPr lang="es-PE" sz="1050" b="0" i="0" u="none" strike="noStrike">
                        <a:solidFill>
                          <a:srgbClr val="000000"/>
                        </a:solidFill>
                        <a:effectLst/>
                        <a:latin typeface="Calibri" panose="020F0502020204030204" pitchFamily="34" charset="0"/>
                      </a:endParaRPr>
                    </a:p>
                  </a:txBody>
                  <a:tcPr marL="7252" marR="7252" marT="7252" marB="0" anchor="ctr"/>
                </a:tc>
              </a:tr>
              <a:tr h="158091">
                <a:tc>
                  <a:txBody>
                    <a:bodyPr/>
                    <a:lstStyle/>
                    <a:p>
                      <a:pPr algn="l" fontAlgn="b"/>
                      <a:r>
                        <a:rPr lang="es-PE" sz="1050" u="none" strike="noStrike">
                          <a:effectLst/>
                        </a:rPr>
                        <a:t>CUSCO</a:t>
                      </a:r>
                      <a:endParaRPr lang="es-PE" sz="105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s-PE" sz="1050" u="none" strike="noStrike" dirty="0">
                          <a:effectLst/>
                        </a:rPr>
                        <a:t>3023</a:t>
                      </a:r>
                      <a:endParaRPr lang="es-PE" sz="1050" b="0" i="0" u="none" strike="noStrike" dirty="0">
                        <a:solidFill>
                          <a:srgbClr val="000000"/>
                        </a:solidFill>
                        <a:effectLst/>
                        <a:latin typeface="Calibri" panose="020F0502020204030204" pitchFamily="34" charset="0"/>
                      </a:endParaRPr>
                    </a:p>
                  </a:txBody>
                  <a:tcPr marL="7252" marR="7252" marT="7252" marB="0" anchor="ctr"/>
                </a:tc>
                <a:tc>
                  <a:txBody>
                    <a:bodyPr/>
                    <a:lstStyle/>
                    <a:p>
                      <a:pPr algn="ctr" fontAlgn="ctr"/>
                      <a:r>
                        <a:rPr lang="es-PE" sz="1050" u="none" strike="noStrike">
                          <a:effectLst/>
                        </a:rPr>
                        <a:t>    19,238,280.00 </a:t>
                      </a:r>
                      <a:endParaRPr lang="es-PE" sz="1050" b="0" i="0" u="none" strike="noStrike">
                        <a:solidFill>
                          <a:srgbClr val="000000"/>
                        </a:solidFill>
                        <a:effectLst/>
                        <a:latin typeface="Calibri" panose="020F0502020204030204" pitchFamily="34" charset="0"/>
                      </a:endParaRPr>
                    </a:p>
                  </a:txBody>
                  <a:tcPr marL="7252" marR="7252" marT="7252" marB="0" anchor="ctr"/>
                </a:tc>
              </a:tr>
              <a:tr h="158091">
                <a:tc>
                  <a:txBody>
                    <a:bodyPr/>
                    <a:lstStyle/>
                    <a:p>
                      <a:pPr algn="l" fontAlgn="b"/>
                      <a:r>
                        <a:rPr lang="es-PE" sz="1050" u="none" strike="noStrike">
                          <a:effectLst/>
                        </a:rPr>
                        <a:t>HUANCAVELICA</a:t>
                      </a:r>
                      <a:endParaRPr lang="es-PE" sz="105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s-PE" sz="1050" u="none" strike="noStrike" dirty="0">
                          <a:effectLst/>
                        </a:rPr>
                        <a:t>2526</a:t>
                      </a:r>
                      <a:endParaRPr lang="es-PE" sz="1050" b="0" i="0" u="none" strike="noStrike" dirty="0">
                        <a:solidFill>
                          <a:srgbClr val="000000"/>
                        </a:solidFill>
                        <a:effectLst/>
                        <a:latin typeface="Calibri" panose="020F0502020204030204" pitchFamily="34" charset="0"/>
                      </a:endParaRPr>
                    </a:p>
                  </a:txBody>
                  <a:tcPr marL="7252" marR="7252" marT="7252" marB="0" anchor="ctr"/>
                </a:tc>
                <a:tc>
                  <a:txBody>
                    <a:bodyPr/>
                    <a:lstStyle/>
                    <a:p>
                      <a:pPr algn="ctr" fontAlgn="ctr"/>
                      <a:r>
                        <a:rPr lang="es-PE" sz="1050" u="none" strike="noStrike">
                          <a:effectLst/>
                        </a:rPr>
                        <a:t>    15,150,280.00 </a:t>
                      </a:r>
                      <a:endParaRPr lang="es-PE" sz="1050" b="0" i="0" u="none" strike="noStrike">
                        <a:solidFill>
                          <a:srgbClr val="000000"/>
                        </a:solidFill>
                        <a:effectLst/>
                        <a:latin typeface="Calibri" panose="020F0502020204030204" pitchFamily="34" charset="0"/>
                      </a:endParaRPr>
                    </a:p>
                  </a:txBody>
                  <a:tcPr marL="7252" marR="7252" marT="7252" marB="0" anchor="ctr"/>
                </a:tc>
              </a:tr>
              <a:tr h="158091">
                <a:tc>
                  <a:txBody>
                    <a:bodyPr/>
                    <a:lstStyle/>
                    <a:p>
                      <a:pPr algn="l" fontAlgn="b"/>
                      <a:r>
                        <a:rPr lang="es-PE" sz="1050" u="none" strike="noStrike">
                          <a:effectLst/>
                        </a:rPr>
                        <a:t>HUANUCO</a:t>
                      </a:r>
                      <a:endParaRPr lang="es-PE" sz="105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s-PE" sz="1050" u="none" strike="noStrike" dirty="0">
                          <a:effectLst/>
                        </a:rPr>
                        <a:t>2477</a:t>
                      </a:r>
                      <a:endParaRPr lang="es-PE" sz="1050" b="0" i="0" u="none" strike="noStrike" dirty="0">
                        <a:solidFill>
                          <a:srgbClr val="000000"/>
                        </a:solidFill>
                        <a:effectLst/>
                        <a:latin typeface="Calibri" panose="020F0502020204030204" pitchFamily="34" charset="0"/>
                      </a:endParaRPr>
                    </a:p>
                  </a:txBody>
                  <a:tcPr marL="7252" marR="7252" marT="7252" marB="0" anchor="ctr"/>
                </a:tc>
                <a:tc>
                  <a:txBody>
                    <a:bodyPr/>
                    <a:lstStyle/>
                    <a:p>
                      <a:pPr algn="ctr" fontAlgn="ctr"/>
                      <a:r>
                        <a:rPr lang="es-PE" sz="1050" u="none" strike="noStrike">
                          <a:effectLst/>
                        </a:rPr>
                        <a:t>    15,420,494.00 </a:t>
                      </a:r>
                      <a:endParaRPr lang="es-PE" sz="1050" b="0" i="0" u="none" strike="noStrike">
                        <a:solidFill>
                          <a:srgbClr val="000000"/>
                        </a:solidFill>
                        <a:effectLst/>
                        <a:latin typeface="Calibri" panose="020F0502020204030204" pitchFamily="34" charset="0"/>
                      </a:endParaRPr>
                    </a:p>
                  </a:txBody>
                  <a:tcPr marL="7252" marR="7252" marT="7252" marB="0" anchor="ctr"/>
                </a:tc>
              </a:tr>
              <a:tr h="158091">
                <a:tc>
                  <a:txBody>
                    <a:bodyPr/>
                    <a:lstStyle/>
                    <a:p>
                      <a:pPr algn="l" fontAlgn="b"/>
                      <a:r>
                        <a:rPr lang="es-PE" sz="1050" u="none" strike="noStrike">
                          <a:effectLst/>
                        </a:rPr>
                        <a:t>ICA</a:t>
                      </a:r>
                      <a:endParaRPr lang="es-PE" sz="105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s-PE" sz="1050" u="none" strike="noStrike" dirty="0">
                          <a:effectLst/>
                        </a:rPr>
                        <a:t>791</a:t>
                      </a:r>
                      <a:endParaRPr lang="es-PE" sz="1050" b="0" i="0" u="none" strike="noStrike" dirty="0">
                        <a:solidFill>
                          <a:srgbClr val="000000"/>
                        </a:solidFill>
                        <a:effectLst/>
                        <a:latin typeface="Calibri" panose="020F0502020204030204" pitchFamily="34" charset="0"/>
                      </a:endParaRPr>
                    </a:p>
                  </a:txBody>
                  <a:tcPr marL="7252" marR="7252" marT="7252" marB="0" anchor="ctr"/>
                </a:tc>
                <a:tc>
                  <a:txBody>
                    <a:bodyPr/>
                    <a:lstStyle/>
                    <a:p>
                      <a:pPr algn="ctr" fontAlgn="ctr"/>
                      <a:r>
                        <a:rPr lang="es-PE" sz="1050" u="none" strike="noStrike">
                          <a:effectLst/>
                        </a:rPr>
                        <a:t>      5,956,240.00 </a:t>
                      </a:r>
                      <a:endParaRPr lang="es-PE" sz="1050" b="0" i="0" u="none" strike="noStrike">
                        <a:solidFill>
                          <a:srgbClr val="000000"/>
                        </a:solidFill>
                        <a:effectLst/>
                        <a:latin typeface="Calibri" panose="020F0502020204030204" pitchFamily="34" charset="0"/>
                      </a:endParaRPr>
                    </a:p>
                  </a:txBody>
                  <a:tcPr marL="7252" marR="7252" marT="7252" marB="0" anchor="ctr"/>
                </a:tc>
              </a:tr>
              <a:tr h="158091">
                <a:tc>
                  <a:txBody>
                    <a:bodyPr/>
                    <a:lstStyle/>
                    <a:p>
                      <a:pPr algn="l" fontAlgn="b"/>
                      <a:r>
                        <a:rPr lang="es-PE" sz="1050" u="none" strike="noStrike">
                          <a:effectLst/>
                        </a:rPr>
                        <a:t>JUNIN</a:t>
                      </a:r>
                      <a:endParaRPr lang="es-PE" sz="105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s-PE" sz="1050" u="none" strike="noStrike" dirty="0">
                          <a:effectLst/>
                        </a:rPr>
                        <a:t>3273</a:t>
                      </a:r>
                      <a:endParaRPr lang="es-PE" sz="1050" b="0" i="0" u="none" strike="noStrike" dirty="0">
                        <a:solidFill>
                          <a:srgbClr val="000000"/>
                        </a:solidFill>
                        <a:effectLst/>
                        <a:latin typeface="Calibri" panose="020F0502020204030204" pitchFamily="34" charset="0"/>
                      </a:endParaRPr>
                    </a:p>
                  </a:txBody>
                  <a:tcPr marL="7252" marR="7252" marT="7252" marB="0" anchor="ctr"/>
                </a:tc>
                <a:tc>
                  <a:txBody>
                    <a:bodyPr/>
                    <a:lstStyle/>
                    <a:p>
                      <a:pPr algn="ctr" fontAlgn="ctr"/>
                      <a:r>
                        <a:rPr lang="es-PE" sz="1050" u="none" strike="noStrike">
                          <a:effectLst/>
                        </a:rPr>
                        <a:t>    20,545,287.00 </a:t>
                      </a:r>
                      <a:endParaRPr lang="es-PE" sz="1050" b="0" i="0" u="none" strike="noStrike">
                        <a:solidFill>
                          <a:srgbClr val="000000"/>
                        </a:solidFill>
                        <a:effectLst/>
                        <a:latin typeface="Calibri" panose="020F0502020204030204" pitchFamily="34" charset="0"/>
                      </a:endParaRPr>
                    </a:p>
                  </a:txBody>
                  <a:tcPr marL="7252" marR="7252" marT="7252" marB="0" anchor="ctr"/>
                </a:tc>
              </a:tr>
              <a:tr h="158091">
                <a:tc>
                  <a:txBody>
                    <a:bodyPr/>
                    <a:lstStyle/>
                    <a:p>
                      <a:pPr algn="l" fontAlgn="b"/>
                      <a:r>
                        <a:rPr lang="es-PE" sz="1050" u="none" strike="noStrike">
                          <a:effectLst/>
                        </a:rPr>
                        <a:t>LA LIBERTAD</a:t>
                      </a:r>
                      <a:endParaRPr lang="es-PE" sz="105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s-PE" sz="1050" u="none" strike="noStrike" dirty="0">
                          <a:effectLst/>
                        </a:rPr>
                        <a:t>2594</a:t>
                      </a:r>
                      <a:endParaRPr lang="es-PE" sz="1050" b="0" i="0" u="none" strike="noStrike" dirty="0">
                        <a:solidFill>
                          <a:srgbClr val="000000"/>
                        </a:solidFill>
                        <a:effectLst/>
                        <a:latin typeface="Calibri" panose="020F0502020204030204" pitchFamily="34" charset="0"/>
                      </a:endParaRPr>
                    </a:p>
                  </a:txBody>
                  <a:tcPr marL="7252" marR="7252" marT="7252" marB="0" anchor="ctr"/>
                </a:tc>
                <a:tc>
                  <a:txBody>
                    <a:bodyPr/>
                    <a:lstStyle/>
                    <a:p>
                      <a:pPr algn="ctr" fontAlgn="ctr"/>
                      <a:r>
                        <a:rPr lang="es-PE" sz="1050" u="none" strike="noStrike">
                          <a:effectLst/>
                        </a:rPr>
                        <a:t>    19,077,724.00 </a:t>
                      </a:r>
                      <a:endParaRPr lang="es-PE" sz="1050" b="0" i="0" u="none" strike="noStrike">
                        <a:solidFill>
                          <a:srgbClr val="000000"/>
                        </a:solidFill>
                        <a:effectLst/>
                        <a:latin typeface="Calibri" panose="020F0502020204030204" pitchFamily="34" charset="0"/>
                      </a:endParaRPr>
                    </a:p>
                  </a:txBody>
                  <a:tcPr marL="7252" marR="7252" marT="7252" marB="0" anchor="ctr"/>
                </a:tc>
              </a:tr>
              <a:tr h="158091">
                <a:tc>
                  <a:txBody>
                    <a:bodyPr/>
                    <a:lstStyle/>
                    <a:p>
                      <a:pPr algn="l" fontAlgn="b"/>
                      <a:r>
                        <a:rPr lang="es-PE" sz="1050" u="none" strike="noStrike">
                          <a:effectLst/>
                        </a:rPr>
                        <a:t>LAMBAYEQUE</a:t>
                      </a:r>
                      <a:endParaRPr lang="es-PE" sz="105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s-PE" sz="1050" u="none" strike="noStrike" dirty="0">
                          <a:effectLst/>
                        </a:rPr>
                        <a:t>1236</a:t>
                      </a:r>
                      <a:endParaRPr lang="es-PE" sz="1050" b="0" i="0" u="none" strike="noStrike" dirty="0">
                        <a:solidFill>
                          <a:srgbClr val="000000"/>
                        </a:solidFill>
                        <a:effectLst/>
                        <a:latin typeface="Calibri" panose="020F0502020204030204" pitchFamily="34" charset="0"/>
                      </a:endParaRPr>
                    </a:p>
                  </a:txBody>
                  <a:tcPr marL="7252" marR="7252" marT="7252" marB="0" anchor="ctr"/>
                </a:tc>
                <a:tc>
                  <a:txBody>
                    <a:bodyPr/>
                    <a:lstStyle/>
                    <a:p>
                      <a:pPr algn="ctr" fontAlgn="ctr"/>
                      <a:r>
                        <a:rPr lang="es-PE" sz="1050" u="none" strike="noStrike">
                          <a:effectLst/>
                        </a:rPr>
                        <a:t>      9,408,324.00 </a:t>
                      </a:r>
                      <a:endParaRPr lang="es-PE" sz="1050" b="0" i="0" u="none" strike="noStrike">
                        <a:solidFill>
                          <a:srgbClr val="000000"/>
                        </a:solidFill>
                        <a:effectLst/>
                        <a:latin typeface="Calibri" panose="020F0502020204030204" pitchFamily="34" charset="0"/>
                      </a:endParaRPr>
                    </a:p>
                  </a:txBody>
                  <a:tcPr marL="7252" marR="7252" marT="7252" marB="0" anchor="ctr"/>
                </a:tc>
              </a:tr>
              <a:tr h="158091">
                <a:tc>
                  <a:txBody>
                    <a:bodyPr/>
                    <a:lstStyle/>
                    <a:p>
                      <a:pPr algn="l" fontAlgn="b"/>
                      <a:r>
                        <a:rPr lang="es-PE" sz="1050" u="none" strike="noStrike">
                          <a:effectLst/>
                        </a:rPr>
                        <a:t>LIMA METROPOLITANA</a:t>
                      </a:r>
                      <a:endParaRPr lang="es-PE" sz="105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s-PE" sz="1050" u="none" strike="noStrike" dirty="0">
                          <a:effectLst/>
                        </a:rPr>
                        <a:t>1955</a:t>
                      </a:r>
                      <a:endParaRPr lang="es-PE" sz="1050" b="0" i="0" u="none" strike="noStrike" dirty="0">
                        <a:solidFill>
                          <a:srgbClr val="000000"/>
                        </a:solidFill>
                        <a:effectLst/>
                        <a:latin typeface="Calibri" panose="020F0502020204030204" pitchFamily="34" charset="0"/>
                      </a:endParaRPr>
                    </a:p>
                  </a:txBody>
                  <a:tcPr marL="7252" marR="7252" marT="7252" marB="0" anchor="ctr"/>
                </a:tc>
                <a:tc>
                  <a:txBody>
                    <a:bodyPr/>
                    <a:lstStyle/>
                    <a:p>
                      <a:pPr algn="ctr" fontAlgn="ctr"/>
                      <a:r>
                        <a:rPr lang="es-PE" sz="1050" u="none" strike="noStrike">
                          <a:effectLst/>
                        </a:rPr>
                        <a:t>    17,537,200.00 </a:t>
                      </a:r>
                      <a:endParaRPr lang="es-PE" sz="1050" b="0" i="0" u="none" strike="noStrike">
                        <a:solidFill>
                          <a:srgbClr val="000000"/>
                        </a:solidFill>
                        <a:effectLst/>
                        <a:latin typeface="Calibri" panose="020F0502020204030204" pitchFamily="34" charset="0"/>
                      </a:endParaRPr>
                    </a:p>
                  </a:txBody>
                  <a:tcPr marL="7252" marR="7252" marT="7252" marB="0" anchor="ctr"/>
                </a:tc>
              </a:tr>
              <a:tr h="158091">
                <a:tc>
                  <a:txBody>
                    <a:bodyPr/>
                    <a:lstStyle/>
                    <a:p>
                      <a:pPr algn="l" fontAlgn="b"/>
                      <a:r>
                        <a:rPr lang="es-PE" sz="1050" u="none" strike="noStrike">
                          <a:effectLst/>
                        </a:rPr>
                        <a:t>LIMA PROVINCIAS</a:t>
                      </a:r>
                      <a:endParaRPr lang="es-PE" sz="105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s-PE" sz="1050" u="none" strike="noStrike" dirty="0">
                          <a:effectLst/>
                        </a:rPr>
                        <a:t>1372</a:t>
                      </a:r>
                      <a:endParaRPr lang="es-PE" sz="1050" b="0" i="0" u="none" strike="noStrike" dirty="0">
                        <a:solidFill>
                          <a:srgbClr val="000000"/>
                        </a:solidFill>
                        <a:effectLst/>
                        <a:latin typeface="Calibri" panose="020F0502020204030204" pitchFamily="34" charset="0"/>
                      </a:endParaRPr>
                    </a:p>
                  </a:txBody>
                  <a:tcPr marL="7252" marR="7252" marT="7252" marB="0" anchor="ctr"/>
                </a:tc>
                <a:tc>
                  <a:txBody>
                    <a:bodyPr/>
                    <a:lstStyle/>
                    <a:p>
                      <a:pPr algn="ctr" fontAlgn="ctr"/>
                      <a:r>
                        <a:rPr lang="es-PE" sz="1050" u="none" strike="noStrike">
                          <a:effectLst/>
                        </a:rPr>
                        <a:t>      9,578,778.00 </a:t>
                      </a:r>
                      <a:endParaRPr lang="es-PE" sz="1050" b="0" i="0" u="none" strike="noStrike">
                        <a:solidFill>
                          <a:srgbClr val="000000"/>
                        </a:solidFill>
                        <a:effectLst/>
                        <a:latin typeface="Calibri" panose="020F0502020204030204" pitchFamily="34" charset="0"/>
                      </a:endParaRPr>
                    </a:p>
                  </a:txBody>
                  <a:tcPr marL="7252" marR="7252" marT="7252" marB="0" anchor="ctr"/>
                </a:tc>
              </a:tr>
              <a:tr h="158091">
                <a:tc>
                  <a:txBody>
                    <a:bodyPr/>
                    <a:lstStyle/>
                    <a:p>
                      <a:pPr algn="l" fontAlgn="b"/>
                      <a:r>
                        <a:rPr lang="es-PE" sz="1050" u="none" strike="noStrike">
                          <a:effectLst/>
                        </a:rPr>
                        <a:t>LORETO</a:t>
                      </a:r>
                      <a:endParaRPr lang="es-PE" sz="105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s-PE" sz="1050" u="none" strike="noStrike" dirty="0">
                          <a:effectLst/>
                        </a:rPr>
                        <a:t>3807</a:t>
                      </a:r>
                      <a:endParaRPr lang="es-PE" sz="1050" b="0" i="0" u="none" strike="noStrike" dirty="0">
                        <a:solidFill>
                          <a:srgbClr val="000000"/>
                        </a:solidFill>
                        <a:effectLst/>
                        <a:latin typeface="Calibri" panose="020F0502020204030204" pitchFamily="34" charset="0"/>
                      </a:endParaRPr>
                    </a:p>
                  </a:txBody>
                  <a:tcPr marL="7252" marR="7252" marT="7252" marB="0" anchor="ctr"/>
                </a:tc>
                <a:tc>
                  <a:txBody>
                    <a:bodyPr/>
                    <a:lstStyle/>
                    <a:p>
                      <a:pPr algn="ctr" fontAlgn="ctr"/>
                      <a:r>
                        <a:rPr lang="es-PE" sz="1050" u="none" strike="noStrike">
                          <a:effectLst/>
                        </a:rPr>
                        <a:t>    27,260,391.00 </a:t>
                      </a:r>
                      <a:endParaRPr lang="es-PE" sz="1050" b="0" i="0" u="none" strike="noStrike">
                        <a:solidFill>
                          <a:srgbClr val="000000"/>
                        </a:solidFill>
                        <a:effectLst/>
                        <a:latin typeface="Calibri" panose="020F0502020204030204" pitchFamily="34" charset="0"/>
                      </a:endParaRPr>
                    </a:p>
                  </a:txBody>
                  <a:tcPr marL="7252" marR="7252" marT="7252" marB="0" anchor="ctr"/>
                </a:tc>
              </a:tr>
              <a:tr h="158091">
                <a:tc>
                  <a:txBody>
                    <a:bodyPr/>
                    <a:lstStyle/>
                    <a:p>
                      <a:pPr algn="l" fontAlgn="b"/>
                      <a:r>
                        <a:rPr lang="es-PE" sz="1050" u="none" strike="noStrike">
                          <a:effectLst/>
                        </a:rPr>
                        <a:t>MADRE DE DIOS</a:t>
                      </a:r>
                      <a:endParaRPr lang="es-PE" sz="105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s-PE" sz="1050" u="none" strike="noStrike" dirty="0">
                          <a:effectLst/>
                        </a:rPr>
                        <a:t>325</a:t>
                      </a:r>
                      <a:endParaRPr lang="es-PE" sz="1050" b="0" i="0" u="none" strike="noStrike" dirty="0">
                        <a:solidFill>
                          <a:srgbClr val="000000"/>
                        </a:solidFill>
                        <a:effectLst/>
                        <a:latin typeface="Calibri" panose="020F0502020204030204" pitchFamily="34" charset="0"/>
                      </a:endParaRPr>
                    </a:p>
                  </a:txBody>
                  <a:tcPr marL="7252" marR="7252" marT="7252" marB="0" anchor="ctr"/>
                </a:tc>
                <a:tc>
                  <a:txBody>
                    <a:bodyPr/>
                    <a:lstStyle/>
                    <a:p>
                      <a:pPr algn="ctr" fontAlgn="ctr"/>
                      <a:r>
                        <a:rPr lang="es-PE" sz="1050" u="none" strike="noStrike">
                          <a:effectLst/>
                        </a:rPr>
                        <a:t>      2,308,554.00 </a:t>
                      </a:r>
                      <a:endParaRPr lang="es-PE" sz="1050" b="0" i="0" u="none" strike="noStrike">
                        <a:solidFill>
                          <a:srgbClr val="000000"/>
                        </a:solidFill>
                        <a:effectLst/>
                        <a:latin typeface="Calibri" panose="020F0502020204030204" pitchFamily="34" charset="0"/>
                      </a:endParaRPr>
                    </a:p>
                  </a:txBody>
                  <a:tcPr marL="7252" marR="7252" marT="7252" marB="0" anchor="ctr"/>
                </a:tc>
              </a:tr>
              <a:tr h="158091">
                <a:tc>
                  <a:txBody>
                    <a:bodyPr/>
                    <a:lstStyle/>
                    <a:p>
                      <a:pPr algn="l" fontAlgn="b"/>
                      <a:r>
                        <a:rPr lang="es-PE" sz="1050" u="none" strike="noStrike">
                          <a:effectLst/>
                        </a:rPr>
                        <a:t>MOQUEGUA</a:t>
                      </a:r>
                      <a:endParaRPr lang="es-PE" sz="105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s-PE" sz="1050" u="none" strike="noStrike">
                          <a:effectLst/>
                        </a:rPr>
                        <a:t>341</a:t>
                      </a:r>
                      <a:endParaRPr lang="es-PE" sz="105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s-PE" sz="1050" u="none" strike="noStrike" dirty="0">
                          <a:effectLst/>
                        </a:rPr>
                        <a:t>      2,166,780.00 </a:t>
                      </a:r>
                      <a:endParaRPr lang="es-PE" sz="1050" b="0" i="0" u="none" strike="noStrike" dirty="0">
                        <a:solidFill>
                          <a:srgbClr val="000000"/>
                        </a:solidFill>
                        <a:effectLst/>
                        <a:latin typeface="Calibri" panose="020F0502020204030204" pitchFamily="34" charset="0"/>
                      </a:endParaRPr>
                    </a:p>
                  </a:txBody>
                  <a:tcPr marL="7252" marR="7252" marT="7252" marB="0" anchor="ctr"/>
                </a:tc>
              </a:tr>
              <a:tr h="158091">
                <a:tc>
                  <a:txBody>
                    <a:bodyPr/>
                    <a:lstStyle/>
                    <a:p>
                      <a:pPr algn="l" fontAlgn="b"/>
                      <a:r>
                        <a:rPr lang="es-PE" sz="1050" u="none" strike="noStrike">
                          <a:effectLst/>
                        </a:rPr>
                        <a:t>PASCO</a:t>
                      </a:r>
                      <a:endParaRPr lang="es-PE" sz="105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s-PE" sz="1050" u="none" strike="noStrike">
                          <a:effectLst/>
                        </a:rPr>
                        <a:t>1220</a:t>
                      </a:r>
                      <a:endParaRPr lang="es-PE" sz="105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s-PE" sz="1050" u="none" strike="noStrike" dirty="0">
                          <a:effectLst/>
                        </a:rPr>
                        <a:t>      6,827,410.00 </a:t>
                      </a:r>
                      <a:endParaRPr lang="es-PE" sz="1050" b="0" i="0" u="none" strike="noStrike" dirty="0">
                        <a:solidFill>
                          <a:srgbClr val="000000"/>
                        </a:solidFill>
                        <a:effectLst/>
                        <a:latin typeface="Calibri" panose="020F0502020204030204" pitchFamily="34" charset="0"/>
                      </a:endParaRPr>
                    </a:p>
                  </a:txBody>
                  <a:tcPr marL="7252" marR="7252" marT="7252" marB="0" anchor="ctr"/>
                </a:tc>
              </a:tr>
              <a:tr h="158091">
                <a:tc>
                  <a:txBody>
                    <a:bodyPr/>
                    <a:lstStyle/>
                    <a:p>
                      <a:pPr algn="l" fontAlgn="b"/>
                      <a:r>
                        <a:rPr lang="es-PE" sz="1050" u="none" strike="noStrike">
                          <a:effectLst/>
                        </a:rPr>
                        <a:t>PIURA</a:t>
                      </a:r>
                      <a:endParaRPr lang="es-PE" sz="105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s-PE" sz="1050" u="none" strike="noStrike">
                          <a:effectLst/>
                        </a:rPr>
                        <a:t>3335</a:t>
                      </a:r>
                      <a:endParaRPr lang="es-PE" sz="105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s-PE" sz="1050" u="none" strike="noStrike" dirty="0">
                          <a:effectLst/>
                        </a:rPr>
                        <a:t>    24,276,527.00 </a:t>
                      </a:r>
                      <a:endParaRPr lang="es-PE" sz="1050" b="0" i="0" u="none" strike="noStrike" dirty="0">
                        <a:solidFill>
                          <a:srgbClr val="000000"/>
                        </a:solidFill>
                        <a:effectLst/>
                        <a:latin typeface="Calibri" panose="020F0502020204030204" pitchFamily="34" charset="0"/>
                      </a:endParaRPr>
                    </a:p>
                  </a:txBody>
                  <a:tcPr marL="7252" marR="7252" marT="7252" marB="0" anchor="ctr"/>
                </a:tc>
              </a:tr>
              <a:tr h="158091">
                <a:tc>
                  <a:txBody>
                    <a:bodyPr/>
                    <a:lstStyle/>
                    <a:p>
                      <a:pPr algn="l" fontAlgn="b"/>
                      <a:r>
                        <a:rPr lang="es-PE" sz="1050" u="none" strike="noStrike">
                          <a:effectLst/>
                        </a:rPr>
                        <a:t>PUNO</a:t>
                      </a:r>
                      <a:endParaRPr lang="es-PE" sz="105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s-PE" sz="1050" u="none" strike="noStrike">
                          <a:effectLst/>
                        </a:rPr>
                        <a:t>3911</a:t>
                      </a:r>
                      <a:endParaRPr lang="es-PE" sz="105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s-PE" sz="1050" u="none" strike="noStrike" dirty="0">
                          <a:effectLst/>
                        </a:rPr>
                        <a:t>    26,030,878.00 </a:t>
                      </a:r>
                      <a:endParaRPr lang="es-PE" sz="1050" b="0" i="0" u="none" strike="noStrike" dirty="0">
                        <a:solidFill>
                          <a:srgbClr val="000000"/>
                        </a:solidFill>
                        <a:effectLst/>
                        <a:latin typeface="Calibri" panose="020F0502020204030204" pitchFamily="34" charset="0"/>
                      </a:endParaRPr>
                    </a:p>
                  </a:txBody>
                  <a:tcPr marL="7252" marR="7252" marT="7252" marB="0" anchor="ctr"/>
                </a:tc>
              </a:tr>
              <a:tr h="158091">
                <a:tc>
                  <a:txBody>
                    <a:bodyPr/>
                    <a:lstStyle/>
                    <a:p>
                      <a:pPr algn="l" fontAlgn="b"/>
                      <a:r>
                        <a:rPr lang="es-PE" sz="1050" u="none" strike="noStrike" dirty="0">
                          <a:effectLst/>
                        </a:rPr>
                        <a:t>SAN MARTIN</a:t>
                      </a:r>
                      <a:endParaRPr lang="es-PE" sz="1050" b="0" i="0" u="none" strike="noStrike" dirty="0">
                        <a:solidFill>
                          <a:srgbClr val="000000"/>
                        </a:solidFill>
                        <a:effectLst/>
                        <a:latin typeface="Calibri" panose="020F0502020204030204" pitchFamily="34" charset="0"/>
                      </a:endParaRPr>
                    </a:p>
                  </a:txBody>
                  <a:tcPr marL="7252" marR="7252" marT="7252" marB="0" anchor="b"/>
                </a:tc>
                <a:tc>
                  <a:txBody>
                    <a:bodyPr/>
                    <a:lstStyle/>
                    <a:p>
                      <a:pPr algn="ctr" fontAlgn="ctr"/>
                      <a:r>
                        <a:rPr lang="es-PE" sz="1050" u="none" strike="noStrike">
                          <a:effectLst/>
                        </a:rPr>
                        <a:t>2144</a:t>
                      </a:r>
                      <a:endParaRPr lang="es-PE" sz="105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s-PE" sz="1050" u="none" strike="noStrike" dirty="0">
                          <a:effectLst/>
                        </a:rPr>
                        <a:t>    13,369,829.00 </a:t>
                      </a:r>
                      <a:endParaRPr lang="es-PE" sz="1050" b="0" i="0" u="none" strike="noStrike" dirty="0">
                        <a:solidFill>
                          <a:srgbClr val="000000"/>
                        </a:solidFill>
                        <a:effectLst/>
                        <a:latin typeface="Calibri" panose="020F0502020204030204" pitchFamily="34" charset="0"/>
                      </a:endParaRPr>
                    </a:p>
                  </a:txBody>
                  <a:tcPr marL="7252" marR="7252" marT="7252" marB="0" anchor="ctr"/>
                </a:tc>
              </a:tr>
              <a:tr h="158091">
                <a:tc>
                  <a:txBody>
                    <a:bodyPr/>
                    <a:lstStyle/>
                    <a:p>
                      <a:pPr algn="l" fontAlgn="b"/>
                      <a:r>
                        <a:rPr lang="es-PE" sz="1050" u="none" strike="noStrike">
                          <a:effectLst/>
                        </a:rPr>
                        <a:t>TACNA</a:t>
                      </a:r>
                      <a:endParaRPr lang="es-PE" sz="105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s-PE" sz="1050" u="none" strike="noStrike">
                          <a:effectLst/>
                        </a:rPr>
                        <a:t>369</a:t>
                      </a:r>
                      <a:endParaRPr lang="es-PE" sz="105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s-PE" sz="1050" u="none" strike="noStrike" dirty="0">
                          <a:effectLst/>
                        </a:rPr>
                        <a:t>      2,511,890.00 </a:t>
                      </a:r>
                      <a:endParaRPr lang="es-PE" sz="1050" b="0" i="0" u="none" strike="noStrike" dirty="0">
                        <a:solidFill>
                          <a:srgbClr val="000000"/>
                        </a:solidFill>
                        <a:effectLst/>
                        <a:latin typeface="Calibri" panose="020F0502020204030204" pitchFamily="34" charset="0"/>
                      </a:endParaRPr>
                    </a:p>
                  </a:txBody>
                  <a:tcPr marL="7252" marR="7252" marT="7252" marB="0" anchor="ctr"/>
                </a:tc>
              </a:tr>
              <a:tr h="158091">
                <a:tc>
                  <a:txBody>
                    <a:bodyPr/>
                    <a:lstStyle/>
                    <a:p>
                      <a:pPr algn="l" fontAlgn="b"/>
                      <a:r>
                        <a:rPr lang="es-PE" sz="1050" u="none" strike="noStrike">
                          <a:effectLst/>
                        </a:rPr>
                        <a:t>TUMBES</a:t>
                      </a:r>
                      <a:endParaRPr lang="es-PE" sz="105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s-PE" sz="1050" u="none" strike="noStrike">
                          <a:effectLst/>
                        </a:rPr>
                        <a:t>359</a:t>
                      </a:r>
                      <a:endParaRPr lang="es-PE" sz="105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s-PE" sz="1050" u="none" strike="noStrike" dirty="0">
                          <a:effectLst/>
                        </a:rPr>
                        <a:t>      2,876,430.00 </a:t>
                      </a:r>
                      <a:endParaRPr lang="es-PE" sz="1050" b="0" i="0" u="none" strike="noStrike" dirty="0">
                        <a:solidFill>
                          <a:srgbClr val="000000"/>
                        </a:solidFill>
                        <a:effectLst/>
                        <a:latin typeface="Calibri" panose="020F0502020204030204" pitchFamily="34" charset="0"/>
                      </a:endParaRPr>
                    </a:p>
                  </a:txBody>
                  <a:tcPr marL="7252" marR="7252" marT="7252" marB="0" anchor="ctr"/>
                </a:tc>
              </a:tr>
              <a:tr h="158091">
                <a:tc>
                  <a:txBody>
                    <a:bodyPr/>
                    <a:lstStyle/>
                    <a:p>
                      <a:pPr algn="l" fontAlgn="b"/>
                      <a:r>
                        <a:rPr lang="es-PE" sz="1050" u="none" strike="noStrike">
                          <a:effectLst/>
                        </a:rPr>
                        <a:t>UCAYALI</a:t>
                      </a:r>
                      <a:endParaRPr lang="es-PE" sz="105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s-PE" sz="1050" u="none" strike="noStrike">
                          <a:effectLst/>
                        </a:rPr>
                        <a:t>1397</a:t>
                      </a:r>
                      <a:endParaRPr lang="es-PE" sz="105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s-PE" sz="1050" u="none" strike="noStrike" dirty="0">
                          <a:effectLst/>
                        </a:rPr>
                        <a:t>      9,816,151.00 </a:t>
                      </a:r>
                      <a:endParaRPr lang="es-PE" sz="1050" b="0" i="0" u="none" strike="noStrike" dirty="0">
                        <a:solidFill>
                          <a:srgbClr val="000000"/>
                        </a:solidFill>
                        <a:effectLst/>
                        <a:latin typeface="Calibri" panose="020F0502020204030204" pitchFamily="34" charset="0"/>
                      </a:endParaRPr>
                    </a:p>
                  </a:txBody>
                  <a:tcPr marL="7252" marR="7252" marT="7252" marB="0" anchor="ctr"/>
                </a:tc>
              </a:tr>
              <a:tr h="158091">
                <a:tc>
                  <a:txBody>
                    <a:bodyPr/>
                    <a:lstStyle/>
                    <a:p>
                      <a:pPr algn="l" fontAlgn="b"/>
                      <a:r>
                        <a:rPr lang="es-PE" sz="1050" b="1" u="none" strike="noStrike" dirty="0">
                          <a:effectLst/>
                        </a:rPr>
                        <a:t>Total general</a:t>
                      </a:r>
                      <a:endParaRPr lang="es-PE" sz="1050" b="1" i="0" u="none" strike="noStrike" dirty="0">
                        <a:solidFill>
                          <a:srgbClr val="000000"/>
                        </a:solidFill>
                        <a:effectLst/>
                        <a:latin typeface="Calibri" panose="020F0502020204030204" pitchFamily="34" charset="0"/>
                      </a:endParaRPr>
                    </a:p>
                  </a:txBody>
                  <a:tcPr marL="7252" marR="7252" marT="7252" marB="0" anchor="b"/>
                </a:tc>
                <a:tc>
                  <a:txBody>
                    <a:bodyPr/>
                    <a:lstStyle/>
                    <a:p>
                      <a:pPr algn="ctr" fontAlgn="ctr"/>
                      <a:r>
                        <a:rPr lang="es-PE" sz="1050" b="1" u="none" strike="noStrike">
                          <a:effectLst/>
                        </a:rPr>
                        <a:t>54368</a:t>
                      </a:r>
                      <a:endParaRPr lang="es-PE" sz="1050" b="1"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s-PE" sz="1050" b="1" u="none" strike="noStrike" dirty="0">
                          <a:effectLst/>
                        </a:rPr>
                        <a:t> 363,330,610.00 </a:t>
                      </a:r>
                      <a:endParaRPr lang="es-PE" sz="1050" b="1" i="0" u="none" strike="noStrike" dirty="0">
                        <a:solidFill>
                          <a:srgbClr val="000000"/>
                        </a:solidFill>
                        <a:effectLst/>
                        <a:latin typeface="Calibri" panose="020F0502020204030204" pitchFamily="34" charset="0"/>
                      </a:endParaRPr>
                    </a:p>
                  </a:txBody>
                  <a:tcPr marL="7252" marR="7252" marT="7252" marB="0" anchor="ctr"/>
                </a:tc>
              </a:tr>
            </a:tbl>
          </a:graphicData>
        </a:graphic>
      </p:graphicFrame>
    </p:spTree>
    <p:extLst>
      <p:ext uri="{BB962C8B-B14F-4D97-AF65-F5344CB8AC3E}">
        <p14:creationId xmlns:p14="http://schemas.microsoft.com/office/powerpoint/2010/main" val="10656476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ángulo rectángulo 3"/>
          <p:cNvSpPr/>
          <p:nvPr/>
        </p:nvSpPr>
        <p:spPr>
          <a:xfrm rot="13444729">
            <a:off x="211097" y="1089154"/>
            <a:ext cx="132053" cy="132053"/>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prstClr val="white"/>
              </a:solidFill>
            </a:endParaRPr>
          </a:p>
        </p:txBody>
      </p:sp>
      <p:sp>
        <p:nvSpPr>
          <p:cNvPr id="5" name="CuadroTexto 4"/>
          <p:cNvSpPr txBox="1"/>
          <p:nvPr/>
        </p:nvSpPr>
        <p:spPr>
          <a:xfrm>
            <a:off x="89973" y="227986"/>
            <a:ext cx="7944241" cy="769441"/>
          </a:xfrm>
          <a:prstGeom prst="rect">
            <a:avLst/>
          </a:prstGeom>
          <a:noFill/>
        </p:spPr>
        <p:txBody>
          <a:bodyPr wrap="square" rtlCol="0">
            <a:spAutoFit/>
          </a:bodyPr>
          <a:lstStyle/>
          <a:p>
            <a:pPr>
              <a:defRPr/>
            </a:pPr>
            <a:r>
              <a:rPr lang="es-PE" sz="2200" b="1" dirty="0" smtClean="0">
                <a:solidFill>
                  <a:srgbClr val="C00000"/>
                </a:solidFill>
                <a:cs typeface="Times New Roman" panose="02020603050405020304" pitchFamily="18" charset="0"/>
              </a:rPr>
              <a:t>Ejecución de acciones: Priorización a través de la Ficha de Acciones de Mantenimiento (FAM)</a:t>
            </a:r>
            <a:endParaRPr lang="es-PE" sz="2200" b="1" dirty="0">
              <a:solidFill>
                <a:srgbClr val="C00000"/>
              </a:solidFill>
              <a:cs typeface="Times New Roman" panose="02020603050405020304" pitchFamily="18" charset="0"/>
            </a:endParaRPr>
          </a:p>
        </p:txBody>
      </p:sp>
      <p:sp>
        <p:nvSpPr>
          <p:cNvPr id="6" name="CuadroTexto 5"/>
          <p:cNvSpPr txBox="1"/>
          <p:nvPr/>
        </p:nvSpPr>
        <p:spPr>
          <a:xfrm>
            <a:off x="370487" y="953858"/>
            <a:ext cx="10952170" cy="1077218"/>
          </a:xfrm>
          <a:prstGeom prst="rect">
            <a:avLst/>
          </a:prstGeom>
          <a:noFill/>
        </p:spPr>
        <p:txBody>
          <a:bodyPr wrap="square" rtlCol="0">
            <a:spAutoFit/>
          </a:bodyPr>
          <a:lstStyle/>
          <a:p>
            <a:pPr algn="just"/>
            <a:r>
              <a:rPr lang="es-PE" sz="1600" kern="0" dirty="0" smtClean="0">
                <a:solidFill>
                  <a:prstClr val="black"/>
                </a:solidFill>
                <a:ea typeface="Calibri" charset="0"/>
                <a:cs typeface="Calibri" charset="0"/>
              </a:rPr>
              <a:t>Permite al responsable de mantenimiento marcar en el SIM las acciones permitidas a ejecutar según la zona bioclimática en la que se encuentre.</a:t>
            </a:r>
          </a:p>
          <a:p>
            <a:pPr marL="285750" indent="-285750" algn="just">
              <a:buFont typeface="Arial" panose="020B0604020202020204" pitchFamily="34" charset="0"/>
              <a:buChar char="•"/>
            </a:pPr>
            <a:r>
              <a:rPr lang="es-PE" sz="1600" kern="0" dirty="0" smtClean="0">
                <a:solidFill>
                  <a:prstClr val="black"/>
                </a:solidFill>
                <a:ea typeface="Calibri" charset="0"/>
                <a:cs typeface="Calibri" charset="0"/>
              </a:rPr>
              <a:t>Podrá elegir las intervenciones por espacio educativo.</a:t>
            </a:r>
          </a:p>
          <a:p>
            <a:pPr marL="285750" indent="-285750" algn="just">
              <a:buFont typeface="Arial" panose="020B0604020202020204" pitchFamily="34" charset="0"/>
              <a:buChar char="•"/>
            </a:pPr>
            <a:r>
              <a:rPr lang="es-PE" sz="1600" kern="0" dirty="0" smtClean="0">
                <a:solidFill>
                  <a:prstClr val="black"/>
                </a:solidFill>
                <a:ea typeface="Calibri" charset="0"/>
                <a:cs typeface="Calibri" charset="0"/>
              </a:rPr>
              <a:t>Debe priorizar las acciones que garanticen la continuidad del servicio educativo.</a:t>
            </a:r>
            <a:endParaRPr lang="es-PE" sz="1600" dirty="0"/>
          </a:p>
        </p:txBody>
      </p:sp>
      <p:pic>
        <p:nvPicPr>
          <p:cNvPr id="7" name="Imagen 6">
            <a:extLst>
              <a:ext uri="{FF2B5EF4-FFF2-40B4-BE49-F238E27FC236}">
                <a16:creationId xmlns="" xmlns:a16="http://schemas.microsoft.com/office/drawing/2014/main" id="{D0280E58-E3C2-6A4D-8315-A68D46B5BA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012" y="-82284"/>
            <a:ext cx="971753" cy="971753"/>
          </a:xfrm>
          <a:prstGeom prst="rect">
            <a:avLst/>
          </a:prstGeom>
        </p:spPr>
      </p:pic>
      <p:graphicFrame>
        <p:nvGraphicFramePr>
          <p:cNvPr id="22" name="Diagrama 21"/>
          <p:cNvGraphicFramePr/>
          <p:nvPr>
            <p:extLst/>
          </p:nvPr>
        </p:nvGraphicFramePr>
        <p:xfrm>
          <a:off x="795735" y="2206494"/>
          <a:ext cx="10765462" cy="4265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ángulo 1"/>
          <p:cNvSpPr/>
          <p:nvPr/>
        </p:nvSpPr>
        <p:spPr>
          <a:xfrm>
            <a:off x="277123" y="2206494"/>
            <a:ext cx="535723" cy="923330"/>
          </a:xfrm>
          <a:prstGeom prst="rect">
            <a:avLst/>
          </a:prstGeom>
          <a:noFill/>
        </p:spPr>
        <p:txBody>
          <a:bodyPr wrap="none" lIns="91440" tIns="45720" rIns="91440" bIns="45720">
            <a:spAutoFit/>
          </a:bodyPr>
          <a:lstStyle/>
          <a:p>
            <a:pPr algn="ctr"/>
            <a:r>
              <a:rPr lang="es-ES" sz="5400" b="1" cap="none" spc="0" dirty="0" smtClean="0">
                <a:ln w="22225">
                  <a:solidFill>
                    <a:schemeClr val="accent2"/>
                  </a:solidFill>
                  <a:prstDash val="solid"/>
                </a:ln>
                <a:solidFill>
                  <a:schemeClr val="accent2">
                    <a:lumMod val="40000"/>
                    <a:lumOff val="60000"/>
                  </a:schemeClr>
                </a:solidFill>
                <a:effectLst/>
              </a:rPr>
              <a:t>1</a:t>
            </a:r>
            <a:endParaRPr lang="es-ES" sz="5400" b="1" cap="none" spc="0" dirty="0">
              <a:ln w="22225">
                <a:solidFill>
                  <a:schemeClr val="accent2"/>
                </a:solidFill>
                <a:prstDash val="solid"/>
              </a:ln>
              <a:solidFill>
                <a:schemeClr val="accent2">
                  <a:lumMod val="40000"/>
                  <a:lumOff val="60000"/>
                </a:schemeClr>
              </a:solidFill>
              <a:effectLst/>
            </a:endParaRPr>
          </a:p>
        </p:txBody>
      </p:sp>
      <p:sp>
        <p:nvSpPr>
          <p:cNvPr id="8" name="Rectángulo 7"/>
          <p:cNvSpPr/>
          <p:nvPr/>
        </p:nvSpPr>
        <p:spPr>
          <a:xfrm>
            <a:off x="277123" y="3129824"/>
            <a:ext cx="535723" cy="923330"/>
          </a:xfrm>
          <a:prstGeom prst="rect">
            <a:avLst/>
          </a:prstGeom>
          <a:noFill/>
        </p:spPr>
        <p:txBody>
          <a:bodyPr wrap="none" lIns="91440" tIns="45720" rIns="91440" bIns="45720">
            <a:spAutoFit/>
          </a:bodyPr>
          <a:lstStyle/>
          <a:p>
            <a:pPr algn="ctr"/>
            <a:r>
              <a:rPr lang="es-ES" sz="5400" b="1" cap="none" spc="0" dirty="0" smtClean="0">
                <a:ln w="22225">
                  <a:solidFill>
                    <a:schemeClr val="accent2"/>
                  </a:solidFill>
                  <a:prstDash val="solid"/>
                </a:ln>
                <a:solidFill>
                  <a:schemeClr val="accent2">
                    <a:lumMod val="40000"/>
                    <a:lumOff val="60000"/>
                  </a:schemeClr>
                </a:solidFill>
                <a:effectLst/>
              </a:rPr>
              <a:t>2</a:t>
            </a:r>
            <a:endParaRPr lang="es-ES" sz="5400" b="1" cap="none" spc="0" dirty="0">
              <a:ln w="22225">
                <a:solidFill>
                  <a:schemeClr val="accent2"/>
                </a:solidFill>
                <a:prstDash val="solid"/>
              </a:ln>
              <a:solidFill>
                <a:schemeClr val="accent2">
                  <a:lumMod val="40000"/>
                  <a:lumOff val="60000"/>
                </a:schemeClr>
              </a:solidFill>
              <a:effectLst/>
            </a:endParaRPr>
          </a:p>
        </p:txBody>
      </p:sp>
      <p:sp>
        <p:nvSpPr>
          <p:cNvPr id="9" name="Rectángulo 8"/>
          <p:cNvSpPr/>
          <p:nvPr/>
        </p:nvSpPr>
        <p:spPr>
          <a:xfrm>
            <a:off x="277123" y="4228572"/>
            <a:ext cx="535723" cy="923330"/>
          </a:xfrm>
          <a:prstGeom prst="rect">
            <a:avLst/>
          </a:prstGeom>
          <a:noFill/>
        </p:spPr>
        <p:txBody>
          <a:bodyPr wrap="none" lIns="91440" tIns="45720" rIns="91440" bIns="45720">
            <a:spAutoFit/>
          </a:bodyPr>
          <a:lstStyle/>
          <a:p>
            <a:pPr algn="ctr"/>
            <a:r>
              <a:rPr lang="es-ES" sz="5400" b="1" cap="none" spc="0" dirty="0" smtClean="0">
                <a:ln w="22225">
                  <a:solidFill>
                    <a:schemeClr val="accent2"/>
                  </a:solidFill>
                  <a:prstDash val="solid"/>
                </a:ln>
                <a:solidFill>
                  <a:schemeClr val="accent2">
                    <a:lumMod val="40000"/>
                    <a:lumOff val="60000"/>
                  </a:schemeClr>
                </a:solidFill>
                <a:effectLst/>
              </a:rPr>
              <a:t>3</a:t>
            </a:r>
            <a:endParaRPr lang="es-ES" sz="5400" b="1" cap="none" spc="0" dirty="0">
              <a:ln w="22225">
                <a:solidFill>
                  <a:schemeClr val="accent2"/>
                </a:solidFill>
                <a:prstDash val="solid"/>
              </a:ln>
              <a:solidFill>
                <a:schemeClr val="accent2">
                  <a:lumMod val="40000"/>
                  <a:lumOff val="60000"/>
                </a:schemeClr>
              </a:solidFill>
              <a:effectLst/>
            </a:endParaRPr>
          </a:p>
        </p:txBody>
      </p:sp>
      <p:sp>
        <p:nvSpPr>
          <p:cNvPr id="10" name="Rectángulo 9"/>
          <p:cNvSpPr/>
          <p:nvPr/>
        </p:nvSpPr>
        <p:spPr>
          <a:xfrm>
            <a:off x="277123" y="5175076"/>
            <a:ext cx="535723" cy="923330"/>
          </a:xfrm>
          <a:prstGeom prst="rect">
            <a:avLst/>
          </a:prstGeom>
          <a:noFill/>
        </p:spPr>
        <p:txBody>
          <a:bodyPr wrap="none" lIns="91440" tIns="45720" rIns="91440" bIns="45720">
            <a:spAutoFit/>
          </a:bodyPr>
          <a:lstStyle/>
          <a:p>
            <a:pPr algn="ctr"/>
            <a:r>
              <a:rPr lang="es-ES" sz="5400" b="1" cap="none" spc="0" dirty="0" smtClean="0">
                <a:ln w="22225">
                  <a:solidFill>
                    <a:schemeClr val="accent2"/>
                  </a:solidFill>
                  <a:prstDash val="solid"/>
                </a:ln>
                <a:solidFill>
                  <a:schemeClr val="accent2">
                    <a:lumMod val="40000"/>
                    <a:lumOff val="60000"/>
                  </a:schemeClr>
                </a:solidFill>
                <a:effectLst/>
              </a:rPr>
              <a:t>4</a:t>
            </a:r>
            <a:endParaRPr lang="es-E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024210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 xmlns:a16="http://schemas.microsoft.com/office/drawing/2014/main" id="{D0280E58-E3C2-6A4D-8315-A68D46B5BA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012" y="-82284"/>
            <a:ext cx="971753" cy="971753"/>
          </a:xfrm>
          <a:prstGeom prst="rect">
            <a:avLst/>
          </a:prstGeom>
        </p:spPr>
      </p:pic>
      <p:sp>
        <p:nvSpPr>
          <p:cNvPr id="8" name="CuadroTexto 7"/>
          <p:cNvSpPr txBox="1"/>
          <p:nvPr/>
        </p:nvSpPr>
        <p:spPr>
          <a:xfrm>
            <a:off x="145769" y="242856"/>
            <a:ext cx="4953344" cy="430887"/>
          </a:xfrm>
          <a:prstGeom prst="rect">
            <a:avLst/>
          </a:prstGeom>
          <a:noFill/>
        </p:spPr>
        <p:txBody>
          <a:bodyPr wrap="none" rtlCol="0">
            <a:spAutoFit/>
          </a:bodyPr>
          <a:lstStyle/>
          <a:p>
            <a:pPr>
              <a:defRPr/>
            </a:pPr>
            <a:r>
              <a:rPr lang="es-PE" sz="2200" b="1" dirty="0" smtClean="0">
                <a:solidFill>
                  <a:srgbClr val="C00000"/>
                </a:solidFill>
                <a:cs typeface="Times New Roman" panose="02020603050405020304" pitchFamily="18" charset="0"/>
              </a:rPr>
              <a:t>Ejecución de acciones de mantenimiento</a:t>
            </a:r>
            <a:endParaRPr lang="es-PE" sz="2200" b="1" dirty="0">
              <a:solidFill>
                <a:srgbClr val="C00000"/>
              </a:solidFill>
              <a:cs typeface="Times New Roman" panose="02020603050405020304" pitchFamily="18" charset="0"/>
            </a:endParaRPr>
          </a:p>
        </p:txBody>
      </p:sp>
      <p:graphicFrame>
        <p:nvGraphicFramePr>
          <p:cNvPr id="2" name="Diagrama 1"/>
          <p:cNvGraphicFramePr/>
          <p:nvPr>
            <p:extLst>
              <p:ext uri="{D42A27DB-BD31-4B8C-83A1-F6EECF244321}">
                <p14:modId xmlns:p14="http://schemas.microsoft.com/office/powerpoint/2010/main" val="1749862451"/>
              </p:ext>
            </p:extLst>
          </p:nvPr>
        </p:nvGraphicFramePr>
        <p:xfrm>
          <a:off x="1035112" y="673743"/>
          <a:ext cx="9171779" cy="59224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40208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 xmlns:a16="http://schemas.microsoft.com/office/drawing/2014/main" id="{D0280E58-E3C2-6A4D-8315-A68D46B5BA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012" y="-82284"/>
            <a:ext cx="971753" cy="971753"/>
          </a:xfrm>
          <a:prstGeom prst="rect">
            <a:avLst/>
          </a:prstGeom>
        </p:spPr>
      </p:pic>
      <p:sp>
        <p:nvSpPr>
          <p:cNvPr id="8" name="CuadroTexto 7"/>
          <p:cNvSpPr txBox="1"/>
          <p:nvPr/>
        </p:nvSpPr>
        <p:spPr>
          <a:xfrm>
            <a:off x="145769" y="242856"/>
            <a:ext cx="5112105" cy="430887"/>
          </a:xfrm>
          <a:prstGeom prst="rect">
            <a:avLst/>
          </a:prstGeom>
          <a:noFill/>
        </p:spPr>
        <p:txBody>
          <a:bodyPr wrap="none" rtlCol="0">
            <a:spAutoFit/>
          </a:bodyPr>
          <a:lstStyle/>
          <a:p>
            <a:pPr>
              <a:defRPr/>
            </a:pPr>
            <a:r>
              <a:rPr lang="es-PE" sz="2200" b="1" dirty="0" smtClean="0">
                <a:solidFill>
                  <a:srgbClr val="C00000"/>
                </a:solidFill>
                <a:cs typeface="Times New Roman" panose="02020603050405020304" pitchFamily="18" charset="0"/>
              </a:rPr>
              <a:t>Cierre de las acciones de mantenimiento</a:t>
            </a:r>
            <a:endParaRPr lang="es-PE" sz="2200" b="1" dirty="0">
              <a:solidFill>
                <a:srgbClr val="C00000"/>
              </a:solidFill>
              <a:cs typeface="Times New Roman" panose="02020603050405020304" pitchFamily="18" charset="0"/>
            </a:endParaRPr>
          </a:p>
        </p:txBody>
      </p:sp>
      <p:sp>
        <p:nvSpPr>
          <p:cNvPr id="10" name="Rectángulo 9"/>
          <p:cNvSpPr/>
          <p:nvPr/>
        </p:nvSpPr>
        <p:spPr>
          <a:xfrm>
            <a:off x="459026" y="621731"/>
            <a:ext cx="10928021" cy="338554"/>
          </a:xfrm>
          <a:prstGeom prst="rect">
            <a:avLst/>
          </a:prstGeom>
          <a:noFill/>
        </p:spPr>
        <p:txBody>
          <a:bodyPr wrap="square" rtlCol="0">
            <a:spAutoFit/>
          </a:bodyPr>
          <a:lstStyle/>
          <a:p>
            <a:pPr algn="just"/>
            <a:r>
              <a:rPr lang="es-PE" sz="1600" b="1" dirty="0"/>
              <a:t>Cierre de las acciones de </a:t>
            </a:r>
            <a:r>
              <a:rPr lang="es-PE" sz="1600" b="1" dirty="0" smtClean="0"/>
              <a:t>mantenimiento</a:t>
            </a:r>
            <a:r>
              <a:rPr lang="es-PE" sz="1600" b="1" kern="0" dirty="0" smtClean="0">
                <a:solidFill>
                  <a:prstClr val="black"/>
                </a:solidFill>
                <a:ea typeface="Calibri" charset="0"/>
                <a:cs typeface="Calibri" charset="0"/>
              </a:rPr>
              <a:t>:</a:t>
            </a:r>
            <a:endParaRPr lang="es-PE" sz="1600" b="1" kern="0" dirty="0">
              <a:solidFill>
                <a:prstClr val="black"/>
              </a:solidFill>
              <a:ea typeface="Calibri" charset="0"/>
              <a:cs typeface="Calibri" charset="0"/>
            </a:endParaRPr>
          </a:p>
        </p:txBody>
      </p:sp>
      <p:sp>
        <p:nvSpPr>
          <p:cNvPr id="11" name="Triángulo rectángulo 10"/>
          <p:cNvSpPr/>
          <p:nvPr/>
        </p:nvSpPr>
        <p:spPr>
          <a:xfrm rot="13444729">
            <a:off x="298457" y="746084"/>
            <a:ext cx="132053" cy="132053"/>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00" dirty="0">
              <a:solidFill>
                <a:prstClr val="white"/>
              </a:solidFill>
            </a:endParaRPr>
          </a:p>
        </p:txBody>
      </p:sp>
      <p:pic>
        <p:nvPicPr>
          <p:cNvPr id="2" name="Imagen 1"/>
          <p:cNvPicPr>
            <a:picLocks noChangeAspect="1"/>
          </p:cNvPicPr>
          <p:nvPr/>
        </p:nvPicPr>
        <p:blipFill rotWithShape="1">
          <a:blip r:embed="rId3">
            <a:extLst>
              <a:ext uri="{28A0092B-C50C-407E-A947-70E740481C1C}">
                <a14:useLocalDpi xmlns:a14="http://schemas.microsoft.com/office/drawing/2010/main" val="0"/>
              </a:ext>
            </a:extLst>
          </a:blip>
          <a:srcRect b="12706"/>
          <a:stretch/>
        </p:blipFill>
        <p:spPr>
          <a:xfrm>
            <a:off x="3984553" y="2502058"/>
            <a:ext cx="4179930" cy="3648804"/>
          </a:xfrm>
          <a:prstGeom prst="rect">
            <a:avLst/>
          </a:prstGeom>
        </p:spPr>
      </p:pic>
      <p:sp>
        <p:nvSpPr>
          <p:cNvPr id="3" name="Rectángulo 2"/>
          <p:cNvSpPr/>
          <p:nvPr/>
        </p:nvSpPr>
        <p:spPr>
          <a:xfrm>
            <a:off x="437892" y="819377"/>
            <a:ext cx="11243154" cy="584775"/>
          </a:xfrm>
          <a:prstGeom prst="rect">
            <a:avLst/>
          </a:prstGeom>
        </p:spPr>
        <p:txBody>
          <a:bodyPr wrap="square">
            <a:spAutoFit/>
          </a:bodyPr>
          <a:lstStyle/>
          <a:p>
            <a:pPr algn="just"/>
            <a:r>
              <a:rPr lang="es-PE" sz="1600" dirty="0">
                <a:solidFill>
                  <a:srgbClr val="FF0000"/>
                </a:solidFill>
              </a:rPr>
              <a:t>El responsable de mantenimiento debe elaborar el expediente de declaración de gastos para luego remitirlo, a través de la mesa de partes, en físico o en digital (contenido en un CD-ROM o USB), a la UGEL o </a:t>
            </a:r>
            <a:r>
              <a:rPr lang="es-PE" sz="1600" dirty="0" smtClean="0">
                <a:solidFill>
                  <a:srgbClr val="FF0000"/>
                </a:solidFill>
              </a:rPr>
              <a:t>DRE, según corresponda, dentro del plazo establecido.</a:t>
            </a:r>
            <a:endParaRPr lang="es-PE" sz="1600" dirty="0">
              <a:solidFill>
                <a:srgbClr val="FF0000"/>
              </a:solidFill>
            </a:endParaRPr>
          </a:p>
        </p:txBody>
      </p:sp>
      <p:sp>
        <p:nvSpPr>
          <p:cNvPr id="4" name="Rectángulo 3"/>
          <p:cNvSpPr/>
          <p:nvPr/>
        </p:nvSpPr>
        <p:spPr>
          <a:xfrm>
            <a:off x="459025" y="1323493"/>
            <a:ext cx="11243155" cy="1077218"/>
          </a:xfrm>
          <a:prstGeom prst="rect">
            <a:avLst/>
          </a:prstGeom>
        </p:spPr>
        <p:txBody>
          <a:bodyPr wrap="square">
            <a:spAutoFit/>
          </a:bodyPr>
          <a:lstStyle/>
          <a:p>
            <a:r>
              <a:rPr lang="es-PE" sz="1600" dirty="0" smtClean="0"/>
              <a:t>Se  presenta u</a:t>
            </a:r>
            <a:r>
              <a:rPr lang="es-PE" sz="1600" dirty="0" smtClean="0"/>
              <a:t>n </a:t>
            </a:r>
            <a:r>
              <a:rPr lang="es-PE" sz="1600" dirty="0"/>
              <a:t>(01) original y una (01) copia simple (si es una versión digital) o (01) copia </a:t>
            </a:r>
            <a:r>
              <a:rPr lang="es-PE" sz="1600" dirty="0" smtClean="0"/>
              <a:t>fedateadas </a:t>
            </a:r>
            <a:r>
              <a:rPr lang="es-PE" sz="1600" dirty="0"/>
              <a:t>(si es una versión física) por la UGEL o </a:t>
            </a:r>
            <a:r>
              <a:rPr lang="es-PE" sz="1600" dirty="0" smtClean="0"/>
              <a:t>DRE.  </a:t>
            </a:r>
            <a:r>
              <a:rPr lang="es-PE" sz="1600" dirty="0" smtClean="0"/>
              <a:t>El </a:t>
            </a:r>
            <a:r>
              <a:rPr lang="es-PE" sz="1600" dirty="0" smtClean="0"/>
              <a:t>responsable de </a:t>
            </a:r>
            <a:r>
              <a:rPr lang="es-PE" sz="1600" dirty="0" smtClean="0"/>
              <a:t>mantenimiento debe tener un copia como cargo. </a:t>
            </a:r>
            <a:r>
              <a:rPr lang="es-PE" sz="1600" dirty="0" smtClean="0"/>
              <a:t>Pasado el plazo de dos meses, el expediente original es devuelto al responsable de mantenimiento, el mismo que debe permanecer en el local educativo para posteriores supervisiones. El expediente de DG contiene lo siguiente:</a:t>
            </a:r>
            <a:endParaRPr lang="es-PE" sz="1600" dirty="0"/>
          </a:p>
        </p:txBody>
      </p:sp>
      <p:sp>
        <p:nvSpPr>
          <p:cNvPr id="9" name="Rectángulo 8"/>
          <p:cNvSpPr/>
          <p:nvPr/>
        </p:nvSpPr>
        <p:spPr>
          <a:xfrm>
            <a:off x="234612" y="2779916"/>
            <a:ext cx="3962401" cy="523220"/>
          </a:xfrm>
          <a:prstGeom prst="rect">
            <a:avLst/>
          </a:prstGeom>
        </p:spPr>
        <p:txBody>
          <a:bodyPr wrap="square">
            <a:spAutoFit/>
          </a:bodyPr>
          <a:lstStyle/>
          <a:p>
            <a:pPr algn="just">
              <a:spcAft>
                <a:spcPts val="400"/>
              </a:spcAft>
            </a:pPr>
            <a:r>
              <a:rPr lang="es-PE" sz="1400" b="1" dirty="0" smtClean="0">
                <a:ea typeface="Calibri" panose="020F0502020204030204" pitchFamily="34" charset="0"/>
              </a:rPr>
              <a:t>1. Acta </a:t>
            </a:r>
            <a:r>
              <a:rPr lang="es-PE" sz="1400" b="1" dirty="0">
                <a:ea typeface="Calibri" panose="020F0502020204030204" pitchFamily="34" charset="0"/>
              </a:rPr>
              <a:t>de compromiso firmada por el responsable de mantenimiento. Formato obtenido del </a:t>
            </a:r>
            <a:r>
              <a:rPr lang="es-PE" sz="1400" b="1" dirty="0" smtClean="0">
                <a:ea typeface="Calibri" panose="020F0502020204030204" pitchFamily="34" charset="0"/>
              </a:rPr>
              <a:t>SIM.</a:t>
            </a:r>
            <a:endParaRPr lang="es-PE" sz="1400" b="1" dirty="0">
              <a:ea typeface="Calibri" panose="020F0502020204030204" pitchFamily="34" charset="0"/>
            </a:endParaRPr>
          </a:p>
        </p:txBody>
      </p:sp>
      <p:sp>
        <p:nvSpPr>
          <p:cNvPr id="12" name="Rectángulo 11"/>
          <p:cNvSpPr/>
          <p:nvPr/>
        </p:nvSpPr>
        <p:spPr>
          <a:xfrm>
            <a:off x="246782" y="3372353"/>
            <a:ext cx="4012907" cy="954107"/>
          </a:xfrm>
          <a:prstGeom prst="rect">
            <a:avLst/>
          </a:prstGeom>
        </p:spPr>
        <p:txBody>
          <a:bodyPr wrap="square">
            <a:spAutoFit/>
          </a:bodyPr>
          <a:lstStyle/>
          <a:p>
            <a:pPr lvl="0" algn="just">
              <a:spcAft>
                <a:spcPts val="400"/>
              </a:spcAft>
            </a:pPr>
            <a:r>
              <a:rPr lang="es-PE" sz="1400" b="1" dirty="0" smtClean="0">
                <a:ea typeface="Calibri" panose="020F0502020204030204" pitchFamily="34" charset="0"/>
              </a:rPr>
              <a:t>2. Acta </a:t>
            </a:r>
            <a:r>
              <a:rPr lang="es-PE" sz="1400" b="1" dirty="0">
                <a:ea typeface="Calibri" panose="020F0502020204030204" pitchFamily="34" charset="0"/>
              </a:rPr>
              <a:t>de conformación de la comisión de mantenimiento, o la que haga sus veces, y de los representantes del CONEI, o el que haga sus veces, que realizan la veeduría. Formato obtenido del </a:t>
            </a:r>
            <a:r>
              <a:rPr lang="es-PE" sz="1400" b="1" dirty="0" smtClean="0">
                <a:ea typeface="Calibri" panose="020F0502020204030204" pitchFamily="34" charset="0"/>
              </a:rPr>
              <a:t>SIM.</a:t>
            </a:r>
            <a:endParaRPr lang="es-PE" sz="1400" b="1" dirty="0">
              <a:ea typeface="Calibri" panose="020F0502020204030204" pitchFamily="34" charset="0"/>
            </a:endParaRPr>
          </a:p>
        </p:txBody>
      </p:sp>
      <p:sp>
        <p:nvSpPr>
          <p:cNvPr id="13" name="Rectángulo 12"/>
          <p:cNvSpPr/>
          <p:nvPr/>
        </p:nvSpPr>
        <p:spPr>
          <a:xfrm>
            <a:off x="271120" y="4412416"/>
            <a:ext cx="3988569" cy="738664"/>
          </a:xfrm>
          <a:prstGeom prst="rect">
            <a:avLst/>
          </a:prstGeom>
        </p:spPr>
        <p:txBody>
          <a:bodyPr wrap="square">
            <a:spAutoFit/>
          </a:bodyPr>
          <a:lstStyle/>
          <a:p>
            <a:pPr lvl="0" algn="just">
              <a:spcAft>
                <a:spcPts val="400"/>
              </a:spcAft>
            </a:pPr>
            <a:r>
              <a:rPr lang="es-PE" sz="1400" b="1" dirty="0" smtClean="0">
                <a:ea typeface="Calibri" panose="020F0502020204030204" pitchFamily="34" charset="0"/>
              </a:rPr>
              <a:t>3. FAM suscrita </a:t>
            </a:r>
            <a:r>
              <a:rPr lang="es-PE" sz="1400" b="1" dirty="0">
                <a:ea typeface="Calibri" panose="020F0502020204030204" pitchFamily="34" charset="0"/>
              </a:rPr>
              <a:t>por los integrantes de la Comisión de mantenimiento, o la que haga sus veces. Formato obtenido del </a:t>
            </a:r>
            <a:r>
              <a:rPr lang="es-PE" sz="1400" b="1" dirty="0" smtClean="0">
                <a:ea typeface="Calibri" panose="020F0502020204030204" pitchFamily="34" charset="0"/>
              </a:rPr>
              <a:t>SIM.</a:t>
            </a:r>
            <a:endParaRPr lang="es-PE" sz="1400" b="1" dirty="0">
              <a:ea typeface="Calibri" panose="020F0502020204030204" pitchFamily="34" charset="0"/>
            </a:endParaRPr>
          </a:p>
        </p:txBody>
      </p:sp>
      <p:sp>
        <p:nvSpPr>
          <p:cNvPr id="14" name="Rectángulo 13"/>
          <p:cNvSpPr/>
          <p:nvPr/>
        </p:nvSpPr>
        <p:spPr>
          <a:xfrm>
            <a:off x="258950" y="5196084"/>
            <a:ext cx="3938063" cy="523220"/>
          </a:xfrm>
          <a:prstGeom prst="rect">
            <a:avLst/>
          </a:prstGeom>
        </p:spPr>
        <p:txBody>
          <a:bodyPr wrap="square">
            <a:spAutoFit/>
          </a:bodyPr>
          <a:lstStyle/>
          <a:p>
            <a:pPr lvl="0" algn="just">
              <a:spcAft>
                <a:spcPts val="400"/>
              </a:spcAft>
            </a:pPr>
            <a:r>
              <a:rPr lang="es-PE" sz="1400" b="1" dirty="0" smtClean="0">
                <a:ea typeface="Calibri" panose="020F0502020204030204" pitchFamily="34" charset="0"/>
              </a:rPr>
              <a:t>4. </a:t>
            </a:r>
            <a:r>
              <a:rPr lang="es-PE" sz="1400" b="1" dirty="0" err="1" smtClean="0">
                <a:ea typeface="Calibri" panose="020F0502020204030204" pitchFamily="34" charset="0"/>
              </a:rPr>
              <a:t>Voucher</a:t>
            </a:r>
            <a:r>
              <a:rPr lang="es-PE" sz="1400" b="1" dirty="0" smtClean="0">
                <a:ea typeface="Calibri" panose="020F0502020204030204" pitchFamily="34" charset="0"/>
              </a:rPr>
              <a:t>(s</a:t>
            </a:r>
            <a:r>
              <a:rPr lang="es-PE" sz="1400" b="1" dirty="0">
                <a:ea typeface="Calibri" panose="020F0502020204030204" pitchFamily="34" charset="0"/>
              </a:rPr>
              <a:t>) de retiros del BN realizados durante la ejecución. </a:t>
            </a:r>
          </a:p>
        </p:txBody>
      </p:sp>
      <p:sp>
        <p:nvSpPr>
          <p:cNvPr id="15" name="Rectángulo 14"/>
          <p:cNvSpPr/>
          <p:nvPr/>
        </p:nvSpPr>
        <p:spPr>
          <a:xfrm>
            <a:off x="7952023" y="2302862"/>
            <a:ext cx="3938063" cy="738664"/>
          </a:xfrm>
          <a:prstGeom prst="rect">
            <a:avLst/>
          </a:prstGeom>
        </p:spPr>
        <p:txBody>
          <a:bodyPr wrap="square">
            <a:spAutoFit/>
          </a:bodyPr>
          <a:lstStyle/>
          <a:p>
            <a:pPr algn="just"/>
            <a:r>
              <a:rPr lang="es-PE" sz="1400" b="1" dirty="0" smtClean="0"/>
              <a:t>5. </a:t>
            </a:r>
            <a:r>
              <a:rPr lang="es-PE" sz="1400" b="1" dirty="0" err="1" smtClean="0"/>
              <a:t>Voucher</a:t>
            </a:r>
            <a:r>
              <a:rPr lang="es-PE" sz="1400" b="1" dirty="0" smtClean="0"/>
              <a:t>(s</a:t>
            </a:r>
            <a:r>
              <a:rPr lang="es-PE" sz="1400" b="1" dirty="0"/>
              <a:t>) de depósito de las devoluciones en la cuenta de ahorro en el BN realizados durante la ejecución. </a:t>
            </a:r>
          </a:p>
        </p:txBody>
      </p:sp>
      <p:sp>
        <p:nvSpPr>
          <p:cNvPr id="16" name="Rectángulo 15"/>
          <p:cNvSpPr/>
          <p:nvPr/>
        </p:nvSpPr>
        <p:spPr>
          <a:xfrm>
            <a:off x="7928701" y="3094218"/>
            <a:ext cx="3652807" cy="2031325"/>
          </a:xfrm>
          <a:prstGeom prst="rect">
            <a:avLst/>
          </a:prstGeom>
        </p:spPr>
        <p:txBody>
          <a:bodyPr wrap="square">
            <a:spAutoFit/>
          </a:bodyPr>
          <a:lstStyle/>
          <a:p>
            <a:pPr algn="just"/>
            <a:r>
              <a:rPr lang="es-PE" sz="1400" b="1" dirty="0"/>
              <a:t>6</a:t>
            </a:r>
            <a:r>
              <a:rPr lang="es-PE" sz="1400" b="1" dirty="0" smtClean="0"/>
              <a:t>. </a:t>
            </a:r>
            <a:r>
              <a:rPr lang="es-PE" sz="1400" b="1" dirty="0" smtClean="0"/>
              <a:t>Comprobantes </a:t>
            </a:r>
            <a:r>
              <a:rPr lang="es-PE" sz="1400" b="1" dirty="0"/>
              <a:t>de pago (Boletas de venta,  recibos por honorarios) </a:t>
            </a:r>
            <a:r>
              <a:rPr lang="es-PE" sz="1400" b="1" dirty="0" smtClean="0"/>
              <a:t>emitidos a </a:t>
            </a:r>
            <a:r>
              <a:rPr lang="es-PE" sz="1400" b="1" dirty="0"/>
              <a:t>nombre de la IE o del responsable de </a:t>
            </a:r>
            <a:r>
              <a:rPr lang="es-PE" sz="1400" b="1" dirty="0" smtClean="0"/>
              <a:t>mantenimiento</a:t>
            </a:r>
            <a:r>
              <a:rPr lang="es-PE" sz="1400" b="1" dirty="0"/>
              <a:t> </a:t>
            </a:r>
            <a:r>
              <a:rPr lang="es-PE" sz="1400" b="1" dirty="0" smtClean="0"/>
              <a:t>con la </a:t>
            </a:r>
            <a:r>
              <a:rPr lang="es-PE" sz="1400" b="1" dirty="0"/>
              <a:t>descripción del bien o servicio, la cantidad, precios unitarios y precios </a:t>
            </a:r>
            <a:r>
              <a:rPr lang="es-PE" sz="1400" b="1" dirty="0" smtClean="0"/>
              <a:t>totales.  Visadas </a:t>
            </a:r>
            <a:r>
              <a:rPr lang="es-PE" sz="1400" b="1" dirty="0"/>
              <a:t>por los miembros de la Comisión de </a:t>
            </a:r>
            <a:r>
              <a:rPr lang="es-PE" sz="1400" b="1" dirty="0" smtClean="0"/>
              <a:t>mantenimiento, sin </a:t>
            </a:r>
            <a:r>
              <a:rPr lang="es-PE" sz="1400" b="1" dirty="0"/>
              <a:t>enmendaduras, borrones, tachaduras o </a:t>
            </a:r>
            <a:r>
              <a:rPr lang="es-PE" sz="1400" b="1" dirty="0" smtClean="0"/>
              <a:t>correcciones.</a:t>
            </a:r>
            <a:endParaRPr lang="es-PE" sz="1400" b="1" dirty="0"/>
          </a:p>
          <a:p>
            <a:endParaRPr lang="es-PE" sz="1400" b="1" dirty="0"/>
          </a:p>
        </p:txBody>
      </p:sp>
      <p:sp>
        <p:nvSpPr>
          <p:cNvPr id="17" name="Rectángulo 16"/>
          <p:cNvSpPr/>
          <p:nvPr/>
        </p:nvSpPr>
        <p:spPr>
          <a:xfrm>
            <a:off x="7953039" y="5115706"/>
            <a:ext cx="3749141" cy="738664"/>
          </a:xfrm>
          <a:prstGeom prst="rect">
            <a:avLst/>
          </a:prstGeom>
        </p:spPr>
        <p:txBody>
          <a:bodyPr wrap="square">
            <a:spAutoFit/>
          </a:bodyPr>
          <a:lstStyle/>
          <a:p>
            <a:pPr algn="just"/>
            <a:r>
              <a:rPr lang="es-PE" sz="1400" b="1" dirty="0">
                <a:ea typeface="Times New Roman" panose="02020603050405020304" pitchFamily="18" charset="0"/>
              </a:rPr>
              <a:t>7</a:t>
            </a:r>
            <a:r>
              <a:rPr lang="es-PE" sz="1400" b="1" dirty="0" smtClean="0">
                <a:ea typeface="Times New Roman" panose="02020603050405020304" pitchFamily="18" charset="0"/>
              </a:rPr>
              <a:t>. Panel </a:t>
            </a:r>
            <a:r>
              <a:rPr lang="es-PE" sz="1400" b="1" dirty="0">
                <a:ea typeface="Times New Roman" panose="02020603050405020304" pitchFamily="18" charset="0"/>
              </a:rPr>
              <a:t>fotográfico del estado de la infraestructura </a:t>
            </a:r>
            <a:r>
              <a:rPr lang="es-PE" sz="1400" b="1" dirty="0">
                <a:ea typeface="Calibri" panose="020F0502020204030204" pitchFamily="34" charset="0"/>
              </a:rPr>
              <a:t>antes, durante y después del mantenimiento</a:t>
            </a:r>
            <a:endParaRPr lang="es-PE" sz="1400" b="1" dirty="0"/>
          </a:p>
        </p:txBody>
      </p:sp>
      <p:sp>
        <p:nvSpPr>
          <p:cNvPr id="19" name="Rectángulo 18"/>
          <p:cNvSpPr/>
          <p:nvPr/>
        </p:nvSpPr>
        <p:spPr>
          <a:xfrm>
            <a:off x="145769" y="6130397"/>
            <a:ext cx="11827400" cy="60016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PE" sz="1100" dirty="0"/>
              <a:t>Cuando no exista forma de obtener boleta o comprobante de pago que sustente los gastos incurridos </a:t>
            </a:r>
            <a:r>
              <a:rPr lang="es-PE" sz="1100" dirty="0" smtClean="0"/>
              <a:t>y/o </a:t>
            </a:r>
            <a:r>
              <a:rPr lang="es-PE" sz="1100" dirty="0"/>
              <a:t>en zonas donde no se cuente con sede de la SUNAT para el trámite de RUC y emisión de recibos, se podrá presentar declaraciones juradas a nombre de la IE consignando el nombre del responsable de mantenimiento. </a:t>
            </a:r>
            <a:r>
              <a:rPr lang="es-PE" sz="1100" dirty="0" smtClean="0"/>
              <a:t>La </a:t>
            </a:r>
            <a:r>
              <a:rPr lang="es-PE" sz="1100" dirty="0"/>
              <a:t>UGEL o DRE, </a:t>
            </a:r>
            <a:r>
              <a:rPr lang="es-PE" sz="1100" dirty="0" smtClean="0"/>
              <a:t>verifica </a:t>
            </a:r>
            <a:r>
              <a:rPr lang="es-PE" sz="1100" dirty="0"/>
              <a:t>y valida las razones del uso de la declaración jurada en el ámbito de su </a:t>
            </a:r>
            <a:r>
              <a:rPr lang="es-PE" sz="1100" dirty="0" smtClean="0"/>
              <a:t>jurisdicción.</a:t>
            </a:r>
            <a:endParaRPr lang="es-PE" sz="1100" dirty="0"/>
          </a:p>
        </p:txBody>
      </p:sp>
    </p:spTree>
    <p:extLst>
      <p:ext uri="{BB962C8B-B14F-4D97-AF65-F5344CB8AC3E}">
        <p14:creationId xmlns:p14="http://schemas.microsoft.com/office/powerpoint/2010/main" val="31879240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 xmlns:a16="http://schemas.microsoft.com/office/drawing/2014/main" id="{D0280E58-E3C2-6A4D-8315-A68D46B5BA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012" y="-82284"/>
            <a:ext cx="971753" cy="971753"/>
          </a:xfrm>
          <a:prstGeom prst="rect">
            <a:avLst/>
          </a:prstGeom>
        </p:spPr>
      </p:pic>
      <p:sp>
        <p:nvSpPr>
          <p:cNvPr id="8" name="CuadroTexto 7"/>
          <p:cNvSpPr txBox="1"/>
          <p:nvPr/>
        </p:nvSpPr>
        <p:spPr>
          <a:xfrm>
            <a:off x="260932" y="622456"/>
            <a:ext cx="5998117" cy="430887"/>
          </a:xfrm>
          <a:prstGeom prst="rect">
            <a:avLst/>
          </a:prstGeom>
          <a:noFill/>
        </p:spPr>
        <p:txBody>
          <a:bodyPr wrap="none" rtlCol="0">
            <a:spAutoFit/>
          </a:bodyPr>
          <a:lstStyle/>
          <a:p>
            <a:pPr>
              <a:defRPr/>
            </a:pPr>
            <a:r>
              <a:rPr lang="es-PE" sz="2200" b="1" dirty="0">
                <a:solidFill>
                  <a:srgbClr val="C00000"/>
                </a:solidFill>
                <a:cs typeface="Times New Roman" panose="02020603050405020304" pitchFamily="18" charset="0"/>
              </a:rPr>
              <a:t>Intervención excepcional de locales a monitorear</a:t>
            </a:r>
            <a:r>
              <a:rPr lang="es-PE" sz="2200" b="1" dirty="0" smtClean="0">
                <a:solidFill>
                  <a:srgbClr val="C00000"/>
                </a:solidFill>
                <a:cs typeface="Times New Roman" panose="02020603050405020304" pitchFamily="18" charset="0"/>
              </a:rPr>
              <a:t>:</a:t>
            </a:r>
            <a:endParaRPr lang="es-PE" sz="2200" b="1" dirty="0">
              <a:solidFill>
                <a:srgbClr val="C00000"/>
              </a:solidFill>
              <a:cs typeface="Times New Roman" panose="02020603050405020304" pitchFamily="18" charset="0"/>
            </a:endParaRPr>
          </a:p>
        </p:txBody>
      </p:sp>
      <p:sp>
        <p:nvSpPr>
          <p:cNvPr id="2" name="Rectángulo 1"/>
          <p:cNvSpPr/>
          <p:nvPr/>
        </p:nvSpPr>
        <p:spPr>
          <a:xfrm>
            <a:off x="308464" y="1053343"/>
            <a:ext cx="11313014" cy="584775"/>
          </a:xfrm>
          <a:prstGeom prst="rect">
            <a:avLst/>
          </a:prstGeom>
        </p:spPr>
        <p:txBody>
          <a:bodyPr wrap="square">
            <a:spAutoFit/>
          </a:bodyPr>
          <a:lstStyle/>
          <a:p>
            <a:r>
              <a:rPr lang="es-PE" sz="1600" dirty="0"/>
              <a:t>La UGEL o DRE, o la que haga sus veces, según corresponda, </a:t>
            </a:r>
            <a:r>
              <a:rPr lang="es-PE" sz="1600" b="1" dirty="0">
                <a:solidFill>
                  <a:srgbClr val="FF0000"/>
                </a:solidFill>
              </a:rPr>
              <a:t>interviene (como mediador y asistencia técnica) </a:t>
            </a:r>
            <a:r>
              <a:rPr lang="es-PE" sz="1600" dirty="0"/>
              <a:t>de manera excepcional, en los siguientes casos:</a:t>
            </a:r>
          </a:p>
        </p:txBody>
      </p:sp>
      <p:sp>
        <p:nvSpPr>
          <p:cNvPr id="3" name="AutoShape 2" descr="closing, ears, emotion, listen, man, refuse, stubborn icon"/>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pic>
        <p:nvPicPr>
          <p:cNvPr id="6" name="Imagen 5"/>
          <p:cNvPicPr>
            <a:picLocks noChangeAspect="1"/>
          </p:cNvPicPr>
          <p:nvPr/>
        </p:nvPicPr>
        <p:blipFill>
          <a:blip r:embed="rId3" cstate="print">
            <a:clrChange>
              <a:clrFrom>
                <a:srgbClr val="040404">
                  <a:alpha val="5882"/>
                </a:srgbClr>
              </a:clrFrom>
              <a:clrTo>
                <a:srgbClr val="040404">
                  <a:alpha val="0"/>
                </a:srgbClr>
              </a:clrTo>
            </a:clrChange>
            <a:extLst>
              <a:ext uri="{28A0092B-C50C-407E-A947-70E740481C1C}">
                <a14:useLocalDpi xmlns:a14="http://schemas.microsoft.com/office/drawing/2010/main" val="0"/>
              </a:ext>
            </a:extLst>
          </a:blip>
          <a:stretch>
            <a:fillRect/>
          </a:stretch>
        </p:blipFill>
        <p:spPr>
          <a:xfrm>
            <a:off x="839169" y="1645369"/>
            <a:ext cx="1081897" cy="1903543"/>
          </a:xfrm>
          <a:prstGeom prst="rect">
            <a:avLst/>
          </a:prstGeom>
        </p:spPr>
      </p:pic>
      <p:pic>
        <p:nvPicPr>
          <p:cNvPr id="12" name="Imagen 11"/>
          <p:cNvPicPr>
            <a:picLocks noChangeAspect="1"/>
          </p:cNvPicPr>
          <p:nvPr/>
        </p:nvPicPr>
        <p:blipFill rotWithShape="1">
          <a:blip r:embed="rId4" cstate="print">
            <a:extLst>
              <a:ext uri="{28A0092B-C50C-407E-A947-70E740481C1C}">
                <a14:useLocalDpi xmlns:a14="http://schemas.microsoft.com/office/drawing/2010/main" val="0"/>
              </a:ext>
            </a:extLst>
          </a:blip>
          <a:srcRect b="13909"/>
          <a:stretch/>
        </p:blipFill>
        <p:spPr>
          <a:xfrm>
            <a:off x="462127" y="3759398"/>
            <a:ext cx="1969816" cy="1695845"/>
          </a:xfrm>
          <a:prstGeom prst="rect">
            <a:avLst/>
          </a:prstGeom>
        </p:spPr>
      </p:pic>
      <p:pic>
        <p:nvPicPr>
          <p:cNvPr id="13" name="Imagen 12"/>
          <p:cNvPicPr>
            <a:picLocks noChangeAspect="1"/>
          </p:cNvPicPr>
          <p:nvPr/>
        </p:nvPicPr>
        <p:blipFill rotWithShape="1">
          <a:blip r:embed="rId5" cstate="print">
            <a:extLst>
              <a:ext uri="{28A0092B-C50C-407E-A947-70E740481C1C}">
                <a14:useLocalDpi xmlns:a14="http://schemas.microsoft.com/office/drawing/2010/main" val="0"/>
              </a:ext>
            </a:extLst>
          </a:blip>
          <a:srcRect b="14151"/>
          <a:stretch/>
        </p:blipFill>
        <p:spPr>
          <a:xfrm>
            <a:off x="5784105" y="3036948"/>
            <a:ext cx="2429540" cy="2085723"/>
          </a:xfrm>
          <a:prstGeom prst="rect">
            <a:avLst/>
          </a:prstGeom>
        </p:spPr>
      </p:pic>
      <p:sp>
        <p:nvSpPr>
          <p:cNvPr id="14" name="Rectángulo 13"/>
          <p:cNvSpPr/>
          <p:nvPr/>
        </p:nvSpPr>
        <p:spPr>
          <a:xfrm>
            <a:off x="2329935" y="1859363"/>
            <a:ext cx="3172591" cy="1323439"/>
          </a:xfrm>
          <a:prstGeom prst="rect">
            <a:avLst/>
          </a:prstGeom>
        </p:spPr>
        <p:txBody>
          <a:bodyPr wrap="square">
            <a:spAutoFit/>
          </a:bodyPr>
          <a:lstStyle/>
          <a:p>
            <a:r>
              <a:rPr lang="es-PE" sz="1600" dirty="0" smtClean="0"/>
              <a:t>a) Responsable </a:t>
            </a:r>
            <a:r>
              <a:rPr lang="es-PE" sz="1600" dirty="0"/>
              <a:t>del mantenimiento no cumple con lo establecido en la etapa de programación y ejecución de la presente Norma Técnica y en la Norma Técnica Específica.</a:t>
            </a:r>
          </a:p>
        </p:txBody>
      </p:sp>
      <p:sp>
        <p:nvSpPr>
          <p:cNvPr id="15" name="Rectángulo 14"/>
          <p:cNvSpPr/>
          <p:nvPr/>
        </p:nvSpPr>
        <p:spPr>
          <a:xfrm>
            <a:off x="2210227" y="3920986"/>
            <a:ext cx="3491908" cy="1323439"/>
          </a:xfrm>
          <a:prstGeom prst="rect">
            <a:avLst/>
          </a:prstGeom>
        </p:spPr>
        <p:txBody>
          <a:bodyPr wrap="square">
            <a:spAutoFit/>
          </a:bodyPr>
          <a:lstStyle/>
          <a:p>
            <a:r>
              <a:rPr lang="es-PE" sz="1600" dirty="0" smtClean="0"/>
              <a:t>b) No se cumple </a:t>
            </a:r>
            <a:r>
              <a:rPr lang="es-PE" sz="1600" dirty="0"/>
              <a:t>con los estándares de calidad establecidos en </a:t>
            </a:r>
            <a:r>
              <a:rPr lang="es-PE" sz="1600" dirty="0" smtClean="0"/>
              <a:t>las normas </a:t>
            </a:r>
            <a:r>
              <a:rPr lang="es-PE" sz="1600" dirty="0"/>
              <a:t>de </a:t>
            </a:r>
            <a:r>
              <a:rPr lang="es-PE" sz="1600" dirty="0" smtClean="0"/>
              <a:t>mantenimiento / presentan </a:t>
            </a:r>
            <a:r>
              <a:rPr lang="es-PE" sz="1600" dirty="0"/>
              <a:t>observaciones en la declaración de gastos</a:t>
            </a:r>
            <a:r>
              <a:rPr lang="es-PE" sz="1600" dirty="0" smtClean="0"/>
              <a:t>.</a:t>
            </a:r>
            <a:endParaRPr lang="es-PE" sz="1600" dirty="0"/>
          </a:p>
        </p:txBody>
      </p:sp>
      <p:sp>
        <p:nvSpPr>
          <p:cNvPr id="16" name="Rectángulo 15"/>
          <p:cNvSpPr/>
          <p:nvPr/>
        </p:nvSpPr>
        <p:spPr>
          <a:xfrm>
            <a:off x="5702135" y="1617557"/>
            <a:ext cx="2593480" cy="1323439"/>
          </a:xfrm>
          <a:prstGeom prst="rect">
            <a:avLst/>
          </a:prstGeom>
        </p:spPr>
        <p:txBody>
          <a:bodyPr wrap="square">
            <a:spAutoFit/>
          </a:bodyPr>
          <a:lstStyle/>
          <a:p>
            <a:r>
              <a:rPr lang="es-PE" sz="1600" dirty="0" smtClean="0"/>
              <a:t>c) Los responsables </a:t>
            </a:r>
            <a:r>
              <a:rPr lang="es-PE" sz="1600" dirty="0"/>
              <a:t>de mantenimiento presenten denuncias durante la ejecución y culminación del mantenimiento.</a:t>
            </a:r>
          </a:p>
        </p:txBody>
      </p:sp>
      <p:sp>
        <p:nvSpPr>
          <p:cNvPr id="17" name="Rectángulo 16"/>
          <p:cNvSpPr/>
          <p:nvPr/>
        </p:nvSpPr>
        <p:spPr>
          <a:xfrm>
            <a:off x="8413254" y="4413428"/>
            <a:ext cx="2883877" cy="830997"/>
          </a:xfrm>
          <a:prstGeom prst="rect">
            <a:avLst/>
          </a:prstGeom>
        </p:spPr>
        <p:txBody>
          <a:bodyPr wrap="square">
            <a:spAutoFit/>
          </a:bodyPr>
          <a:lstStyle/>
          <a:p>
            <a:r>
              <a:rPr lang="es-PE" sz="1600" dirty="0" smtClean="0"/>
              <a:t>d) Responsables </a:t>
            </a:r>
            <a:r>
              <a:rPr lang="es-PE" sz="1600" dirty="0"/>
              <a:t>no retiran los montos asignados para el mantenimiento</a:t>
            </a:r>
            <a:r>
              <a:rPr lang="es-PE" sz="1600" dirty="0" smtClean="0"/>
              <a:t>.</a:t>
            </a:r>
            <a:endParaRPr lang="es-PE" sz="1600" dirty="0"/>
          </a:p>
        </p:txBody>
      </p:sp>
      <p:pic>
        <p:nvPicPr>
          <p:cNvPr id="18" name="Imagen 17"/>
          <p:cNvPicPr>
            <a:picLocks noChangeAspect="1"/>
          </p:cNvPicPr>
          <p:nvPr/>
        </p:nvPicPr>
        <p:blipFill rotWithShape="1">
          <a:blip r:embed="rId6" cstate="print">
            <a:extLst>
              <a:ext uri="{28A0092B-C50C-407E-A947-70E740481C1C}">
                <a14:useLocalDpi xmlns:a14="http://schemas.microsoft.com/office/drawing/2010/main" val="0"/>
              </a:ext>
            </a:extLst>
          </a:blip>
          <a:srcRect l="9886" t="5812" r="9659" b="20114"/>
          <a:stretch/>
        </p:blipFill>
        <p:spPr>
          <a:xfrm>
            <a:off x="9855192" y="1389646"/>
            <a:ext cx="1168445" cy="1075764"/>
          </a:xfrm>
          <a:prstGeom prst="rect">
            <a:avLst/>
          </a:prstGeom>
        </p:spPr>
      </p:pic>
      <p:pic>
        <p:nvPicPr>
          <p:cNvPr id="19" name="Imagen 18"/>
          <p:cNvPicPr>
            <a:picLocks noChangeAspect="1"/>
          </p:cNvPicPr>
          <p:nvPr/>
        </p:nvPicPr>
        <p:blipFill rotWithShape="1">
          <a:blip r:embed="rId7">
            <a:extLst>
              <a:ext uri="{28A0092B-C50C-407E-A947-70E740481C1C}">
                <a14:useLocalDpi xmlns:a14="http://schemas.microsoft.com/office/drawing/2010/main" val="0"/>
              </a:ext>
            </a:extLst>
          </a:blip>
          <a:srcRect l="33130" r="32910" b="16945"/>
          <a:stretch/>
        </p:blipFill>
        <p:spPr>
          <a:xfrm>
            <a:off x="8882159" y="1561581"/>
            <a:ext cx="1128051" cy="2758831"/>
          </a:xfrm>
          <a:prstGeom prst="rect">
            <a:avLst/>
          </a:prstGeom>
        </p:spPr>
      </p:pic>
      <p:sp>
        <p:nvSpPr>
          <p:cNvPr id="20" name="Rectángulo 19"/>
          <p:cNvSpPr/>
          <p:nvPr/>
        </p:nvSpPr>
        <p:spPr>
          <a:xfrm>
            <a:off x="223337" y="5869195"/>
            <a:ext cx="11499741"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PE" sz="1600" dirty="0" smtClean="0"/>
              <a:t>PRONIED</a:t>
            </a:r>
            <a:r>
              <a:rPr lang="es-PE" sz="1600" dirty="0"/>
              <a:t>, </a:t>
            </a:r>
            <a:r>
              <a:rPr lang="es-PE" sz="1600" dirty="0">
                <a:solidFill>
                  <a:srgbClr val="FF0000"/>
                </a:solidFill>
              </a:rPr>
              <a:t>a través de las Unidades Zonales</a:t>
            </a:r>
            <a:r>
              <a:rPr lang="es-PE" sz="1600" dirty="0"/>
              <a:t>, puede visitar los locales educativos en los que se presenten los casos señalados previamente, a solicitud debidamente sustentada por la UGEL o </a:t>
            </a:r>
            <a:r>
              <a:rPr lang="es-PE" sz="1600" dirty="0" smtClean="0"/>
              <a:t>DRE, </a:t>
            </a:r>
            <a:r>
              <a:rPr lang="es-PE" sz="1600" dirty="0"/>
              <a:t>justificando las razones que limitan su intervención.</a:t>
            </a:r>
          </a:p>
        </p:txBody>
      </p:sp>
    </p:spTree>
    <p:extLst>
      <p:ext uri="{BB962C8B-B14F-4D97-AF65-F5344CB8AC3E}">
        <p14:creationId xmlns:p14="http://schemas.microsoft.com/office/powerpoint/2010/main" val="34544324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 xmlns:a16="http://schemas.microsoft.com/office/drawing/2014/main" id="{D0280E58-E3C2-6A4D-8315-A68D46B5BA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012" y="-82284"/>
            <a:ext cx="971753" cy="971753"/>
          </a:xfrm>
          <a:prstGeom prst="rect">
            <a:avLst/>
          </a:prstGeom>
        </p:spPr>
      </p:pic>
      <p:sp>
        <p:nvSpPr>
          <p:cNvPr id="8" name="CuadroTexto 7"/>
          <p:cNvSpPr txBox="1"/>
          <p:nvPr/>
        </p:nvSpPr>
        <p:spPr>
          <a:xfrm>
            <a:off x="278866" y="674025"/>
            <a:ext cx="3801041" cy="430887"/>
          </a:xfrm>
          <a:prstGeom prst="rect">
            <a:avLst/>
          </a:prstGeom>
          <a:noFill/>
        </p:spPr>
        <p:txBody>
          <a:bodyPr wrap="none" rtlCol="0">
            <a:spAutoFit/>
          </a:bodyPr>
          <a:lstStyle/>
          <a:p>
            <a:pPr>
              <a:defRPr/>
            </a:pPr>
            <a:r>
              <a:rPr lang="es-PE" sz="2200" b="1" dirty="0" smtClean="0">
                <a:solidFill>
                  <a:srgbClr val="C00000"/>
                </a:solidFill>
                <a:cs typeface="Times New Roman" panose="02020603050405020304" pitchFamily="18" charset="0"/>
              </a:rPr>
              <a:t>EVALUACIÓN DE LA EJECUCIÓN</a:t>
            </a:r>
            <a:endParaRPr lang="es-PE" sz="2200" b="1" dirty="0">
              <a:solidFill>
                <a:srgbClr val="C00000"/>
              </a:solidFill>
              <a:cs typeface="Times New Roman" panose="02020603050405020304" pitchFamily="18" charset="0"/>
            </a:endParaRPr>
          </a:p>
        </p:txBody>
      </p:sp>
      <p:sp>
        <p:nvSpPr>
          <p:cNvPr id="2" name="Rectángulo 1"/>
          <p:cNvSpPr/>
          <p:nvPr/>
        </p:nvSpPr>
        <p:spPr>
          <a:xfrm>
            <a:off x="2719750" y="1718028"/>
            <a:ext cx="8847016" cy="830997"/>
          </a:xfrm>
          <a:prstGeom prst="rect">
            <a:avLst/>
          </a:prstGeom>
        </p:spPr>
        <p:txBody>
          <a:bodyPr wrap="square">
            <a:spAutoFit/>
          </a:bodyPr>
          <a:lstStyle/>
          <a:p>
            <a:pPr algn="just"/>
            <a:r>
              <a:rPr lang="es-PE" sz="1600" dirty="0" smtClean="0"/>
              <a:t>A </a:t>
            </a:r>
            <a:r>
              <a:rPr lang="es-PE" sz="1600" dirty="0"/>
              <a:t>partir de la reversión de los recursos al tesoro público y los saldos </a:t>
            </a:r>
            <a:r>
              <a:rPr lang="es-PE" sz="1600" dirty="0" smtClean="0"/>
              <a:t>finales: UGM </a:t>
            </a:r>
            <a:r>
              <a:rPr lang="es-PE" sz="1600" dirty="0"/>
              <a:t>remite a la UGEL o </a:t>
            </a:r>
            <a:r>
              <a:rPr lang="es-PE" sz="1600" dirty="0" smtClean="0"/>
              <a:t>DRE un </a:t>
            </a:r>
            <a:r>
              <a:rPr lang="es-PE" sz="1600" dirty="0"/>
              <a:t>informe sobre el avance de la verificación de las declaraciones de gasto registradas, los responsables </a:t>
            </a:r>
            <a:r>
              <a:rPr lang="es-PE" sz="1600" dirty="0" smtClean="0"/>
              <a:t>omisos, </a:t>
            </a:r>
            <a:r>
              <a:rPr lang="es-PE" sz="1600" dirty="0"/>
              <a:t>así como los saldos no utilizados pendientes de devolver.  </a:t>
            </a:r>
          </a:p>
        </p:txBody>
      </p:sp>
      <p:sp>
        <p:nvSpPr>
          <p:cNvPr id="3" name="Rectángulo 2"/>
          <p:cNvSpPr/>
          <p:nvPr/>
        </p:nvSpPr>
        <p:spPr>
          <a:xfrm>
            <a:off x="2782277" y="2968842"/>
            <a:ext cx="8917353" cy="1815882"/>
          </a:xfrm>
          <a:prstGeom prst="rect">
            <a:avLst/>
          </a:prstGeom>
        </p:spPr>
        <p:txBody>
          <a:bodyPr wrap="square">
            <a:spAutoFit/>
          </a:bodyPr>
          <a:lstStyle/>
          <a:p>
            <a:pPr algn="just"/>
            <a:r>
              <a:rPr lang="es-PE" sz="1600" dirty="0" smtClean="0"/>
              <a:t>1. Visita </a:t>
            </a:r>
            <a:r>
              <a:rPr lang="es-PE" sz="1600" dirty="0"/>
              <a:t>los locales educativos comprendidos en dicho </a:t>
            </a:r>
            <a:r>
              <a:rPr lang="es-PE" sz="1600" dirty="0" smtClean="0"/>
              <a:t>informe y elabora </a:t>
            </a:r>
            <a:r>
              <a:rPr lang="es-PE" sz="1600" dirty="0"/>
              <a:t>un acta indicando los plazos para subsanar las observaciones o el estado de omiso.</a:t>
            </a:r>
          </a:p>
          <a:p>
            <a:pPr algn="just"/>
            <a:r>
              <a:rPr lang="es-PE" sz="1600" dirty="0" smtClean="0"/>
              <a:t>2. Pasado el plazo, se debe </a:t>
            </a:r>
            <a:r>
              <a:rPr lang="es-PE" sz="1600" dirty="0"/>
              <a:t>notificar </a:t>
            </a:r>
            <a:r>
              <a:rPr lang="es-PE" sz="1600" dirty="0" smtClean="0"/>
              <a:t>en </a:t>
            </a:r>
            <a:r>
              <a:rPr lang="es-PE" sz="1600" dirty="0"/>
              <a:t>su domicilio, dándole un plazo mínimo para </a:t>
            </a:r>
            <a:r>
              <a:rPr lang="es-PE" sz="1600" dirty="0" smtClean="0"/>
              <a:t>la subsanación.</a:t>
            </a:r>
            <a:endParaRPr lang="es-PE" sz="1600" dirty="0"/>
          </a:p>
          <a:p>
            <a:pPr algn="just"/>
            <a:r>
              <a:rPr lang="es-PE" sz="1600" dirty="0" smtClean="0"/>
              <a:t>3.En </a:t>
            </a:r>
            <a:r>
              <a:rPr lang="es-PE" sz="1600" dirty="0"/>
              <a:t>caso persistan las </a:t>
            </a:r>
            <a:r>
              <a:rPr lang="es-PE" sz="1600" dirty="0" smtClean="0"/>
              <a:t>observaciones, remite </a:t>
            </a:r>
            <a:r>
              <a:rPr lang="es-PE" sz="1600" dirty="0"/>
              <a:t>un informe técnico a la Secretaría Técnica de procedimientos administrativos disciplinarios para el inicio de las acciones correspondientes.</a:t>
            </a:r>
          </a:p>
          <a:p>
            <a:pPr algn="just"/>
            <a:r>
              <a:rPr lang="es-PE" sz="1600" dirty="0" smtClean="0"/>
              <a:t>4. Debe </a:t>
            </a:r>
            <a:r>
              <a:rPr lang="es-PE" sz="1600" dirty="0"/>
              <a:t>iniciar las acciones legales en las instancias correspondientes para el recupero del dinero otorgado y no rendido, así como la devolución de los recursos a la cuenta PRONIED.</a:t>
            </a:r>
          </a:p>
        </p:txBody>
      </p:sp>
      <p:sp>
        <p:nvSpPr>
          <p:cNvPr id="4" name="Rectángulo 3"/>
          <p:cNvSpPr/>
          <p:nvPr/>
        </p:nvSpPr>
        <p:spPr>
          <a:xfrm>
            <a:off x="2782277" y="5129870"/>
            <a:ext cx="8862645" cy="1077218"/>
          </a:xfrm>
          <a:prstGeom prst="rect">
            <a:avLst/>
          </a:prstGeom>
        </p:spPr>
        <p:txBody>
          <a:bodyPr wrap="square">
            <a:spAutoFit/>
          </a:bodyPr>
          <a:lstStyle/>
          <a:p>
            <a:pPr algn="just"/>
            <a:r>
              <a:rPr lang="es-PE" sz="1600" dirty="0" smtClean="0"/>
              <a:t>Ante </a:t>
            </a:r>
            <a:r>
              <a:rPr lang="es-PE" sz="1600" dirty="0"/>
              <a:t>cualquier incongruencia respecto al monto asignado, uso de los recursos y monto declarado, </a:t>
            </a:r>
            <a:r>
              <a:rPr lang="es-PE" sz="1600" dirty="0" smtClean="0"/>
              <a:t>debe </a:t>
            </a:r>
            <a:r>
              <a:rPr lang="es-PE" sz="1600" dirty="0"/>
              <a:t>presentar ante la DRE o UGEL, el Estado Bancario de la cuenta asignada en el Programa de Mantenimiento del año fiscal otorgado, que comprende todos los movimientos realizados, sea por el Banco de la Nación y por </a:t>
            </a:r>
            <a:r>
              <a:rPr lang="es-PE" sz="1600" dirty="0" smtClean="0"/>
              <a:t>él </a:t>
            </a:r>
            <a:r>
              <a:rPr lang="es-PE" sz="1600" dirty="0"/>
              <a:t>mismo.</a:t>
            </a:r>
          </a:p>
        </p:txBody>
      </p:sp>
      <p:sp>
        <p:nvSpPr>
          <p:cNvPr id="12" name="Rectángulo 11"/>
          <p:cNvSpPr/>
          <p:nvPr/>
        </p:nvSpPr>
        <p:spPr>
          <a:xfrm>
            <a:off x="570520" y="5129870"/>
            <a:ext cx="2149231" cy="1288123"/>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PE" sz="2400" dirty="0" smtClean="0"/>
              <a:t>Responsable de mantenimiento</a:t>
            </a:r>
            <a:endParaRPr lang="es-PE" sz="2400" dirty="0"/>
          </a:p>
        </p:txBody>
      </p:sp>
      <p:sp>
        <p:nvSpPr>
          <p:cNvPr id="9" name="Rectángulo 8"/>
          <p:cNvSpPr/>
          <p:nvPr/>
        </p:nvSpPr>
        <p:spPr>
          <a:xfrm>
            <a:off x="570519" y="1500554"/>
            <a:ext cx="2149231" cy="124264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PE" sz="2400" dirty="0" smtClean="0"/>
              <a:t>UGM-PRONIED</a:t>
            </a:r>
            <a:endParaRPr lang="es-PE" sz="2400" dirty="0"/>
          </a:p>
        </p:txBody>
      </p:sp>
      <p:sp>
        <p:nvSpPr>
          <p:cNvPr id="13" name="Rectángulo 12"/>
          <p:cNvSpPr/>
          <p:nvPr/>
        </p:nvSpPr>
        <p:spPr>
          <a:xfrm>
            <a:off x="570519" y="2927214"/>
            <a:ext cx="2149231" cy="1899138"/>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PE" sz="3600" dirty="0" smtClean="0"/>
              <a:t>UGEL</a:t>
            </a:r>
            <a:endParaRPr lang="es-PE" sz="3600" dirty="0"/>
          </a:p>
        </p:txBody>
      </p:sp>
    </p:spTree>
    <p:extLst>
      <p:ext uri="{BB962C8B-B14F-4D97-AF65-F5344CB8AC3E}">
        <p14:creationId xmlns:p14="http://schemas.microsoft.com/office/powerpoint/2010/main" val="39077329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 xmlns:a16="http://schemas.microsoft.com/office/drawing/2014/main" id="{D0280E58-E3C2-6A4D-8315-A68D46B5BA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012" y="-82284"/>
            <a:ext cx="971753" cy="971753"/>
          </a:xfrm>
          <a:prstGeom prst="rect">
            <a:avLst/>
          </a:prstGeom>
        </p:spPr>
      </p:pic>
      <p:sp>
        <p:nvSpPr>
          <p:cNvPr id="8" name="CuadroTexto 7"/>
          <p:cNvSpPr txBox="1"/>
          <p:nvPr/>
        </p:nvSpPr>
        <p:spPr>
          <a:xfrm>
            <a:off x="1226620" y="2845544"/>
            <a:ext cx="3424893" cy="1015663"/>
          </a:xfrm>
          <a:prstGeom prst="rect">
            <a:avLst/>
          </a:prstGeom>
          <a:noFill/>
        </p:spPr>
        <p:txBody>
          <a:bodyPr wrap="square" lIns="91440" tIns="45720" rIns="91440" bIns="45720" rtlCol="0">
            <a:spAutoFit/>
          </a:bodyPr>
          <a:lstStyle/>
          <a:p>
            <a:pPr algn="just"/>
            <a:r>
              <a:rPr lang="es-PE" sz="6000" dirty="0">
                <a:solidFill>
                  <a:srgbClr val="CC0000"/>
                </a:solidFill>
              </a:rPr>
              <a:t>¡Gracias!</a:t>
            </a:r>
          </a:p>
        </p:txBody>
      </p:sp>
      <p:sp>
        <p:nvSpPr>
          <p:cNvPr id="9" name="CuadroTexto 8"/>
          <p:cNvSpPr txBox="1"/>
          <p:nvPr/>
        </p:nvSpPr>
        <p:spPr>
          <a:xfrm>
            <a:off x="1304774" y="3690368"/>
            <a:ext cx="3578352" cy="441211"/>
          </a:xfrm>
          <a:prstGeom prst="rect">
            <a:avLst/>
          </a:prstGeom>
          <a:noFill/>
        </p:spPr>
        <p:txBody>
          <a:bodyPr wrap="none" lIns="91440" tIns="45720" rIns="91440" bIns="45720" rtlCol="0">
            <a:spAutoFit/>
          </a:bodyPr>
          <a:lstStyle/>
          <a:p>
            <a:r>
              <a:rPr lang="es-PE" sz="2267" b="1" dirty="0">
                <a:solidFill>
                  <a:srgbClr val="014593"/>
                </a:solidFill>
              </a:rPr>
              <a:t>http://www.pronied.gob.pe</a:t>
            </a:r>
          </a:p>
        </p:txBody>
      </p:sp>
    </p:spTree>
    <p:extLst>
      <p:ext uri="{BB962C8B-B14F-4D97-AF65-F5344CB8AC3E}">
        <p14:creationId xmlns:p14="http://schemas.microsoft.com/office/powerpoint/2010/main" val="40331674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ángulo rectángulo 3"/>
          <p:cNvSpPr/>
          <p:nvPr/>
        </p:nvSpPr>
        <p:spPr>
          <a:xfrm rot="13444729">
            <a:off x="234451" y="1081419"/>
            <a:ext cx="132053" cy="132053"/>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prstClr val="white"/>
              </a:solidFill>
            </a:endParaRPr>
          </a:p>
        </p:txBody>
      </p:sp>
      <p:sp>
        <p:nvSpPr>
          <p:cNvPr id="6" name="CuadroTexto 5"/>
          <p:cNvSpPr txBox="1"/>
          <p:nvPr/>
        </p:nvSpPr>
        <p:spPr>
          <a:xfrm>
            <a:off x="512525" y="963464"/>
            <a:ext cx="5000367" cy="3293209"/>
          </a:xfrm>
          <a:prstGeom prst="rect">
            <a:avLst/>
          </a:prstGeom>
          <a:noFill/>
        </p:spPr>
        <p:txBody>
          <a:bodyPr wrap="square" rtlCol="0">
            <a:spAutoFit/>
          </a:bodyPr>
          <a:lstStyle/>
          <a:p>
            <a:pPr algn="just"/>
            <a:r>
              <a:rPr lang="es-PE" sz="1600" b="1" dirty="0"/>
              <a:t>Norma Técnica (general) </a:t>
            </a:r>
            <a:endParaRPr lang="es-PE" sz="1600" b="1" dirty="0" smtClean="0"/>
          </a:p>
          <a:p>
            <a:pPr algn="just"/>
            <a:r>
              <a:rPr lang="es-PE" sz="1600" b="1" dirty="0"/>
              <a:t>Resolución Ministerial N° 009-2019-MINEDU</a:t>
            </a:r>
          </a:p>
          <a:p>
            <a:pPr algn="just"/>
            <a:r>
              <a:rPr lang="es-PE" sz="1600" dirty="0" smtClean="0">
                <a:cs typeface="Arial" panose="020B0604020202020204" pitchFamily="34" charset="0"/>
              </a:rPr>
              <a:t>Disposiciones </a:t>
            </a:r>
            <a:r>
              <a:rPr lang="es-PE" sz="1600" dirty="0">
                <a:cs typeface="Arial" panose="020B0604020202020204" pitchFamily="34" charset="0"/>
              </a:rPr>
              <a:t>para la ejecución del programa de mantenimiento de locales </a:t>
            </a:r>
            <a:r>
              <a:rPr lang="es-PE" sz="1600" dirty="0" smtClean="0">
                <a:cs typeface="Arial" panose="020B0604020202020204" pitchFamily="34" charset="0"/>
              </a:rPr>
              <a:t>educativos a través de la cual se</a:t>
            </a:r>
          </a:p>
          <a:p>
            <a:pPr algn="just"/>
            <a:r>
              <a:rPr lang="es-PE" sz="1600" dirty="0" smtClean="0"/>
              <a:t>Regula las responsabilidades, etapas y procesos transversales del programa concordante con el marco normativo vigente y que se consolide los aspectos generales y disposiciones comunes que se han venido estableciendo desde el año 2014.</a:t>
            </a:r>
          </a:p>
          <a:p>
            <a:pPr algn="just"/>
            <a:r>
              <a:rPr lang="es-PE" sz="1600" dirty="0" smtClean="0"/>
              <a:t>Esta norma se rige bajo los principios de eficiencia, transparencia y legalidad en la utilización de los recursos asignados en concordancia con los objetivos y metas del Sector Educación.</a:t>
            </a:r>
            <a:endParaRPr lang="es-PE" sz="1600" dirty="0">
              <a:solidFill>
                <a:prstClr val="black"/>
              </a:solidFill>
            </a:endParaRPr>
          </a:p>
        </p:txBody>
      </p:sp>
      <p:pic>
        <p:nvPicPr>
          <p:cNvPr id="7" name="Imagen 6">
            <a:extLst>
              <a:ext uri="{FF2B5EF4-FFF2-40B4-BE49-F238E27FC236}">
                <a16:creationId xmlns="" xmlns:a16="http://schemas.microsoft.com/office/drawing/2014/main" id="{D0280E58-E3C2-6A4D-8315-A68D46B5BA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012" y="-82284"/>
            <a:ext cx="971753" cy="971753"/>
          </a:xfrm>
          <a:prstGeom prst="rect">
            <a:avLst/>
          </a:prstGeom>
        </p:spPr>
      </p:pic>
      <p:sp>
        <p:nvSpPr>
          <p:cNvPr id="8" name="CuadroTexto 7"/>
          <p:cNvSpPr txBox="1"/>
          <p:nvPr/>
        </p:nvSpPr>
        <p:spPr>
          <a:xfrm>
            <a:off x="207113" y="301528"/>
            <a:ext cx="6003438" cy="430887"/>
          </a:xfrm>
          <a:prstGeom prst="rect">
            <a:avLst/>
          </a:prstGeom>
          <a:noFill/>
        </p:spPr>
        <p:txBody>
          <a:bodyPr wrap="none" rtlCol="0">
            <a:spAutoFit/>
          </a:bodyPr>
          <a:lstStyle>
            <a:defPPr>
              <a:defRPr lang="es-PE"/>
            </a:defPPr>
            <a:lvl1pPr>
              <a:defRPr sz="2200" b="1">
                <a:solidFill>
                  <a:srgbClr val="C00000"/>
                </a:solidFill>
                <a:cs typeface="Times New Roman" panose="02020603050405020304" pitchFamily="18" charset="0"/>
              </a:defRPr>
            </a:lvl1pPr>
          </a:lstStyle>
          <a:p>
            <a:r>
              <a:rPr lang="es-PE" dirty="0"/>
              <a:t>Normativa vigente – Programa de Mantenimiento</a:t>
            </a:r>
          </a:p>
        </p:txBody>
      </p:sp>
      <p:sp>
        <p:nvSpPr>
          <p:cNvPr id="15" name="Rectángulo 14"/>
          <p:cNvSpPr/>
          <p:nvPr/>
        </p:nvSpPr>
        <p:spPr>
          <a:xfrm>
            <a:off x="6210551" y="4533266"/>
            <a:ext cx="4695640" cy="738664"/>
          </a:xfrm>
          <a:prstGeom prst="rect">
            <a:avLst/>
          </a:prstGeom>
          <a:noFill/>
        </p:spPr>
        <p:txBody>
          <a:bodyPr wrap="square" rtlCol="0">
            <a:spAutoFit/>
          </a:bodyPr>
          <a:lstStyle/>
          <a:p>
            <a:pPr algn="just"/>
            <a:r>
              <a:rPr lang="es-ES_tradnl" sz="1400" dirty="0"/>
              <a:t>Disposiciones para la ejecución del programa de mantenimiento de la infraestructura de los locales escolares </a:t>
            </a:r>
            <a:r>
              <a:rPr lang="es-ES_tradnl" sz="1400" dirty="0" smtClean="0"/>
              <a:t>2019.</a:t>
            </a:r>
            <a:endParaRPr lang="es-PE" sz="1400" dirty="0"/>
          </a:p>
        </p:txBody>
      </p:sp>
      <p:sp>
        <p:nvSpPr>
          <p:cNvPr id="16" name="1 Título"/>
          <p:cNvSpPr txBox="1">
            <a:spLocks/>
          </p:cNvSpPr>
          <p:nvPr/>
        </p:nvSpPr>
        <p:spPr>
          <a:xfrm>
            <a:off x="6219950" y="4311327"/>
            <a:ext cx="4941538" cy="338554"/>
          </a:xfrm>
          <a:prstGeom prst="rect">
            <a:avLst/>
          </a:prstGeom>
          <a:noFill/>
        </p:spPr>
        <p:txBody>
          <a:bodyPr wrap="square" rtlCol="0">
            <a:spAutoFit/>
          </a:bodyPr>
          <a:lstStyle>
            <a:defPPr>
              <a:defRPr lang="es-PE"/>
            </a:defPPr>
            <a:lvl1pPr algn="just">
              <a:defRPr sz="1600" b="1"/>
            </a:lvl1pPr>
          </a:lstStyle>
          <a:p>
            <a:r>
              <a:rPr lang="es-PE" dirty="0"/>
              <a:t>Resolución Ministerial N° </a:t>
            </a:r>
            <a:r>
              <a:rPr lang="es-PE" dirty="0" smtClean="0"/>
              <a:t>017-2019-MINEDU</a:t>
            </a:r>
            <a:endParaRPr lang="es-PE" dirty="0"/>
          </a:p>
        </p:txBody>
      </p:sp>
      <p:sp>
        <p:nvSpPr>
          <p:cNvPr id="17" name="CuadroTexto 16"/>
          <p:cNvSpPr txBox="1"/>
          <p:nvPr/>
        </p:nvSpPr>
        <p:spPr>
          <a:xfrm>
            <a:off x="6222512" y="4090842"/>
            <a:ext cx="2447145" cy="338554"/>
          </a:xfrm>
          <a:prstGeom prst="rect">
            <a:avLst/>
          </a:prstGeom>
          <a:noFill/>
        </p:spPr>
        <p:txBody>
          <a:bodyPr wrap="square" rtlCol="0">
            <a:spAutoFit/>
          </a:bodyPr>
          <a:lstStyle>
            <a:defPPr>
              <a:defRPr lang="es-PE"/>
            </a:defPPr>
            <a:lvl1pPr algn="just">
              <a:defRPr sz="1600" b="1"/>
            </a:lvl1pPr>
          </a:lstStyle>
          <a:p>
            <a:r>
              <a:rPr lang="es-PE" dirty="0"/>
              <a:t>Norma Técnica (específica)</a:t>
            </a:r>
          </a:p>
        </p:txBody>
      </p:sp>
      <p:sp>
        <p:nvSpPr>
          <p:cNvPr id="18" name="Rectángulo 17"/>
          <p:cNvSpPr/>
          <p:nvPr/>
        </p:nvSpPr>
        <p:spPr>
          <a:xfrm>
            <a:off x="6187225" y="5364263"/>
            <a:ext cx="4964864" cy="954107"/>
          </a:xfrm>
          <a:prstGeom prst="rect">
            <a:avLst/>
          </a:prstGeom>
          <a:noFill/>
        </p:spPr>
        <p:txBody>
          <a:bodyPr wrap="square" rtlCol="0">
            <a:spAutoFit/>
          </a:bodyPr>
          <a:lstStyle/>
          <a:p>
            <a:pPr algn="just"/>
            <a:r>
              <a:rPr lang="es-PE" sz="1400" dirty="0"/>
              <a:t>Regula plazos de ejecución de los procedimientos y la gestión de las cuentas de ahorro asignadas a los responsables de mantenimiento.</a:t>
            </a:r>
          </a:p>
          <a:p>
            <a:pPr algn="just"/>
            <a:r>
              <a:rPr lang="es-PE" sz="1400" dirty="0"/>
              <a:t>Vigencia de carácter temporal (hasta el cierre del programa)</a:t>
            </a:r>
          </a:p>
        </p:txBody>
      </p:sp>
      <p:sp>
        <p:nvSpPr>
          <p:cNvPr id="19" name="Triángulo rectángulo 18"/>
          <p:cNvSpPr/>
          <p:nvPr/>
        </p:nvSpPr>
        <p:spPr>
          <a:xfrm rot="13444729">
            <a:off x="6081305" y="4199134"/>
            <a:ext cx="132053" cy="132053"/>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prstClr val="white"/>
              </a:solidFill>
            </a:endParaRPr>
          </a:p>
        </p:txBody>
      </p:sp>
      <p:sp>
        <p:nvSpPr>
          <p:cNvPr id="20" name="Triángulo rectángulo 19"/>
          <p:cNvSpPr/>
          <p:nvPr/>
        </p:nvSpPr>
        <p:spPr>
          <a:xfrm rot="13444729">
            <a:off x="6051160" y="5477502"/>
            <a:ext cx="132053" cy="132053"/>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prstClr val="white"/>
              </a:solidFill>
            </a:endParaRPr>
          </a:p>
        </p:txBody>
      </p:sp>
      <p:sp>
        <p:nvSpPr>
          <p:cNvPr id="24" name="AutoShape 4" descr="building, college, education, high school, house, school icon"/>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graphicFrame>
        <p:nvGraphicFramePr>
          <p:cNvPr id="26" name="Diagrama 25"/>
          <p:cNvGraphicFramePr/>
          <p:nvPr>
            <p:extLst/>
          </p:nvPr>
        </p:nvGraphicFramePr>
        <p:xfrm>
          <a:off x="7034736" y="1147445"/>
          <a:ext cx="3269842" cy="2862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2" name="Imagen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0888" y="4366009"/>
            <a:ext cx="1889573" cy="1889573"/>
          </a:xfrm>
          <a:prstGeom prst="rect">
            <a:avLst/>
          </a:prstGeom>
        </p:spPr>
      </p:pic>
      <p:graphicFrame>
        <p:nvGraphicFramePr>
          <p:cNvPr id="33" name="Diagrama 32"/>
          <p:cNvGraphicFramePr/>
          <p:nvPr>
            <p:extLst/>
          </p:nvPr>
        </p:nvGraphicFramePr>
        <p:xfrm>
          <a:off x="2956495" y="4366009"/>
          <a:ext cx="2629015" cy="221071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0412423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 xmlns:a16="http://schemas.microsoft.com/office/drawing/2014/main" id="{D0280E58-E3C2-6A4D-8315-A68D46B5BA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012" y="-82284"/>
            <a:ext cx="971753" cy="971753"/>
          </a:xfrm>
          <a:prstGeom prst="rect">
            <a:avLst/>
          </a:prstGeom>
        </p:spPr>
      </p:pic>
      <p:sp>
        <p:nvSpPr>
          <p:cNvPr id="8" name="CuadroTexto 7"/>
          <p:cNvSpPr txBox="1"/>
          <p:nvPr/>
        </p:nvSpPr>
        <p:spPr>
          <a:xfrm>
            <a:off x="145769" y="242856"/>
            <a:ext cx="6198884" cy="769441"/>
          </a:xfrm>
          <a:prstGeom prst="rect">
            <a:avLst/>
          </a:prstGeom>
          <a:noFill/>
        </p:spPr>
        <p:txBody>
          <a:bodyPr wrap="square" rtlCol="0">
            <a:spAutoFit/>
          </a:bodyPr>
          <a:lstStyle/>
          <a:p>
            <a:pPr>
              <a:defRPr/>
            </a:pPr>
            <a:r>
              <a:rPr lang="es-PE" sz="2200" b="1" dirty="0">
                <a:solidFill>
                  <a:srgbClr val="C00000"/>
                </a:solidFill>
                <a:cs typeface="Times New Roman" panose="02020603050405020304" pitchFamily="18" charset="0"/>
              </a:rPr>
              <a:t>Norma Técnica General </a:t>
            </a:r>
            <a:r>
              <a:rPr lang="es-PE" sz="2200" b="1" dirty="0" smtClean="0">
                <a:solidFill>
                  <a:srgbClr val="C00000"/>
                </a:solidFill>
                <a:cs typeface="Times New Roman" panose="02020603050405020304" pitchFamily="18" charset="0"/>
              </a:rPr>
              <a:t>R.M</a:t>
            </a:r>
            <a:r>
              <a:rPr lang="es-PE" sz="2200" b="1" dirty="0">
                <a:solidFill>
                  <a:srgbClr val="C00000"/>
                </a:solidFill>
                <a:cs typeface="Times New Roman" panose="02020603050405020304" pitchFamily="18" charset="0"/>
              </a:rPr>
              <a:t>. N° 009-2019-MINEDU</a:t>
            </a:r>
          </a:p>
          <a:p>
            <a:pPr>
              <a:defRPr/>
            </a:pPr>
            <a:r>
              <a:rPr lang="es-PE" sz="2200" b="1" dirty="0" smtClean="0">
                <a:solidFill>
                  <a:srgbClr val="C00000"/>
                </a:solidFill>
                <a:cs typeface="Times New Roman" panose="02020603050405020304" pitchFamily="18" charset="0"/>
              </a:rPr>
              <a:t>Responsabilidades de UGM, DRE y UGEL</a:t>
            </a:r>
            <a:endParaRPr lang="es-PE" sz="2200" b="1" dirty="0">
              <a:solidFill>
                <a:srgbClr val="C00000"/>
              </a:solidFill>
              <a:cs typeface="Times New Roman" panose="02020603050405020304" pitchFamily="18" charset="0"/>
            </a:endParaRPr>
          </a:p>
        </p:txBody>
      </p:sp>
      <p:graphicFrame>
        <p:nvGraphicFramePr>
          <p:cNvPr id="6" name="Diagrama 5"/>
          <p:cNvGraphicFramePr/>
          <p:nvPr>
            <p:extLst>
              <p:ext uri="{D42A27DB-BD31-4B8C-83A1-F6EECF244321}">
                <p14:modId xmlns:p14="http://schemas.microsoft.com/office/powerpoint/2010/main" val="3590068020"/>
              </p:ext>
            </p:extLst>
          </p:nvPr>
        </p:nvGraphicFramePr>
        <p:xfrm>
          <a:off x="145770" y="810102"/>
          <a:ext cx="11645178" cy="5245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9804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D0280E58-E3C2-6A4D-8315-A68D46B5BA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012" y="-82284"/>
            <a:ext cx="971753" cy="971753"/>
          </a:xfrm>
          <a:prstGeom prst="rect">
            <a:avLst/>
          </a:prstGeom>
        </p:spPr>
      </p:pic>
      <p:sp>
        <p:nvSpPr>
          <p:cNvPr id="25" name="Rectángulo 24"/>
          <p:cNvSpPr/>
          <p:nvPr/>
        </p:nvSpPr>
        <p:spPr>
          <a:xfrm>
            <a:off x="511674" y="2330691"/>
            <a:ext cx="10928021" cy="338554"/>
          </a:xfrm>
          <a:prstGeom prst="rect">
            <a:avLst/>
          </a:prstGeom>
          <a:noFill/>
        </p:spPr>
        <p:txBody>
          <a:bodyPr wrap="square" rtlCol="0">
            <a:spAutoFit/>
          </a:bodyPr>
          <a:lstStyle/>
          <a:p>
            <a:pPr algn="just"/>
            <a:r>
              <a:rPr lang="es-PE" sz="1600" b="1" kern="0" dirty="0" smtClean="0">
                <a:solidFill>
                  <a:prstClr val="black"/>
                </a:solidFill>
                <a:ea typeface="Calibri" charset="0"/>
                <a:cs typeface="Calibri" charset="0"/>
              </a:rPr>
              <a:t>Responsabilidades y procedimientos :</a:t>
            </a:r>
            <a:endParaRPr lang="es-PE" sz="1600" b="1" kern="0" dirty="0">
              <a:solidFill>
                <a:prstClr val="black"/>
              </a:solidFill>
              <a:ea typeface="Calibri" charset="0"/>
              <a:cs typeface="Calibri" charset="0"/>
            </a:endParaRPr>
          </a:p>
        </p:txBody>
      </p:sp>
      <p:sp>
        <p:nvSpPr>
          <p:cNvPr id="26" name="Triángulo rectángulo 25"/>
          <p:cNvSpPr/>
          <p:nvPr/>
        </p:nvSpPr>
        <p:spPr>
          <a:xfrm rot="13444729">
            <a:off x="352285" y="2433941"/>
            <a:ext cx="132053" cy="132053"/>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prstClr val="white"/>
              </a:solidFill>
            </a:endParaRPr>
          </a:p>
        </p:txBody>
      </p:sp>
      <p:pic>
        <p:nvPicPr>
          <p:cNvPr id="6" name="Imagen 5"/>
          <p:cNvPicPr>
            <a:picLocks noChangeAspect="1"/>
          </p:cNvPicPr>
          <p:nvPr/>
        </p:nvPicPr>
        <p:blipFill>
          <a:blip r:embed="rId3"/>
          <a:stretch>
            <a:fillRect/>
          </a:stretch>
        </p:blipFill>
        <p:spPr>
          <a:xfrm>
            <a:off x="3051357" y="3571433"/>
            <a:ext cx="3028950" cy="1514475"/>
          </a:xfrm>
          <a:prstGeom prst="rect">
            <a:avLst/>
          </a:prstGeom>
        </p:spPr>
      </p:pic>
      <p:sp>
        <p:nvSpPr>
          <p:cNvPr id="10" name="Flecha abajo 9"/>
          <p:cNvSpPr/>
          <p:nvPr/>
        </p:nvSpPr>
        <p:spPr>
          <a:xfrm rot="16200000">
            <a:off x="1994712" y="3620351"/>
            <a:ext cx="645114" cy="1269697"/>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12" name="Rectángulo 11"/>
          <p:cNvSpPr/>
          <p:nvPr/>
        </p:nvSpPr>
        <p:spPr>
          <a:xfrm>
            <a:off x="6080307" y="3500531"/>
            <a:ext cx="5164342" cy="1754326"/>
          </a:xfrm>
          <a:prstGeom prst="rect">
            <a:avLst/>
          </a:prstGeom>
        </p:spPr>
        <p:txBody>
          <a:bodyPr wrap="square">
            <a:spAutoFit/>
          </a:bodyPr>
          <a:lstStyle/>
          <a:p>
            <a:pPr lvl="0" algn="just">
              <a:defRPr/>
            </a:pPr>
            <a:r>
              <a:rPr lang="es-PE" dirty="0" smtClean="0"/>
              <a:t>Unidad </a:t>
            </a:r>
            <a:r>
              <a:rPr lang="es-PE" dirty="0"/>
              <a:t>de Gestión Educativa Local (UGEL)</a:t>
            </a:r>
          </a:p>
          <a:p>
            <a:pPr marL="285750" indent="-285750" algn="just">
              <a:buFont typeface="Arial" panose="020B0604020202020204" pitchFamily="34" charset="0"/>
              <a:buChar char="•"/>
            </a:pPr>
            <a:r>
              <a:rPr lang="es-PE" dirty="0"/>
              <a:t>Designar a los responsables de mantenimiento.</a:t>
            </a:r>
          </a:p>
          <a:p>
            <a:pPr marL="285750" indent="-285750" algn="just">
              <a:buFont typeface="Arial" panose="020B0604020202020204" pitchFamily="34" charset="0"/>
              <a:buChar char="•"/>
            </a:pPr>
            <a:r>
              <a:rPr lang="es-PE" dirty="0" smtClean="0"/>
              <a:t>Solicitar </a:t>
            </a:r>
            <a:r>
              <a:rPr lang="es-PE" dirty="0"/>
              <a:t>el cambio de responsable de mantenimiento cuando corresponda y comunicar sobre los responsables de mantenimiento designados a las II.EE. bajo su jurisdicción.</a:t>
            </a:r>
          </a:p>
        </p:txBody>
      </p:sp>
      <p:sp>
        <p:nvSpPr>
          <p:cNvPr id="13" name="Rectángulo 12"/>
          <p:cNvSpPr/>
          <p:nvPr/>
        </p:nvSpPr>
        <p:spPr>
          <a:xfrm>
            <a:off x="0" y="6157373"/>
            <a:ext cx="11780108" cy="45719"/>
          </a:xfrm>
          <a:prstGeom prst="rect">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1" name="Grupo 10"/>
          <p:cNvGrpSpPr/>
          <p:nvPr/>
        </p:nvGrpSpPr>
        <p:grpSpPr>
          <a:xfrm>
            <a:off x="511674" y="2745157"/>
            <a:ext cx="1201035" cy="3319166"/>
            <a:chOff x="9458887" y="2180351"/>
            <a:chExt cx="1021491" cy="2211382"/>
          </a:xfrm>
        </p:grpSpPr>
        <p:pic>
          <p:nvPicPr>
            <p:cNvPr id="8" name="Imagen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458887" y="2180351"/>
              <a:ext cx="1021491" cy="2211382"/>
            </a:xfrm>
            <a:prstGeom prst="rect">
              <a:avLst/>
            </a:prstGeom>
          </p:spPr>
        </p:pic>
        <p:sp>
          <p:nvSpPr>
            <p:cNvPr id="9" name="CuadroTexto 8"/>
            <p:cNvSpPr txBox="1"/>
            <p:nvPr/>
          </p:nvSpPr>
          <p:spPr>
            <a:xfrm>
              <a:off x="9654889" y="3241437"/>
              <a:ext cx="633507" cy="338554"/>
            </a:xfrm>
            <a:prstGeom prst="rect">
              <a:avLst/>
            </a:prstGeom>
            <a:noFill/>
          </p:spPr>
          <p:txBody>
            <a:bodyPr wrap="none" rtlCol="0">
              <a:spAutoFit/>
            </a:bodyPr>
            <a:lstStyle/>
            <a:p>
              <a:r>
                <a:rPr lang="es-PE" sz="1600" dirty="0" smtClean="0"/>
                <a:t>UGEL</a:t>
              </a:r>
              <a:endParaRPr lang="es-ES" sz="1600" dirty="0"/>
            </a:p>
          </p:txBody>
        </p:sp>
      </p:grpSp>
      <p:grpSp>
        <p:nvGrpSpPr>
          <p:cNvPr id="15" name="Grupo 14"/>
          <p:cNvGrpSpPr/>
          <p:nvPr/>
        </p:nvGrpSpPr>
        <p:grpSpPr>
          <a:xfrm>
            <a:off x="350419" y="392969"/>
            <a:ext cx="5625266" cy="1692505"/>
            <a:chOff x="5649" y="223795"/>
            <a:chExt cx="5924939" cy="2369975"/>
          </a:xfrm>
        </p:grpSpPr>
        <p:sp>
          <p:nvSpPr>
            <p:cNvPr id="16" name="Cheurón 15"/>
            <p:cNvSpPr/>
            <p:nvPr/>
          </p:nvSpPr>
          <p:spPr>
            <a:xfrm>
              <a:off x="5649" y="223795"/>
              <a:ext cx="5924939" cy="2369975"/>
            </a:xfrm>
            <a:prstGeom prst="chevron">
              <a:avLst/>
            </a:prstGeom>
            <a:solidFill>
              <a:srgbClr val="FFFF99"/>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7" name="Cheurón 4"/>
            <p:cNvSpPr/>
            <p:nvPr/>
          </p:nvSpPr>
          <p:spPr>
            <a:xfrm>
              <a:off x="1190637" y="223795"/>
              <a:ext cx="3554964" cy="23699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6017" tIns="45339" rIns="45339" bIns="45339" numCol="1" spcCol="1270" anchor="ctr" anchorCtr="0">
              <a:noAutofit/>
            </a:bodyPr>
            <a:lstStyle/>
            <a:p>
              <a:pPr lvl="0" algn="ctr" defTabSz="1511300">
                <a:lnSpc>
                  <a:spcPct val="90000"/>
                </a:lnSpc>
                <a:spcBef>
                  <a:spcPct val="0"/>
                </a:spcBef>
                <a:spcAft>
                  <a:spcPct val="35000"/>
                </a:spcAft>
              </a:pPr>
              <a:r>
                <a:rPr lang="es-PE" sz="4000" b="1" dirty="0" smtClean="0">
                  <a:solidFill>
                    <a:srgbClr val="FF0000"/>
                  </a:solidFill>
                </a:rPr>
                <a:t>UGEL</a:t>
              </a:r>
              <a:endParaRPr lang="es-PE" sz="4000" b="1" kern="1200" dirty="0">
                <a:solidFill>
                  <a:srgbClr val="FF0000"/>
                </a:solidFill>
              </a:endParaRPr>
            </a:p>
          </p:txBody>
        </p:sp>
      </p:grpSp>
    </p:spTree>
    <p:extLst>
      <p:ext uri="{BB962C8B-B14F-4D97-AF65-F5344CB8AC3E}">
        <p14:creationId xmlns:p14="http://schemas.microsoft.com/office/powerpoint/2010/main" val="18992689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 xmlns:a16="http://schemas.microsoft.com/office/drawing/2014/main" id="{D0280E58-E3C2-6A4D-8315-A68D46B5BA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012" y="-82284"/>
            <a:ext cx="971753" cy="971753"/>
          </a:xfrm>
          <a:prstGeom prst="rect">
            <a:avLst/>
          </a:prstGeom>
        </p:spPr>
      </p:pic>
      <p:sp>
        <p:nvSpPr>
          <p:cNvPr id="8" name="CuadroTexto 7"/>
          <p:cNvSpPr txBox="1"/>
          <p:nvPr/>
        </p:nvSpPr>
        <p:spPr>
          <a:xfrm>
            <a:off x="145769" y="242856"/>
            <a:ext cx="3200620" cy="430887"/>
          </a:xfrm>
          <a:prstGeom prst="rect">
            <a:avLst/>
          </a:prstGeom>
          <a:noFill/>
        </p:spPr>
        <p:txBody>
          <a:bodyPr wrap="none" rtlCol="0">
            <a:spAutoFit/>
          </a:bodyPr>
          <a:lstStyle/>
          <a:p>
            <a:pPr>
              <a:defRPr/>
            </a:pPr>
            <a:r>
              <a:rPr lang="es-PE" sz="2200" b="1" dirty="0" smtClean="0">
                <a:solidFill>
                  <a:srgbClr val="C00000"/>
                </a:solidFill>
                <a:cs typeface="Times New Roman" panose="02020603050405020304" pitchFamily="18" charset="0"/>
              </a:rPr>
              <a:t>Responsabilidades de IIEE</a:t>
            </a:r>
            <a:endParaRPr lang="es-PE" sz="2200" b="1" dirty="0">
              <a:solidFill>
                <a:srgbClr val="C00000"/>
              </a:solidFill>
              <a:cs typeface="Times New Roman" panose="02020603050405020304" pitchFamily="18" charset="0"/>
            </a:endParaRPr>
          </a:p>
        </p:txBody>
      </p:sp>
      <p:graphicFrame>
        <p:nvGraphicFramePr>
          <p:cNvPr id="6" name="Diagrama 5"/>
          <p:cNvGraphicFramePr/>
          <p:nvPr>
            <p:extLst>
              <p:ext uri="{D42A27DB-BD31-4B8C-83A1-F6EECF244321}">
                <p14:modId xmlns:p14="http://schemas.microsoft.com/office/powerpoint/2010/main" val="1562521230"/>
              </p:ext>
            </p:extLst>
          </p:nvPr>
        </p:nvGraphicFramePr>
        <p:xfrm>
          <a:off x="145769" y="1430215"/>
          <a:ext cx="11805041" cy="4966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agen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37755" y="1785228"/>
            <a:ext cx="1201615" cy="1201615"/>
          </a:xfrm>
          <a:prstGeom prst="rect">
            <a:avLst/>
          </a:prstGeom>
        </p:spPr>
      </p:pic>
      <p:pic>
        <p:nvPicPr>
          <p:cNvPr id="3" name="Imagen 2"/>
          <p:cNvPicPr>
            <a:picLocks noChangeAspect="1"/>
          </p:cNvPicPr>
          <p:nvPr/>
        </p:nvPicPr>
        <p:blipFill rotWithShape="1">
          <a:blip r:embed="rId9" cstate="print">
            <a:extLst>
              <a:ext uri="{28A0092B-C50C-407E-A947-70E740481C1C}">
                <a14:useLocalDpi xmlns:a14="http://schemas.microsoft.com/office/drawing/2010/main" val="0"/>
              </a:ext>
            </a:extLst>
          </a:blip>
          <a:srcRect l="6012" r="5898" b="13732"/>
          <a:stretch/>
        </p:blipFill>
        <p:spPr>
          <a:xfrm>
            <a:off x="4217842" y="1710362"/>
            <a:ext cx="1303460" cy="1276481"/>
          </a:xfrm>
          <a:prstGeom prst="rect">
            <a:avLst/>
          </a:prstGeom>
        </p:spPr>
      </p:pic>
      <p:pic>
        <p:nvPicPr>
          <p:cNvPr id="4" name="Imagen 3"/>
          <p:cNvPicPr>
            <a:picLocks noChangeAspect="1"/>
          </p:cNvPicPr>
          <p:nvPr/>
        </p:nvPicPr>
        <p:blipFill rotWithShape="1">
          <a:blip r:embed="rId10" cstate="print">
            <a:extLst>
              <a:ext uri="{28A0092B-C50C-407E-A947-70E740481C1C}">
                <a14:useLocalDpi xmlns:a14="http://schemas.microsoft.com/office/drawing/2010/main" val="0"/>
              </a:ext>
            </a:extLst>
          </a:blip>
          <a:srcRect b="13048"/>
          <a:stretch/>
        </p:blipFill>
        <p:spPr>
          <a:xfrm>
            <a:off x="607162" y="889469"/>
            <a:ext cx="1574643" cy="1369177"/>
          </a:xfrm>
          <a:prstGeom prst="rect">
            <a:avLst/>
          </a:prstGeom>
        </p:spPr>
      </p:pic>
    </p:spTree>
    <p:extLst>
      <p:ext uri="{BB962C8B-B14F-4D97-AF65-F5344CB8AC3E}">
        <p14:creationId xmlns:p14="http://schemas.microsoft.com/office/powerpoint/2010/main" val="21701726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 xmlns:a16="http://schemas.microsoft.com/office/drawing/2014/main" id="{D0280E58-E3C2-6A4D-8315-A68D46B5BA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012" y="-82284"/>
            <a:ext cx="971753" cy="971753"/>
          </a:xfrm>
          <a:prstGeom prst="rect">
            <a:avLst/>
          </a:prstGeom>
        </p:spPr>
      </p:pic>
      <p:sp>
        <p:nvSpPr>
          <p:cNvPr id="3" name="Rectángulo 2"/>
          <p:cNvSpPr/>
          <p:nvPr/>
        </p:nvSpPr>
        <p:spPr>
          <a:xfrm>
            <a:off x="328574" y="252393"/>
            <a:ext cx="5463419" cy="430887"/>
          </a:xfrm>
          <a:prstGeom prst="rect">
            <a:avLst/>
          </a:prstGeom>
          <a:noFill/>
        </p:spPr>
        <p:txBody>
          <a:bodyPr wrap="none" rtlCol="0">
            <a:spAutoFit/>
          </a:bodyPr>
          <a:lstStyle/>
          <a:p>
            <a:r>
              <a:rPr lang="es-PE" sz="2200" b="1" dirty="0" smtClean="0">
                <a:solidFill>
                  <a:srgbClr val="C00000"/>
                </a:solidFill>
                <a:cs typeface="Times New Roman" panose="02020603050405020304" pitchFamily="18" charset="0"/>
              </a:rPr>
              <a:t>Etapas del procedimiento del mantenimiento</a:t>
            </a:r>
            <a:endParaRPr lang="es-PE" sz="2200" b="1" dirty="0">
              <a:solidFill>
                <a:srgbClr val="C00000"/>
              </a:solidFill>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2631371365"/>
              </p:ext>
            </p:extLst>
          </p:nvPr>
        </p:nvGraphicFramePr>
        <p:xfrm>
          <a:off x="459965" y="947637"/>
          <a:ext cx="9997020" cy="5050223"/>
        </p:xfrm>
        <a:graphic>
          <a:graphicData uri="http://schemas.openxmlformats.org/drawingml/2006/table">
            <a:tbl>
              <a:tblPr firstRow="1" firstCol="1" bandRow="1">
                <a:tableStyleId>{7DF18680-E054-41AD-8BC1-D1AEF772440D}</a:tableStyleId>
              </a:tblPr>
              <a:tblGrid>
                <a:gridCol w="2689590"/>
                <a:gridCol w="7307430"/>
              </a:tblGrid>
              <a:tr h="616380">
                <a:tc>
                  <a:txBody>
                    <a:bodyPr/>
                    <a:lstStyle/>
                    <a:p>
                      <a:pPr algn="ctr"/>
                      <a:r>
                        <a:rPr lang="es-PE" sz="1800" dirty="0">
                          <a:effectLst/>
                        </a:rPr>
                        <a:t>ETAPAS</a:t>
                      </a:r>
                      <a:endParaRPr lang="es-PE"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PE" sz="1800">
                          <a:effectLst/>
                        </a:rPr>
                        <a:t>ACTIVIDADES</a:t>
                      </a:r>
                      <a:endParaRPr lang="es-PE"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r>
              <a:tr h="1582851">
                <a:tc>
                  <a:txBody>
                    <a:bodyPr/>
                    <a:lstStyle/>
                    <a:p>
                      <a:pPr algn="ctr"/>
                      <a:r>
                        <a:rPr lang="es-PE" sz="1800" dirty="0">
                          <a:effectLst/>
                        </a:rPr>
                        <a:t>Etapa I Programación</a:t>
                      </a:r>
                      <a:endParaRPr lang="es-PE"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buFont typeface="+mj-lt"/>
                        <a:buAutoNum type="arabicPeriod"/>
                      </a:pPr>
                      <a:r>
                        <a:rPr lang="es-PE" sz="1800" dirty="0">
                          <a:effectLst/>
                        </a:rPr>
                        <a:t>Definición de locales educativos beneficiarios</a:t>
                      </a:r>
                    </a:p>
                    <a:p>
                      <a:pPr marL="342900" lvl="0" indent="-342900">
                        <a:buFont typeface="+mj-lt"/>
                        <a:buAutoNum type="arabicPeriod"/>
                      </a:pPr>
                      <a:r>
                        <a:rPr lang="es-PE" sz="1800" dirty="0">
                          <a:effectLst/>
                        </a:rPr>
                        <a:t>Designación de responsables de mantenimiento</a:t>
                      </a:r>
                    </a:p>
                    <a:p>
                      <a:pPr marL="342900" lvl="0" indent="-342900">
                        <a:buFont typeface="+mj-lt"/>
                        <a:buAutoNum type="arabicPeriod"/>
                      </a:pPr>
                      <a:r>
                        <a:rPr lang="es-PE" sz="1800" dirty="0">
                          <a:effectLst/>
                        </a:rPr>
                        <a:t>Conformación de la comisión del mantenimiento</a:t>
                      </a:r>
                      <a:endParaRPr lang="es-PE"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r>
              <a:tr h="1688994">
                <a:tc>
                  <a:txBody>
                    <a:bodyPr/>
                    <a:lstStyle/>
                    <a:p>
                      <a:pPr algn="ctr"/>
                      <a:r>
                        <a:rPr lang="es-PE" sz="1800">
                          <a:effectLst/>
                        </a:rPr>
                        <a:t>Etapa II</a:t>
                      </a:r>
                    </a:p>
                    <a:p>
                      <a:pPr algn="ctr"/>
                      <a:r>
                        <a:rPr lang="es-PE" sz="1800">
                          <a:effectLst/>
                        </a:rPr>
                        <a:t>Ejecución</a:t>
                      </a:r>
                      <a:endParaRPr lang="es-PE"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buFont typeface="+mj-lt"/>
                        <a:buAutoNum type="arabicPeriod"/>
                      </a:pPr>
                      <a:r>
                        <a:rPr lang="es-PE" sz="1800">
                          <a:effectLst/>
                        </a:rPr>
                        <a:t>Gestión de cuentas de ahorros</a:t>
                      </a:r>
                    </a:p>
                    <a:p>
                      <a:pPr marL="342900" lvl="0" indent="-342900">
                        <a:buFont typeface="+mj-lt"/>
                        <a:buAutoNum type="arabicPeriod"/>
                      </a:pPr>
                      <a:r>
                        <a:rPr lang="es-PE" sz="1800">
                          <a:effectLst/>
                        </a:rPr>
                        <a:t>Ejecución de acciones de mantenimiento</a:t>
                      </a:r>
                    </a:p>
                    <a:p>
                      <a:pPr marL="342900" lvl="0" indent="-342900">
                        <a:buFont typeface="+mj-lt"/>
                        <a:buAutoNum type="arabicPeriod"/>
                      </a:pPr>
                      <a:r>
                        <a:rPr lang="es-PE" sz="1800">
                          <a:effectLst/>
                        </a:rPr>
                        <a:t>Cierre de la ejecución de acciones de mantenimiento.</a:t>
                      </a:r>
                      <a:endParaRPr lang="es-PE"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r>
              <a:tr h="1161998">
                <a:tc>
                  <a:txBody>
                    <a:bodyPr/>
                    <a:lstStyle/>
                    <a:p>
                      <a:pPr algn="ctr"/>
                      <a:r>
                        <a:rPr lang="es-PE" sz="1800">
                          <a:effectLst/>
                        </a:rPr>
                        <a:t>Etapa III</a:t>
                      </a:r>
                    </a:p>
                    <a:p>
                      <a:pPr algn="ctr"/>
                      <a:r>
                        <a:rPr lang="es-PE" sz="1800">
                          <a:effectLst/>
                        </a:rPr>
                        <a:t>Evaluación</a:t>
                      </a:r>
                      <a:endParaRPr lang="es-PE"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spcAft>
                          <a:spcPts val="0"/>
                        </a:spcAft>
                        <a:buFont typeface="+mj-lt"/>
                        <a:buAutoNum type="arabicPeriod"/>
                      </a:pPr>
                      <a:r>
                        <a:rPr lang="es-PE" sz="1800" dirty="0">
                          <a:effectLst/>
                        </a:rPr>
                        <a:t>Evaluación y monitoreo de la ejecución de las acciones de mantenimiento.</a:t>
                      </a:r>
                      <a:endParaRPr lang="es-PE" sz="1800" dirty="0">
                        <a:solidFill>
                          <a:srgbClr val="000000"/>
                        </a:solidFill>
                        <a:effectLst/>
                        <a:latin typeface="Arial" panose="020B0604020202020204" pitchFamily="34" charset="0"/>
                        <a:ea typeface="Calibri" panose="020F0502020204030204" pitchFamily="34" charset="0"/>
                      </a:endParaRPr>
                    </a:p>
                  </a:txBody>
                  <a:tcPr marL="68580" marR="68580" marT="0" marB="0" anchor="ctr"/>
                </a:tc>
              </a:tr>
            </a:tbl>
          </a:graphicData>
        </a:graphic>
      </p:graphicFrame>
      <p:pic>
        <p:nvPicPr>
          <p:cNvPr id="13" name="Imagen 12"/>
          <p:cNvPicPr>
            <a:picLocks noChangeAspect="1"/>
          </p:cNvPicPr>
          <p:nvPr/>
        </p:nvPicPr>
        <p:blipFill rotWithShape="1">
          <a:blip r:embed="rId3" cstate="print">
            <a:extLst>
              <a:ext uri="{28A0092B-C50C-407E-A947-70E740481C1C}">
                <a14:useLocalDpi xmlns:a14="http://schemas.microsoft.com/office/drawing/2010/main" val="0"/>
              </a:ext>
            </a:extLst>
          </a:blip>
          <a:srcRect b="13276"/>
          <a:stretch/>
        </p:blipFill>
        <p:spPr>
          <a:xfrm>
            <a:off x="9231176" y="4868090"/>
            <a:ext cx="1302725" cy="1129770"/>
          </a:xfrm>
          <a:prstGeom prst="rect">
            <a:avLst/>
          </a:prstGeom>
        </p:spPr>
      </p:pic>
      <p:pic>
        <p:nvPicPr>
          <p:cNvPr id="14" name="Imagen 13"/>
          <p:cNvPicPr>
            <a:picLocks noChangeAspect="1"/>
          </p:cNvPicPr>
          <p:nvPr/>
        </p:nvPicPr>
        <p:blipFill rotWithShape="1">
          <a:blip r:embed="rId4" cstate="print">
            <a:extLst>
              <a:ext uri="{28A0092B-C50C-407E-A947-70E740481C1C}">
                <a14:useLocalDpi xmlns:a14="http://schemas.microsoft.com/office/drawing/2010/main" val="0"/>
              </a:ext>
            </a:extLst>
          </a:blip>
          <a:srcRect b="13721"/>
          <a:stretch/>
        </p:blipFill>
        <p:spPr>
          <a:xfrm>
            <a:off x="8698659" y="1589039"/>
            <a:ext cx="1707718" cy="1473402"/>
          </a:xfrm>
          <a:prstGeom prst="rect">
            <a:avLst/>
          </a:prstGeom>
        </p:spPr>
      </p:pic>
      <p:pic>
        <p:nvPicPr>
          <p:cNvPr id="15" name="Imagen 14"/>
          <p:cNvPicPr>
            <a:picLocks noChangeAspect="1"/>
          </p:cNvPicPr>
          <p:nvPr/>
        </p:nvPicPr>
        <p:blipFill rotWithShape="1">
          <a:blip r:embed="rId5" cstate="print">
            <a:extLst>
              <a:ext uri="{28A0092B-C50C-407E-A947-70E740481C1C}">
                <a14:useLocalDpi xmlns:a14="http://schemas.microsoft.com/office/drawing/2010/main" val="0"/>
              </a:ext>
            </a:extLst>
          </a:blip>
          <a:srcRect b="12697"/>
          <a:stretch/>
        </p:blipFill>
        <p:spPr>
          <a:xfrm>
            <a:off x="8698659" y="3232315"/>
            <a:ext cx="1758326" cy="1535069"/>
          </a:xfrm>
          <a:prstGeom prst="rect">
            <a:avLst/>
          </a:prstGeom>
        </p:spPr>
      </p:pic>
    </p:spTree>
    <p:extLst>
      <p:ext uri="{BB962C8B-B14F-4D97-AF65-F5344CB8AC3E}">
        <p14:creationId xmlns:p14="http://schemas.microsoft.com/office/powerpoint/2010/main" val="1949759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ángulo rectángulo 3"/>
          <p:cNvSpPr/>
          <p:nvPr/>
        </p:nvSpPr>
        <p:spPr>
          <a:xfrm rot="13444729">
            <a:off x="332556" y="978505"/>
            <a:ext cx="132053" cy="132053"/>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prstClr val="white"/>
              </a:solidFill>
            </a:endParaRPr>
          </a:p>
        </p:txBody>
      </p:sp>
      <p:sp>
        <p:nvSpPr>
          <p:cNvPr id="5" name="CuadroTexto 4"/>
          <p:cNvSpPr txBox="1"/>
          <p:nvPr/>
        </p:nvSpPr>
        <p:spPr>
          <a:xfrm>
            <a:off x="262999" y="259201"/>
            <a:ext cx="7716509" cy="430887"/>
          </a:xfrm>
          <a:prstGeom prst="rect">
            <a:avLst/>
          </a:prstGeom>
          <a:noFill/>
        </p:spPr>
        <p:txBody>
          <a:bodyPr wrap="square" rtlCol="0">
            <a:spAutoFit/>
          </a:bodyPr>
          <a:lstStyle/>
          <a:p>
            <a:pPr>
              <a:defRPr/>
            </a:pPr>
            <a:r>
              <a:rPr lang="es-PE" sz="2200" b="1" dirty="0" smtClean="0">
                <a:solidFill>
                  <a:srgbClr val="C00000"/>
                </a:solidFill>
                <a:cs typeface="Times New Roman" panose="02020603050405020304" pitchFamily="18" charset="0"/>
              </a:rPr>
              <a:t>Evolución de los sistemas de registro y declaración de gastos</a:t>
            </a:r>
            <a:endParaRPr lang="es-PE" sz="2200" b="1" dirty="0">
              <a:solidFill>
                <a:srgbClr val="C00000"/>
              </a:solidFill>
              <a:cs typeface="Times New Roman" panose="02020603050405020304" pitchFamily="18" charset="0"/>
            </a:endParaRPr>
          </a:p>
        </p:txBody>
      </p:sp>
      <p:sp>
        <p:nvSpPr>
          <p:cNvPr id="6" name="CuadroTexto 5"/>
          <p:cNvSpPr txBox="1"/>
          <p:nvPr/>
        </p:nvSpPr>
        <p:spPr>
          <a:xfrm>
            <a:off x="491946" y="889468"/>
            <a:ext cx="10949776" cy="1077218"/>
          </a:xfrm>
          <a:prstGeom prst="rect">
            <a:avLst/>
          </a:prstGeom>
          <a:noFill/>
        </p:spPr>
        <p:txBody>
          <a:bodyPr wrap="square" rtlCol="0">
            <a:spAutoFit/>
          </a:bodyPr>
          <a:lstStyle/>
          <a:p>
            <a:r>
              <a:rPr lang="es-PE" sz="1600" dirty="0" smtClean="0">
                <a:solidFill>
                  <a:prstClr val="black"/>
                </a:solidFill>
              </a:rPr>
              <a:t>El SIM se implementará a partir del Programa de Mantenimiento 2019.</a:t>
            </a:r>
          </a:p>
          <a:p>
            <a:r>
              <a:rPr lang="es-PE" sz="1600" dirty="0" smtClean="0">
                <a:solidFill>
                  <a:prstClr val="black"/>
                </a:solidFill>
              </a:rPr>
              <a:t>El aplicativo Sistema de Declaración de gastos y el Sistema </a:t>
            </a:r>
            <a:r>
              <a:rPr lang="es-PE" sz="1600" dirty="0" err="1" smtClean="0">
                <a:solidFill>
                  <a:prstClr val="black"/>
                </a:solidFill>
              </a:rPr>
              <a:t>Wasichay</a:t>
            </a:r>
            <a:r>
              <a:rPr lang="es-PE" sz="1600" dirty="0" smtClean="0">
                <a:solidFill>
                  <a:prstClr val="black"/>
                </a:solidFill>
              </a:rPr>
              <a:t>, continuarán en funcionamiento para actualizar la información de los periodos correspondientes y generar reportes.</a:t>
            </a:r>
          </a:p>
          <a:p>
            <a:endParaRPr lang="es-PE" sz="1600" dirty="0"/>
          </a:p>
        </p:txBody>
      </p:sp>
      <p:pic>
        <p:nvPicPr>
          <p:cNvPr id="7" name="Imagen 6">
            <a:extLst>
              <a:ext uri="{FF2B5EF4-FFF2-40B4-BE49-F238E27FC236}">
                <a16:creationId xmlns="" xmlns:a16="http://schemas.microsoft.com/office/drawing/2014/main" id="{D0280E58-E3C2-6A4D-8315-A68D46B5BA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012" y="-82284"/>
            <a:ext cx="971753" cy="971753"/>
          </a:xfrm>
          <a:prstGeom prst="rect">
            <a:avLst/>
          </a:prstGeom>
        </p:spPr>
      </p:pic>
      <p:graphicFrame>
        <p:nvGraphicFramePr>
          <p:cNvPr id="17" name="Tabla 16"/>
          <p:cNvGraphicFramePr>
            <a:graphicFrameLocks noGrp="1"/>
          </p:cNvGraphicFramePr>
          <p:nvPr>
            <p:extLst>
              <p:ext uri="{D42A27DB-BD31-4B8C-83A1-F6EECF244321}">
                <p14:modId xmlns:p14="http://schemas.microsoft.com/office/powerpoint/2010/main" val="1419433105"/>
              </p:ext>
            </p:extLst>
          </p:nvPr>
        </p:nvGraphicFramePr>
        <p:xfrm>
          <a:off x="491946" y="2154129"/>
          <a:ext cx="10997689" cy="2255520"/>
        </p:xfrm>
        <a:graphic>
          <a:graphicData uri="http://schemas.openxmlformats.org/drawingml/2006/table">
            <a:tbl>
              <a:tblPr firstRow="1" bandRow="1">
                <a:tableStyleId>{BDBED569-4797-4DF1-A0F4-6AAB3CD982D8}</a:tableStyleId>
              </a:tblPr>
              <a:tblGrid>
                <a:gridCol w="3009346"/>
                <a:gridCol w="2633785"/>
                <a:gridCol w="2711938"/>
                <a:gridCol w="2642620"/>
              </a:tblGrid>
              <a:tr h="253007">
                <a:tc>
                  <a:txBody>
                    <a:bodyPr/>
                    <a:lstStyle/>
                    <a:p>
                      <a:r>
                        <a:rPr lang="es-PE" sz="1400" dirty="0" smtClean="0"/>
                        <a:t>Responsabilidades</a:t>
                      </a:r>
                      <a:endParaRPr lang="es-PE" sz="1400" dirty="0"/>
                    </a:p>
                  </a:txBody>
                  <a:tcPr/>
                </a:tc>
                <a:tc>
                  <a:txBody>
                    <a:bodyPr/>
                    <a:lstStyle/>
                    <a:p>
                      <a:pPr lvl="0" algn="ctr"/>
                      <a:r>
                        <a:rPr lang="es-PE" sz="1400" dirty="0" smtClean="0"/>
                        <a:t>Aplicativo Declaración de Gastos  (2009-2012)</a:t>
                      </a:r>
                      <a:endParaRPr lang="es-PE" sz="1400" dirty="0"/>
                    </a:p>
                  </a:txBody>
                  <a:tcPr/>
                </a:tc>
                <a:tc>
                  <a:txBody>
                    <a:bodyPr/>
                    <a:lstStyle/>
                    <a:p>
                      <a:pPr algn="ctr"/>
                      <a:r>
                        <a:rPr lang="es-PE" sz="1400" dirty="0" smtClean="0"/>
                        <a:t>Sistema</a:t>
                      </a:r>
                      <a:r>
                        <a:rPr lang="es-PE" sz="1400" baseline="0" dirty="0" smtClean="0"/>
                        <a:t> Wasichay (2014-2018)</a:t>
                      </a:r>
                      <a:endParaRPr lang="es-PE" sz="1400" dirty="0"/>
                    </a:p>
                  </a:txBody>
                  <a:tcPr/>
                </a:tc>
                <a:tc>
                  <a:txBody>
                    <a:bodyPr/>
                    <a:lstStyle/>
                    <a:p>
                      <a:pPr algn="ctr"/>
                      <a:r>
                        <a:rPr lang="es-PE" sz="1400" dirty="0" smtClean="0"/>
                        <a:t>SIM</a:t>
                      </a:r>
                      <a:r>
                        <a:rPr lang="es-PE" sz="1400" baseline="0" dirty="0" smtClean="0"/>
                        <a:t> (2019)</a:t>
                      </a:r>
                      <a:endParaRPr lang="es-PE" sz="1400" dirty="0"/>
                    </a:p>
                  </a:txBody>
                  <a:tcPr/>
                </a:tc>
              </a:tr>
              <a:tr h="303488">
                <a:tc>
                  <a:txBody>
                    <a:bodyPr/>
                    <a:lstStyle/>
                    <a:p>
                      <a:r>
                        <a:rPr lang="es-PE" sz="1400" dirty="0" smtClean="0"/>
                        <a:t>Diseño,</a:t>
                      </a:r>
                      <a:r>
                        <a:rPr lang="es-PE" sz="1400" baseline="0" dirty="0" smtClean="0"/>
                        <a:t> programación </a:t>
                      </a:r>
                      <a:r>
                        <a:rPr lang="es-PE" sz="1400" dirty="0" smtClean="0"/>
                        <a:t>y</a:t>
                      </a:r>
                      <a:r>
                        <a:rPr lang="es-PE" sz="1400" baseline="0" dirty="0" smtClean="0"/>
                        <a:t> servidores</a:t>
                      </a:r>
                      <a:endParaRPr lang="es-PE" sz="1400" dirty="0"/>
                    </a:p>
                  </a:txBody>
                  <a:tcPr/>
                </a:tc>
                <a:tc>
                  <a:txBody>
                    <a:bodyPr/>
                    <a:lstStyle/>
                    <a:p>
                      <a:pPr algn="ctr"/>
                      <a:r>
                        <a:rPr lang="es-PE" sz="1400" dirty="0" smtClean="0"/>
                        <a:t>OTIC-MINEDU</a:t>
                      </a:r>
                      <a:endParaRPr lang="es-PE" sz="1400" dirty="0"/>
                    </a:p>
                  </a:txBody>
                  <a:tcPr/>
                </a:tc>
                <a:tc>
                  <a:txBody>
                    <a:bodyPr/>
                    <a:lstStyle/>
                    <a:p>
                      <a:pPr algn="ctr"/>
                      <a:r>
                        <a:rPr lang="es-PE" sz="1400" dirty="0" smtClean="0"/>
                        <a:t>OTIC-MINEDU</a:t>
                      </a:r>
                      <a:endParaRPr lang="es-PE" sz="1400" dirty="0"/>
                    </a:p>
                  </a:txBody>
                  <a:tcPr/>
                </a:tc>
                <a:tc>
                  <a:txBody>
                    <a:bodyPr/>
                    <a:lstStyle/>
                    <a:p>
                      <a:pPr algn="ctr"/>
                      <a:r>
                        <a:rPr lang="es-PE" sz="1400" dirty="0" smtClean="0"/>
                        <a:t>UGM-PRONIED</a:t>
                      </a:r>
                      <a:endParaRPr lang="es-PE" sz="1400" dirty="0"/>
                    </a:p>
                  </a:txBody>
                  <a:tcPr/>
                </a:tc>
              </a:tr>
              <a:tr h="303488">
                <a:tc>
                  <a:txBody>
                    <a:bodyPr/>
                    <a:lstStyle/>
                    <a:p>
                      <a:r>
                        <a:rPr lang="es-PE" sz="1400" dirty="0" smtClean="0"/>
                        <a:t>Registro de FT y DG</a:t>
                      </a:r>
                      <a:endParaRPr lang="es-PE" sz="1400" dirty="0"/>
                    </a:p>
                  </a:txBody>
                  <a:tcPr/>
                </a:tc>
                <a:tc>
                  <a:txBody>
                    <a:bodyPr/>
                    <a:lstStyle/>
                    <a:p>
                      <a:pPr algn="ctr"/>
                      <a:r>
                        <a:rPr lang="es-PE" sz="1400" dirty="0" smtClean="0"/>
                        <a:t>Especialista DRE/UGEL</a:t>
                      </a:r>
                      <a:endParaRPr lang="es-PE" sz="1400" dirty="0"/>
                    </a:p>
                  </a:txBody>
                  <a:tcPr/>
                </a:tc>
                <a:tc>
                  <a:txBody>
                    <a:bodyPr/>
                    <a:lstStyle/>
                    <a:p>
                      <a:pPr algn="ctr"/>
                      <a:r>
                        <a:rPr lang="es-PE" sz="1400" dirty="0" smtClean="0"/>
                        <a:t>Responsable IIEE</a:t>
                      </a:r>
                      <a:endParaRPr lang="es-PE" sz="1400" dirty="0"/>
                    </a:p>
                  </a:txBody>
                  <a:tcPr/>
                </a:tc>
                <a:tc>
                  <a:txBody>
                    <a:bodyPr/>
                    <a:lstStyle/>
                    <a:p>
                      <a:pPr algn="ctr"/>
                      <a:r>
                        <a:rPr lang="es-PE" sz="1400" dirty="0" smtClean="0"/>
                        <a:t>Responsable IIEE</a:t>
                      </a:r>
                      <a:endParaRPr lang="es-PE" sz="1400" dirty="0"/>
                    </a:p>
                  </a:txBody>
                  <a:tcPr/>
                </a:tc>
              </a:tr>
              <a:tr h="303488">
                <a:tc>
                  <a:txBody>
                    <a:bodyPr/>
                    <a:lstStyle/>
                    <a:p>
                      <a:r>
                        <a:rPr lang="es-PE" sz="1400" dirty="0" smtClean="0"/>
                        <a:t>Liberación/Reversión</a:t>
                      </a:r>
                      <a:r>
                        <a:rPr lang="es-PE" sz="1400" baseline="0" dirty="0" smtClean="0"/>
                        <a:t> FT y DG</a:t>
                      </a:r>
                      <a:endParaRPr lang="es-PE" sz="1400" dirty="0"/>
                    </a:p>
                  </a:txBody>
                  <a:tcPr/>
                </a:tc>
                <a:tc>
                  <a:txBody>
                    <a:bodyPr/>
                    <a:lstStyle/>
                    <a:p>
                      <a:pPr algn="ctr"/>
                      <a:r>
                        <a:rPr lang="es-PE" sz="1400" dirty="0" smtClean="0"/>
                        <a:t>PRONIED</a:t>
                      </a:r>
                      <a:endParaRPr lang="es-PE" sz="1400" dirty="0"/>
                    </a:p>
                  </a:txBody>
                  <a:tcPr/>
                </a:tc>
                <a:tc>
                  <a:txBody>
                    <a:bodyPr/>
                    <a:lstStyle/>
                    <a:p>
                      <a:pPr algn="ctr"/>
                      <a:r>
                        <a:rPr lang="es-PE" sz="1400" dirty="0" smtClean="0"/>
                        <a:t>PRONIED</a:t>
                      </a:r>
                      <a:endParaRPr lang="es-PE" sz="1400" dirty="0"/>
                    </a:p>
                  </a:txBody>
                  <a:tcPr/>
                </a:tc>
                <a:tc>
                  <a:txBody>
                    <a:bodyPr/>
                    <a:lstStyle/>
                    <a:p>
                      <a:pPr algn="ctr"/>
                      <a:r>
                        <a:rPr lang="es-PE" sz="1400" dirty="0" smtClean="0"/>
                        <a:t>Especialista</a:t>
                      </a:r>
                      <a:endParaRPr lang="es-PE" sz="1400" dirty="0"/>
                    </a:p>
                  </a:txBody>
                  <a:tcPr/>
                </a:tc>
              </a:tr>
              <a:tr h="515930">
                <a:tc>
                  <a:txBody>
                    <a:bodyPr/>
                    <a:lstStyle/>
                    <a:p>
                      <a:r>
                        <a:rPr lang="es-PE" sz="1400" dirty="0" smtClean="0"/>
                        <a:t>Usuario para acceso</a:t>
                      </a:r>
                      <a:endParaRPr lang="es-PE" sz="1400" dirty="0"/>
                    </a:p>
                  </a:txBody>
                  <a:tcPr/>
                </a:tc>
                <a:tc>
                  <a:txBody>
                    <a:bodyPr/>
                    <a:lstStyle/>
                    <a:p>
                      <a:pPr algn="ctr"/>
                      <a:r>
                        <a:rPr lang="es-PE" sz="1400" dirty="0" smtClean="0"/>
                        <a:t>DNI</a:t>
                      </a:r>
                      <a:r>
                        <a:rPr lang="es-PE" sz="1400" baseline="0" dirty="0" smtClean="0"/>
                        <a:t> (previo registro MINEDU)</a:t>
                      </a:r>
                      <a:endParaRPr lang="es-PE" sz="1400" dirty="0"/>
                    </a:p>
                  </a:txBody>
                  <a:tcPr/>
                </a:tc>
                <a:tc>
                  <a:txBody>
                    <a:bodyPr/>
                    <a:lstStyle/>
                    <a:p>
                      <a:pPr algn="ctr"/>
                      <a:r>
                        <a:rPr lang="es-PE" sz="1400" dirty="0" smtClean="0"/>
                        <a:t>Correo</a:t>
                      </a:r>
                      <a:r>
                        <a:rPr lang="es-PE" sz="1400" baseline="0" dirty="0" smtClean="0"/>
                        <a:t> electrónico registrado en Passport (caduca cada 3 meses)</a:t>
                      </a:r>
                      <a:endParaRPr lang="es-PE" sz="1400" dirty="0"/>
                    </a:p>
                  </a:txBody>
                  <a:tcPr/>
                </a:tc>
                <a:tc>
                  <a:txBody>
                    <a:bodyPr/>
                    <a:lstStyle/>
                    <a:p>
                      <a:pPr algn="ctr"/>
                      <a:r>
                        <a:rPr lang="es-PE" sz="1400" dirty="0" smtClean="0"/>
                        <a:t>DNI (previo registro</a:t>
                      </a:r>
                      <a:r>
                        <a:rPr lang="es-PE" sz="1400" baseline="0" dirty="0" smtClean="0"/>
                        <a:t> PRONIED)</a:t>
                      </a:r>
                      <a:endParaRPr lang="es-PE" sz="1400" dirty="0"/>
                    </a:p>
                  </a:txBody>
                  <a:tcPr/>
                </a:tc>
              </a:tr>
              <a:tr h="303488">
                <a:tc>
                  <a:txBody>
                    <a:bodyPr/>
                    <a:lstStyle/>
                    <a:p>
                      <a:r>
                        <a:rPr lang="es-PE" sz="1400" dirty="0" smtClean="0"/>
                        <a:t>Gestión del programa</a:t>
                      </a:r>
                      <a:endParaRPr lang="es-PE" sz="1400" dirty="0"/>
                    </a:p>
                  </a:txBody>
                  <a:tcPr/>
                </a:tc>
                <a:tc>
                  <a:txBody>
                    <a:bodyPr/>
                    <a:lstStyle/>
                    <a:p>
                      <a:pPr algn="ctr"/>
                      <a:r>
                        <a:rPr lang="es-PE" sz="1400" dirty="0" smtClean="0"/>
                        <a:t>Aplicación PC/Web</a:t>
                      </a:r>
                      <a:endParaRPr lang="es-PE" sz="1400" dirty="0"/>
                    </a:p>
                  </a:txBody>
                  <a:tcPr/>
                </a:tc>
                <a:tc>
                  <a:txBody>
                    <a:bodyPr/>
                    <a:lstStyle/>
                    <a:p>
                      <a:pPr algn="ctr"/>
                      <a:r>
                        <a:rPr lang="es-PE" sz="1400" dirty="0" smtClean="0"/>
                        <a:t>Web</a:t>
                      </a:r>
                      <a:endParaRPr lang="es-PE" sz="1400" dirty="0"/>
                    </a:p>
                  </a:txBody>
                  <a:tcPr/>
                </a:tc>
                <a:tc>
                  <a:txBody>
                    <a:bodyPr/>
                    <a:lstStyle/>
                    <a:p>
                      <a:pPr algn="ctr"/>
                      <a:r>
                        <a:rPr lang="es-PE" sz="1400" dirty="0" smtClean="0"/>
                        <a:t>Web</a:t>
                      </a:r>
                      <a:endParaRPr lang="es-PE" sz="1400" dirty="0"/>
                    </a:p>
                  </a:txBody>
                  <a:tcPr/>
                </a:tc>
              </a:tr>
            </a:tbl>
          </a:graphicData>
        </a:graphic>
      </p:graphicFrame>
    </p:spTree>
    <p:extLst>
      <p:ext uri="{BB962C8B-B14F-4D97-AF65-F5344CB8AC3E}">
        <p14:creationId xmlns:p14="http://schemas.microsoft.com/office/powerpoint/2010/main" val="31089751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ángulo rectángulo 3"/>
          <p:cNvSpPr/>
          <p:nvPr/>
        </p:nvSpPr>
        <p:spPr>
          <a:xfrm rot="13444729">
            <a:off x="332556" y="823442"/>
            <a:ext cx="132053" cy="132053"/>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prstClr val="white"/>
              </a:solidFill>
            </a:endParaRPr>
          </a:p>
        </p:txBody>
      </p:sp>
      <p:sp>
        <p:nvSpPr>
          <p:cNvPr id="5" name="CuadroTexto 4"/>
          <p:cNvSpPr txBox="1"/>
          <p:nvPr/>
        </p:nvSpPr>
        <p:spPr>
          <a:xfrm>
            <a:off x="262999" y="259201"/>
            <a:ext cx="7716509" cy="430887"/>
          </a:xfrm>
          <a:prstGeom prst="rect">
            <a:avLst/>
          </a:prstGeom>
          <a:noFill/>
        </p:spPr>
        <p:txBody>
          <a:bodyPr wrap="square" rtlCol="0">
            <a:spAutoFit/>
          </a:bodyPr>
          <a:lstStyle/>
          <a:p>
            <a:pPr>
              <a:defRPr/>
            </a:pPr>
            <a:r>
              <a:rPr lang="es-PE" sz="2200" b="1" dirty="0" smtClean="0">
                <a:solidFill>
                  <a:srgbClr val="C00000"/>
                </a:solidFill>
                <a:cs typeface="Times New Roman" panose="02020603050405020304" pitchFamily="18" charset="0"/>
              </a:rPr>
              <a:t>Evolución de los sistemas de registro y declaración de gastos</a:t>
            </a:r>
            <a:endParaRPr lang="es-PE" sz="2200" b="1" dirty="0">
              <a:solidFill>
                <a:srgbClr val="C00000"/>
              </a:solidFill>
              <a:cs typeface="Times New Roman" panose="02020603050405020304" pitchFamily="18" charset="0"/>
            </a:endParaRPr>
          </a:p>
        </p:txBody>
      </p:sp>
      <p:sp>
        <p:nvSpPr>
          <p:cNvPr id="6" name="CuadroTexto 5"/>
          <p:cNvSpPr txBox="1"/>
          <p:nvPr/>
        </p:nvSpPr>
        <p:spPr>
          <a:xfrm>
            <a:off x="491946" y="690088"/>
            <a:ext cx="10949776" cy="584775"/>
          </a:xfrm>
          <a:prstGeom prst="rect">
            <a:avLst/>
          </a:prstGeom>
          <a:noFill/>
        </p:spPr>
        <p:txBody>
          <a:bodyPr wrap="square" rtlCol="0">
            <a:spAutoFit/>
          </a:bodyPr>
          <a:lstStyle/>
          <a:p>
            <a:r>
              <a:rPr lang="es-PE" sz="1600" b="1" kern="0" dirty="0" smtClean="0">
                <a:solidFill>
                  <a:prstClr val="black"/>
                </a:solidFill>
                <a:ea typeface="Calibri" charset="0"/>
                <a:cs typeface="Calibri" charset="0"/>
              </a:rPr>
              <a:t>El SIM se implementa en el 2019.</a:t>
            </a:r>
            <a:endParaRPr lang="es-PE" sz="1600" b="1" kern="0" dirty="0">
              <a:solidFill>
                <a:prstClr val="black"/>
              </a:solidFill>
              <a:ea typeface="Calibri" charset="0"/>
              <a:cs typeface="Calibri" charset="0"/>
            </a:endParaRPr>
          </a:p>
          <a:p>
            <a:r>
              <a:rPr lang="es-PE" sz="1600" dirty="0" smtClean="0"/>
              <a:t>Entre otras ventajas, permite el seguimiento y monitoreo de las acciones pendientes por el Director, la DRE/UGEL y el PRONIED</a:t>
            </a:r>
            <a:endParaRPr lang="es-PE" sz="1600" dirty="0"/>
          </a:p>
        </p:txBody>
      </p:sp>
      <p:pic>
        <p:nvPicPr>
          <p:cNvPr id="7" name="Imagen 6">
            <a:extLst>
              <a:ext uri="{FF2B5EF4-FFF2-40B4-BE49-F238E27FC236}">
                <a16:creationId xmlns="" xmlns:a16="http://schemas.microsoft.com/office/drawing/2014/main" id="{D0280E58-E3C2-6A4D-8315-A68D46B5BA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012" y="-82284"/>
            <a:ext cx="971753" cy="971753"/>
          </a:xfrm>
          <a:prstGeom prst="rect">
            <a:avLst/>
          </a:prstGeom>
        </p:spPr>
      </p:pic>
      <p:graphicFrame>
        <p:nvGraphicFramePr>
          <p:cNvPr id="17" name="Tabla 16"/>
          <p:cNvGraphicFramePr>
            <a:graphicFrameLocks noGrp="1"/>
          </p:cNvGraphicFramePr>
          <p:nvPr>
            <p:extLst>
              <p:ext uri="{D42A27DB-BD31-4B8C-83A1-F6EECF244321}">
                <p14:modId xmlns:p14="http://schemas.microsoft.com/office/powerpoint/2010/main" val="1899220573"/>
              </p:ext>
            </p:extLst>
          </p:nvPr>
        </p:nvGraphicFramePr>
        <p:xfrm>
          <a:off x="491946" y="1380879"/>
          <a:ext cx="11178725" cy="5059680"/>
        </p:xfrm>
        <a:graphic>
          <a:graphicData uri="http://schemas.openxmlformats.org/drawingml/2006/table">
            <a:tbl>
              <a:tblPr firstRow="1" bandRow="1">
                <a:tableStyleId>{BDBED569-4797-4DF1-A0F4-6AAB3CD982D8}</a:tableStyleId>
              </a:tblPr>
              <a:tblGrid>
                <a:gridCol w="4548977"/>
                <a:gridCol w="2836985"/>
                <a:gridCol w="2649415"/>
                <a:gridCol w="1143348"/>
              </a:tblGrid>
              <a:tr h="516145">
                <a:tc>
                  <a:txBody>
                    <a:bodyPr/>
                    <a:lstStyle/>
                    <a:p>
                      <a:pPr algn="ctr"/>
                      <a:r>
                        <a:rPr lang="es-PE" sz="1400" dirty="0" smtClean="0"/>
                        <a:t>Opciones</a:t>
                      </a:r>
                      <a:endParaRPr lang="es-PE" sz="1400" dirty="0"/>
                    </a:p>
                  </a:txBody>
                  <a:tcPr/>
                </a:tc>
                <a:tc>
                  <a:txBody>
                    <a:bodyPr/>
                    <a:lstStyle/>
                    <a:p>
                      <a:pPr lvl="0" algn="ctr"/>
                      <a:r>
                        <a:rPr lang="es-PE" sz="1400" dirty="0" smtClean="0"/>
                        <a:t>Aplicativo Declaración de Gastos  (2009-2012)</a:t>
                      </a:r>
                      <a:endParaRPr lang="es-PE" sz="1400" dirty="0"/>
                    </a:p>
                  </a:txBody>
                  <a:tcPr/>
                </a:tc>
                <a:tc>
                  <a:txBody>
                    <a:bodyPr/>
                    <a:lstStyle/>
                    <a:p>
                      <a:pPr algn="ctr"/>
                      <a:r>
                        <a:rPr lang="es-PE" sz="1400" dirty="0" smtClean="0"/>
                        <a:t>Sistema</a:t>
                      </a:r>
                      <a:r>
                        <a:rPr lang="es-PE" sz="1400" baseline="0" dirty="0" smtClean="0"/>
                        <a:t> </a:t>
                      </a:r>
                      <a:r>
                        <a:rPr lang="es-PE" sz="1400" baseline="0" dirty="0" err="1" smtClean="0"/>
                        <a:t>Wasichay</a:t>
                      </a:r>
                      <a:endParaRPr lang="es-PE" sz="1400" baseline="0" dirty="0" smtClean="0"/>
                    </a:p>
                    <a:p>
                      <a:pPr algn="ctr"/>
                      <a:r>
                        <a:rPr lang="es-PE" sz="1400" baseline="0" dirty="0" smtClean="0"/>
                        <a:t> (2014-2018)</a:t>
                      </a:r>
                      <a:endParaRPr lang="es-PE" sz="1400" dirty="0"/>
                    </a:p>
                  </a:txBody>
                  <a:tcPr/>
                </a:tc>
                <a:tc>
                  <a:txBody>
                    <a:bodyPr/>
                    <a:lstStyle/>
                    <a:p>
                      <a:pPr algn="ctr"/>
                      <a:r>
                        <a:rPr lang="es-PE" sz="1400" dirty="0" smtClean="0"/>
                        <a:t>SIM</a:t>
                      </a:r>
                      <a:r>
                        <a:rPr lang="es-PE" sz="1400" baseline="0" dirty="0" smtClean="0"/>
                        <a:t> (2019)</a:t>
                      </a:r>
                      <a:endParaRPr lang="es-PE" sz="1400" dirty="0"/>
                    </a:p>
                  </a:txBody>
                  <a:tcPr/>
                </a:tc>
              </a:tr>
              <a:tr h="303614">
                <a:tc>
                  <a:txBody>
                    <a:bodyPr/>
                    <a:lstStyle/>
                    <a:p>
                      <a:pPr algn="just"/>
                      <a:r>
                        <a:rPr lang="es-PE" sz="1400" dirty="0" smtClean="0"/>
                        <a:t>Registro</a:t>
                      </a:r>
                      <a:r>
                        <a:rPr lang="es-PE" sz="1400" baseline="0" dirty="0" smtClean="0"/>
                        <a:t> de responsables</a:t>
                      </a:r>
                      <a:endParaRPr lang="es-PE" sz="1400" dirty="0"/>
                    </a:p>
                  </a:txBody>
                  <a:tcPr/>
                </a:tc>
                <a:tc>
                  <a:txBody>
                    <a:bodyPr/>
                    <a:lstStyle/>
                    <a:p>
                      <a:pPr algn="ctr"/>
                      <a:r>
                        <a:rPr lang="es-PE" sz="1400" dirty="0" smtClean="0"/>
                        <a:t>Sí</a:t>
                      </a:r>
                      <a:endParaRPr lang="es-PE" sz="1400" dirty="0"/>
                    </a:p>
                  </a:txBody>
                  <a:tcPr/>
                </a:tc>
                <a:tc>
                  <a:txBody>
                    <a:bodyPr/>
                    <a:lstStyle/>
                    <a:p>
                      <a:pPr algn="ctr"/>
                      <a:r>
                        <a:rPr lang="es-PE" sz="1400" dirty="0" smtClean="0"/>
                        <a:t>No </a:t>
                      </a:r>
                      <a:endParaRPr lang="es-PE" sz="1400" dirty="0"/>
                    </a:p>
                  </a:txBody>
                  <a:tcPr/>
                </a:tc>
                <a:tc>
                  <a:txBody>
                    <a:bodyPr/>
                    <a:lstStyle/>
                    <a:p>
                      <a:pPr algn="ctr"/>
                      <a:r>
                        <a:rPr lang="es-PE" sz="1400" dirty="0" smtClean="0"/>
                        <a:t>Si</a:t>
                      </a:r>
                      <a:endParaRPr lang="es-PE" sz="1400" dirty="0"/>
                    </a:p>
                  </a:txBody>
                  <a:tcPr/>
                </a:tc>
              </a:tr>
              <a:tr h="303614">
                <a:tc>
                  <a:txBody>
                    <a:bodyPr/>
                    <a:lstStyle/>
                    <a:p>
                      <a:pPr algn="just"/>
                      <a:r>
                        <a:rPr lang="es-PE" sz="1400" dirty="0" smtClean="0"/>
                        <a:t>Cambio de responsables</a:t>
                      </a:r>
                      <a:endParaRPr lang="es-PE" sz="1400" dirty="0"/>
                    </a:p>
                  </a:txBody>
                  <a:tcPr/>
                </a:tc>
                <a:tc>
                  <a:txBody>
                    <a:bodyPr/>
                    <a:lstStyle/>
                    <a:p>
                      <a:pPr algn="ctr"/>
                      <a:r>
                        <a:rPr lang="es-PE" sz="1400" dirty="0" smtClean="0"/>
                        <a:t>Sí</a:t>
                      </a:r>
                      <a:endParaRPr lang="es-PE" sz="1400" dirty="0"/>
                    </a:p>
                  </a:txBody>
                  <a:tcPr/>
                </a:tc>
                <a:tc>
                  <a:txBody>
                    <a:bodyPr/>
                    <a:lstStyle/>
                    <a:p>
                      <a:pPr algn="ctr"/>
                      <a:r>
                        <a:rPr lang="es-PE" sz="1400" dirty="0" smtClean="0"/>
                        <a:t>Sí</a:t>
                      </a:r>
                      <a:endParaRPr lang="es-PE" sz="1400" dirty="0"/>
                    </a:p>
                  </a:txBody>
                  <a:tcPr/>
                </a:tc>
                <a:tc>
                  <a:txBody>
                    <a:bodyPr/>
                    <a:lstStyle/>
                    <a:p>
                      <a:pPr algn="ctr"/>
                      <a:r>
                        <a:rPr lang="es-PE" sz="1400" dirty="0" smtClean="0"/>
                        <a:t>Sí</a:t>
                      </a:r>
                      <a:endParaRPr lang="es-PE" sz="1400" dirty="0"/>
                    </a:p>
                  </a:txBody>
                  <a:tcPr/>
                </a:tc>
              </a:tr>
              <a:tr h="516145">
                <a:tc>
                  <a:txBody>
                    <a:bodyPr/>
                    <a:lstStyle/>
                    <a:p>
                      <a:pPr algn="just"/>
                      <a:r>
                        <a:rPr lang="es-PE" sz="1400" dirty="0" smtClean="0"/>
                        <a:t>Información de gestión de la cuenta</a:t>
                      </a:r>
                      <a:r>
                        <a:rPr lang="es-PE" sz="1400" baseline="0" dirty="0" smtClean="0"/>
                        <a:t> bancaria del responsable por cada periodo </a:t>
                      </a:r>
                      <a:endParaRPr lang="es-PE" sz="1400" dirty="0"/>
                    </a:p>
                  </a:txBody>
                  <a:tcPr/>
                </a:tc>
                <a:tc>
                  <a:txBody>
                    <a:bodyPr/>
                    <a:lstStyle/>
                    <a:p>
                      <a:pPr algn="ctr"/>
                      <a:r>
                        <a:rPr lang="es-PE" sz="1400" dirty="0" smtClean="0"/>
                        <a:t>Sí</a:t>
                      </a:r>
                      <a:endParaRPr lang="es-PE" sz="1400" dirty="0"/>
                    </a:p>
                  </a:txBody>
                  <a:tcPr/>
                </a:tc>
                <a:tc>
                  <a:txBody>
                    <a:bodyPr/>
                    <a:lstStyle/>
                    <a:p>
                      <a:pPr algn="ctr"/>
                      <a:r>
                        <a:rPr lang="es-PE" sz="1400" dirty="0" smtClean="0"/>
                        <a:t>Sí</a:t>
                      </a:r>
                      <a:endParaRPr lang="es-PE" sz="1400" dirty="0"/>
                    </a:p>
                  </a:txBody>
                  <a:tcPr/>
                </a:tc>
                <a:tc>
                  <a:txBody>
                    <a:bodyPr/>
                    <a:lstStyle/>
                    <a:p>
                      <a:pPr algn="ctr"/>
                      <a:r>
                        <a:rPr lang="es-PE" sz="1400" dirty="0" smtClean="0"/>
                        <a:t>Sí</a:t>
                      </a:r>
                    </a:p>
                  </a:txBody>
                  <a:tcPr/>
                </a:tc>
              </a:tr>
              <a:tr h="516145">
                <a:tc>
                  <a:txBody>
                    <a:bodyPr/>
                    <a:lstStyle/>
                    <a:p>
                      <a:pPr algn="just"/>
                      <a:r>
                        <a:rPr lang="es-PE" sz="1400" dirty="0" smtClean="0"/>
                        <a:t>Reporte</a:t>
                      </a:r>
                      <a:r>
                        <a:rPr lang="es-PE" sz="1400" baseline="0" dirty="0" smtClean="0"/>
                        <a:t> de registro de Ficha Técnica y Declaración de Gastos de todos los locales educativos beneficiarios</a:t>
                      </a:r>
                      <a:endParaRPr lang="es-PE" sz="1400" dirty="0"/>
                    </a:p>
                  </a:txBody>
                  <a:tcPr/>
                </a:tc>
                <a:tc>
                  <a:txBody>
                    <a:bodyPr/>
                    <a:lstStyle/>
                    <a:p>
                      <a:pPr algn="ctr"/>
                      <a:r>
                        <a:rPr lang="es-PE" sz="1400" dirty="0" smtClean="0"/>
                        <a:t>Sí</a:t>
                      </a:r>
                      <a:endParaRPr lang="es-PE" sz="1400" dirty="0"/>
                    </a:p>
                  </a:txBody>
                  <a:tcPr/>
                </a:tc>
                <a:tc>
                  <a:txBody>
                    <a:bodyPr/>
                    <a:lstStyle/>
                    <a:p>
                      <a:pPr algn="ctr"/>
                      <a:r>
                        <a:rPr lang="es-PE" sz="1400" dirty="0" smtClean="0"/>
                        <a:t>Sí</a:t>
                      </a:r>
                      <a:r>
                        <a:rPr lang="es-PE" sz="1400" baseline="0" dirty="0" smtClean="0"/>
                        <a:t> (solo de los locales que están en estado en proceso/registrado/verificado)</a:t>
                      </a:r>
                      <a:endParaRPr lang="es-PE" sz="1400" dirty="0"/>
                    </a:p>
                  </a:txBody>
                  <a:tcPr/>
                </a:tc>
                <a:tc>
                  <a:txBody>
                    <a:bodyPr/>
                    <a:lstStyle/>
                    <a:p>
                      <a:pPr algn="ctr"/>
                      <a:r>
                        <a:rPr lang="es-PE" sz="1400" dirty="0" smtClean="0"/>
                        <a:t>Sí</a:t>
                      </a:r>
                      <a:endParaRPr lang="es-PE" sz="1400" dirty="0"/>
                    </a:p>
                  </a:txBody>
                  <a:tcPr/>
                </a:tc>
              </a:tr>
              <a:tr h="297866">
                <a:tc>
                  <a:txBody>
                    <a:bodyPr/>
                    <a:lstStyle/>
                    <a:p>
                      <a:pPr algn="just"/>
                      <a:r>
                        <a:rPr lang="es-PE" sz="1400" dirty="0" smtClean="0"/>
                        <a:t>Información del estado situacional de solicitudes al BN</a:t>
                      </a:r>
                      <a:endParaRPr lang="es-PE" sz="1400" dirty="0"/>
                    </a:p>
                  </a:txBody>
                  <a:tcPr/>
                </a:tc>
                <a:tc>
                  <a:txBody>
                    <a:bodyPr/>
                    <a:lstStyle/>
                    <a:p>
                      <a:pPr algn="ctr"/>
                      <a:r>
                        <a:rPr lang="es-PE" sz="1400" dirty="0" smtClean="0"/>
                        <a:t>Sí</a:t>
                      </a:r>
                      <a:r>
                        <a:rPr lang="es-PE" sz="1400" baseline="0" dirty="0" smtClean="0"/>
                        <a:t> (Por lista de transferencia)</a:t>
                      </a:r>
                      <a:endParaRPr lang="es-PE" sz="1400" dirty="0"/>
                    </a:p>
                  </a:txBody>
                  <a:tcPr/>
                </a:tc>
                <a:tc>
                  <a:txBody>
                    <a:bodyPr/>
                    <a:lstStyle/>
                    <a:p>
                      <a:pPr algn="ctr"/>
                      <a:r>
                        <a:rPr lang="es-PE" sz="1400" dirty="0" smtClean="0"/>
                        <a:t>No</a:t>
                      </a:r>
                      <a:endParaRPr lang="es-PE" sz="1400" dirty="0"/>
                    </a:p>
                  </a:txBody>
                  <a:tcPr/>
                </a:tc>
                <a:tc>
                  <a:txBody>
                    <a:bodyPr/>
                    <a:lstStyle/>
                    <a:p>
                      <a:pPr algn="ctr"/>
                      <a:r>
                        <a:rPr lang="es-PE" sz="1400" dirty="0" smtClean="0"/>
                        <a:t>Sí</a:t>
                      </a:r>
                      <a:endParaRPr lang="es-PE" sz="1400" dirty="0"/>
                    </a:p>
                  </a:txBody>
                  <a:tcPr/>
                </a:tc>
              </a:tr>
              <a:tr h="303614">
                <a:tc>
                  <a:txBody>
                    <a:bodyPr/>
                    <a:lstStyle/>
                    <a:p>
                      <a:pPr algn="just"/>
                      <a:r>
                        <a:rPr lang="es-PE" sz="1400" dirty="0" smtClean="0"/>
                        <a:t>Emisión</a:t>
                      </a:r>
                      <a:r>
                        <a:rPr lang="es-PE" sz="1400" baseline="0" dirty="0" smtClean="0"/>
                        <a:t> de alertas SMS a responsables</a:t>
                      </a:r>
                      <a:endParaRPr lang="es-PE" sz="1400" dirty="0"/>
                    </a:p>
                  </a:txBody>
                  <a:tcPr/>
                </a:tc>
                <a:tc>
                  <a:txBody>
                    <a:bodyPr/>
                    <a:lstStyle/>
                    <a:p>
                      <a:pPr algn="ctr"/>
                      <a:r>
                        <a:rPr lang="es-PE" sz="1400" dirty="0" smtClean="0"/>
                        <a:t>No</a:t>
                      </a:r>
                      <a:endParaRPr lang="es-PE" sz="1400" dirty="0"/>
                    </a:p>
                  </a:txBody>
                  <a:tcPr/>
                </a:tc>
                <a:tc>
                  <a:txBody>
                    <a:bodyPr/>
                    <a:lstStyle/>
                    <a:p>
                      <a:pPr algn="ctr"/>
                      <a:r>
                        <a:rPr lang="es-PE" sz="1400" dirty="0" smtClean="0"/>
                        <a:t>No</a:t>
                      </a:r>
                      <a:endParaRPr lang="es-PE" sz="1400" dirty="0"/>
                    </a:p>
                  </a:txBody>
                  <a:tcPr/>
                </a:tc>
                <a:tc>
                  <a:txBody>
                    <a:bodyPr/>
                    <a:lstStyle/>
                    <a:p>
                      <a:pPr algn="ctr"/>
                      <a:r>
                        <a:rPr lang="es-PE" sz="1400" dirty="0" smtClean="0"/>
                        <a:t>Sí</a:t>
                      </a:r>
                      <a:endParaRPr lang="es-PE" sz="1400" dirty="0"/>
                    </a:p>
                  </a:txBody>
                  <a:tcPr/>
                </a:tc>
              </a:tr>
              <a:tr h="72867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PE" sz="1400" dirty="0" smtClean="0"/>
                        <a:t>Visualización</a:t>
                      </a:r>
                      <a:r>
                        <a:rPr lang="es-PE" sz="1400" baseline="0" dirty="0" smtClean="0"/>
                        <a:t> del detalle de acciones específicas registradas para ejecutar por el responsable de mantenimiento por cada espacio educativo </a:t>
                      </a:r>
                      <a:endParaRPr lang="es-PE" sz="1400" dirty="0"/>
                    </a:p>
                  </a:txBody>
                  <a:tcPr/>
                </a:tc>
                <a:tc>
                  <a:txBody>
                    <a:bodyPr/>
                    <a:lstStyle/>
                    <a:p>
                      <a:pPr algn="ctr"/>
                      <a:r>
                        <a:rPr lang="es-PE" sz="1400" dirty="0" smtClean="0"/>
                        <a:t>No</a:t>
                      </a:r>
                      <a:endParaRPr lang="es-PE" sz="1400" dirty="0"/>
                    </a:p>
                  </a:txBody>
                  <a:tcPr/>
                </a:tc>
                <a:tc>
                  <a:txBody>
                    <a:bodyPr/>
                    <a:lstStyle/>
                    <a:p>
                      <a:pPr algn="ctr"/>
                      <a:r>
                        <a:rPr lang="es-PE" sz="1400" dirty="0" smtClean="0"/>
                        <a:t>Sí</a:t>
                      </a:r>
                      <a:r>
                        <a:rPr lang="es-PE" sz="1400" baseline="0" dirty="0" smtClean="0"/>
                        <a:t> (Por los responsables de mantenimiento)</a:t>
                      </a:r>
                      <a:endParaRPr lang="es-PE" sz="1400" dirty="0"/>
                    </a:p>
                  </a:txBody>
                  <a:tcPr/>
                </a:tc>
                <a:tc>
                  <a:txBody>
                    <a:bodyPr/>
                    <a:lstStyle/>
                    <a:p>
                      <a:pPr algn="ctr"/>
                      <a:r>
                        <a:rPr lang="es-PE" sz="1400" dirty="0" smtClean="0"/>
                        <a:t>Sí</a:t>
                      </a:r>
                      <a:endParaRPr lang="es-PE" sz="1400" dirty="0"/>
                    </a:p>
                  </a:txBody>
                  <a:tcPr/>
                </a:tc>
              </a:tr>
              <a:tr h="72867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PE" sz="1400" dirty="0" smtClean="0"/>
                        <a:t>Registro</a:t>
                      </a:r>
                      <a:r>
                        <a:rPr lang="es-PE" sz="1400" baseline="0" dirty="0" smtClean="0"/>
                        <a:t> </a:t>
                      </a:r>
                      <a:r>
                        <a:rPr lang="es-PE" sz="1400" dirty="0" smtClean="0"/>
                        <a:t>de</a:t>
                      </a:r>
                      <a:r>
                        <a:rPr lang="es-PE" sz="1400" baseline="0" dirty="0" smtClean="0"/>
                        <a:t> los insumos y servicios adquiridos  por el responsable de mantenimiento para la ejecución del mantenimiento.</a:t>
                      </a:r>
                      <a:endParaRPr lang="es-PE" sz="1400" dirty="0"/>
                    </a:p>
                  </a:txBody>
                  <a:tcPr/>
                </a:tc>
                <a:tc>
                  <a:txBody>
                    <a:bodyPr/>
                    <a:lstStyle/>
                    <a:p>
                      <a:pPr algn="ctr"/>
                      <a:r>
                        <a:rPr lang="es-PE" sz="1400" dirty="0" smtClean="0"/>
                        <a:t>No</a:t>
                      </a:r>
                      <a:endParaRPr lang="es-PE" sz="1400" dirty="0"/>
                    </a:p>
                  </a:txBody>
                  <a:tcPr/>
                </a:tc>
                <a:tc>
                  <a:txBody>
                    <a:bodyPr/>
                    <a:lstStyle/>
                    <a:p>
                      <a:pPr algn="ctr"/>
                      <a:r>
                        <a:rPr lang="es-PE" sz="1400" dirty="0" smtClean="0"/>
                        <a:t>Si</a:t>
                      </a:r>
                      <a:endParaRPr lang="es-PE" sz="1400" dirty="0"/>
                    </a:p>
                  </a:txBody>
                  <a:tcPr/>
                </a:tc>
                <a:tc>
                  <a:txBody>
                    <a:bodyPr/>
                    <a:lstStyle/>
                    <a:p>
                      <a:pPr algn="ctr"/>
                      <a:r>
                        <a:rPr lang="es-PE" sz="1400" dirty="0" smtClean="0"/>
                        <a:t>No</a:t>
                      </a:r>
                      <a:endParaRPr lang="es-PE" sz="1400" dirty="0"/>
                    </a:p>
                  </a:txBody>
                  <a:tcPr/>
                </a:tc>
              </a:tr>
              <a:tr h="0">
                <a:tc>
                  <a:txBody>
                    <a:bodyPr/>
                    <a:lstStyle/>
                    <a:p>
                      <a:pPr algn="just"/>
                      <a:r>
                        <a:rPr lang="es-PE" sz="1400" dirty="0" smtClean="0"/>
                        <a:t>Alertas de</a:t>
                      </a:r>
                      <a:r>
                        <a:rPr lang="es-PE" sz="1400" baseline="0" dirty="0" smtClean="0"/>
                        <a:t> acciones pendientes</a:t>
                      </a:r>
                      <a:endParaRPr lang="es-PE" sz="1400" dirty="0"/>
                    </a:p>
                  </a:txBody>
                  <a:tcPr/>
                </a:tc>
                <a:tc>
                  <a:txBody>
                    <a:bodyPr/>
                    <a:lstStyle/>
                    <a:p>
                      <a:pPr algn="ctr"/>
                      <a:r>
                        <a:rPr lang="es-PE" sz="1400" dirty="0" smtClean="0"/>
                        <a:t>Sí (solo registro de responsables)</a:t>
                      </a:r>
                      <a:endParaRPr lang="es-PE" sz="1400" dirty="0"/>
                    </a:p>
                  </a:txBody>
                  <a:tcPr/>
                </a:tc>
                <a:tc>
                  <a:txBody>
                    <a:bodyPr/>
                    <a:lstStyle/>
                    <a:p>
                      <a:pPr algn="ctr"/>
                      <a:r>
                        <a:rPr lang="es-PE" sz="1400" dirty="0" smtClean="0"/>
                        <a:t>No</a:t>
                      </a:r>
                      <a:endParaRPr lang="es-PE" sz="1400" dirty="0"/>
                    </a:p>
                  </a:txBody>
                  <a:tcPr/>
                </a:tc>
                <a:tc>
                  <a:txBody>
                    <a:bodyPr/>
                    <a:lstStyle/>
                    <a:p>
                      <a:pPr algn="ctr"/>
                      <a:r>
                        <a:rPr lang="es-PE" sz="1400" dirty="0" smtClean="0"/>
                        <a:t>Sí</a:t>
                      </a:r>
                      <a:endParaRPr lang="es-PE" sz="1400" dirty="0"/>
                    </a:p>
                  </a:txBody>
                  <a:tcPr/>
                </a:tc>
              </a:tr>
              <a:tr h="303614">
                <a:tc>
                  <a:txBody>
                    <a:bodyPr/>
                    <a:lstStyle/>
                    <a:p>
                      <a:pPr algn="just"/>
                      <a:r>
                        <a:rPr lang="es-PE" sz="1400" dirty="0" smtClean="0"/>
                        <a:t>Generación de reportes varios</a:t>
                      </a:r>
                      <a:endParaRPr lang="es-PE" sz="1400" dirty="0"/>
                    </a:p>
                  </a:txBody>
                  <a:tcPr/>
                </a:tc>
                <a:tc>
                  <a:txBody>
                    <a:bodyPr/>
                    <a:lstStyle/>
                    <a:p>
                      <a:pPr algn="ctr"/>
                      <a:r>
                        <a:rPr lang="es-PE" sz="1400" dirty="0" smtClean="0"/>
                        <a:t>Sí</a:t>
                      </a:r>
                      <a:endParaRPr lang="es-PE" sz="1400" dirty="0"/>
                    </a:p>
                  </a:txBody>
                  <a:tcPr/>
                </a:tc>
                <a:tc>
                  <a:txBody>
                    <a:bodyPr/>
                    <a:lstStyle/>
                    <a:p>
                      <a:pPr algn="ctr"/>
                      <a:r>
                        <a:rPr lang="es-PE" sz="1400" dirty="0" smtClean="0"/>
                        <a:t>Sí</a:t>
                      </a:r>
                      <a:endParaRPr lang="es-PE" sz="1400" dirty="0"/>
                    </a:p>
                  </a:txBody>
                  <a:tcPr/>
                </a:tc>
                <a:tc>
                  <a:txBody>
                    <a:bodyPr/>
                    <a:lstStyle/>
                    <a:p>
                      <a:pPr algn="ctr"/>
                      <a:r>
                        <a:rPr lang="es-PE" sz="1400" dirty="0" smtClean="0"/>
                        <a:t>Sí</a:t>
                      </a:r>
                      <a:endParaRPr lang="es-PE" sz="1400" dirty="0"/>
                    </a:p>
                  </a:txBody>
                  <a:tcPr/>
                </a:tc>
              </a:tr>
            </a:tbl>
          </a:graphicData>
        </a:graphic>
      </p:graphicFrame>
    </p:spTree>
    <p:extLst>
      <p:ext uri="{BB962C8B-B14F-4D97-AF65-F5344CB8AC3E}">
        <p14:creationId xmlns:p14="http://schemas.microsoft.com/office/powerpoint/2010/main" val="144843842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2423</TotalTime>
  <Words>3391</Words>
  <Application>Microsoft Office PowerPoint</Application>
  <PresentationFormat>Panorámica</PresentationFormat>
  <Paragraphs>383</Paragraphs>
  <Slides>25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25</vt:i4>
      </vt:variant>
    </vt:vector>
  </HeadingPairs>
  <TitlesOfParts>
    <vt:vector size="31" baseType="lpstr">
      <vt:lpstr>Arial</vt:lpstr>
      <vt:lpstr>Arial Narrow</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PRONIED</dc:creator>
  <cp:lastModifiedBy>Rosie Grace Fontinier Zafra</cp:lastModifiedBy>
  <cp:revision>214</cp:revision>
  <dcterms:created xsi:type="dcterms:W3CDTF">2018-04-11T19:04:20Z</dcterms:created>
  <dcterms:modified xsi:type="dcterms:W3CDTF">2019-01-28T21:41:58Z</dcterms:modified>
</cp:coreProperties>
</file>