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12"/>
  </p:notesMasterIdLst>
  <p:handoutMasterIdLst>
    <p:handoutMasterId r:id="rId13"/>
  </p:handoutMasterIdLst>
  <p:sldIdLst>
    <p:sldId id="324" r:id="rId3"/>
    <p:sldId id="432" r:id="rId4"/>
    <p:sldId id="368" r:id="rId5"/>
    <p:sldId id="373" r:id="rId6"/>
    <p:sldId id="374" r:id="rId7"/>
    <p:sldId id="375" r:id="rId8"/>
    <p:sldId id="390" r:id="rId9"/>
    <p:sldId id="434" r:id="rId10"/>
    <p:sldId id="287" r:id="rId11"/>
  </p:sldIdLst>
  <p:sldSz cx="12192000" cy="6858000"/>
  <p:notesSz cx="6797675" cy="9926638"/>
  <p:embeddedFontLst>
    <p:embeddedFont>
      <p:font typeface="Helvetica Narrow" panose="020B0604020202020204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Helvetica Neue Light" panose="020B060402020202020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B03D7F7-94EF-446F-8B1D-0BD4F0229A8A}">
          <p14:sldIdLst>
            <p14:sldId id="324"/>
            <p14:sldId id="432"/>
            <p14:sldId id="368"/>
            <p14:sldId id="373"/>
            <p14:sldId id="374"/>
            <p14:sldId id="375"/>
            <p14:sldId id="390"/>
            <p14:sldId id="434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169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5" pos="4415" userDrawn="1">
          <p15:clr>
            <a:srgbClr val="A4A3A4"/>
          </p15:clr>
        </p15:guide>
        <p15:guide id="6" pos="5745" userDrawn="1">
          <p15:clr>
            <a:srgbClr val="A4A3A4"/>
          </p15:clr>
        </p15:guide>
        <p15:guide id="7" pos="7105" userDrawn="1">
          <p15:clr>
            <a:srgbClr val="A4A3A4"/>
          </p15:clr>
        </p15:guide>
        <p15:guide id="8" orient="horz" userDrawn="1">
          <p15:clr>
            <a:srgbClr val="000000"/>
          </p15:clr>
        </p15:guide>
        <p15:guide id="9" pos="7679" userDrawn="1">
          <p15:clr>
            <a:srgbClr val="000000"/>
          </p15:clr>
        </p15:guide>
        <p15:guide id="10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ía weilg" initials="" lastIdx="8" clrIdx="0"/>
  <p:cmAuthor id="1" name="Luigi Rivadeneyra" initials="" lastIdx="4" clrIdx="1"/>
  <p:cmAuthor id="2" name="Yvette Figueres" initials="" lastIdx="3" clrIdx="2"/>
  <p:cmAuthor id="3" name="Yvette Christina Figueres Lara" initials="YCFL" lastIdx="1" clrIdx="3">
    <p:extLst>
      <p:ext uri="{19B8F6BF-5375-455C-9EA6-DF929625EA0E}">
        <p15:presenceInfo xmlns:p15="http://schemas.microsoft.com/office/powerpoint/2012/main" userId="S-1-5-21-255760309-1790280221-2541212832-3436" providerId="AD"/>
      </p:ext>
    </p:extLst>
  </p:cmAuthor>
  <p:cmAuthor id="4" name="UGM 01" initials="U0" lastIdx="1" clrIdx="4">
    <p:extLst>
      <p:ext uri="{19B8F6BF-5375-455C-9EA6-DF929625EA0E}">
        <p15:presenceInfo xmlns:p15="http://schemas.microsoft.com/office/powerpoint/2012/main" userId="S-1-5-21-255760309-1790280221-2541212832-2664" providerId="AD"/>
      </p:ext>
    </p:extLst>
  </p:cmAuthor>
  <p:cmAuthor id="5" name="ERNESTO GUEVARA PAREDES" initials="EGP" lastIdx="13" clrIdx="5">
    <p:extLst>
      <p:ext uri="{19B8F6BF-5375-455C-9EA6-DF929625EA0E}">
        <p15:presenceInfo xmlns:p15="http://schemas.microsoft.com/office/powerpoint/2012/main" userId="S-1-5-21-1280482202-4056878361-557001864-1148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0CC"/>
    <a:srgbClr val="E84C22"/>
    <a:srgbClr val="669900"/>
    <a:srgbClr val="B22600"/>
    <a:srgbClr val="76A808"/>
    <a:srgbClr val="FFFFFF"/>
    <a:srgbClr val="E9D795"/>
    <a:srgbClr val="D8B559"/>
    <a:srgbClr val="C78A29"/>
    <a:srgbClr val="644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138"/>
      </p:cViewPr>
      <p:guideLst>
        <p:guide orient="horz" pos="1706"/>
        <p:guide pos="1693"/>
        <p:guide orient="horz" pos="2160"/>
        <p:guide pos="4415"/>
        <p:guide pos="5745"/>
        <p:guide pos="7105"/>
        <p:guide orient="horz"/>
        <p:guide pos="76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36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heme" Target="theme/theme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224F7-1B31-492A-9576-7FA89976B520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4EE01-E55C-47FA-9629-84EA6AC03B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293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7697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s-P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928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ad41a348c_0_114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g4ad41a348c_0_1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337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bd9988ef9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g4bd9988ef9_2_12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200" b="0" i="0" u="none" strike="noStrike" cap="none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4953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bd9988ef9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g4bd9988ef9_2_12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200" b="0" i="0" u="none" strike="noStrike" cap="none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85412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bd9988ef9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g4bd9988ef9_2_12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200" b="0" i="0" u="none" strike="noStrike" cap="none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3143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s-P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5353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ad41a348c_0_114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g4ad41a348c_0_1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643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4bd9988ef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Google Shape;1122;g4bd9988ef9_2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g4bd9988ef9_2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P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706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5944271" y="6536532"/>
            <a:ext cx="297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fotos">
  <p:cSld name="3 foto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>
            <a:spLocks noGrp="1"/>
          </p:cNvSpPr>
          <p:nvPr>
            <p:ph type="pic" idx="2"/>
          </p:nvPr>
        </p:nvSpPr>
        <p:spPr>
          <a:xfrm>
            <a:off x="6298407" y="3580805"/>
            <a:ext cx="5000400" cy="26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>
            <a:spLocks noGrp="1"/>
          </p:cNvSpPr>
          <p:nvPr>
            <p:ph type="pic" idx="3"/>
          </p:nvPr>
        </p:nvSpPr>
        <p:spPr>
          <a:xfrm>
            <a:off x="6298407" y="625077"/>
            <a:ext cx="5000400" cy="26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>
            <a:spLocks noGrp="1"/>
          </p:cNvSpPr>
          <p:nvPr>
            <p:ph type="pic" idx="4"/>
          </p:nvPr>
        </p:nvSpPr>
        <p:spPr>
          <a:xfrm>
            <a:off x="892968" y="625077"/>
            <a:ext cx="5000400" cy="56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5944271" y="6536532"/>
            <a:ext cx="297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">
  <p:cSld name="Cita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1190625" y="4473773"/>
            <a:ext cx="9810800" cy="3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 i="1"/>
            </a:lvl1pPr>
            <a:lvl2pPr marL="91440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•"/>
              <a:defRPr sz="1300" i="1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•"/>
              <a:defRPr sz="1300" i="1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•"/>
              <a:defRPr sz="1300" i="1"/>
            </a:lvl4pPr>
            <a:lvl5pPr marL="228600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•"/>
              <a:defRPr sz="1300" i="1"/>
            </a:lvl5pPr>
            <a:lvl6pPr marL="2743200" lvl="5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1190624" y="2994675"/>
            <a:ext cx="98108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lvl="0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2pPr>
            <a:lvl3pPr marL="1371600" lvl="2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4pPr>
            <a:lvl5pPr marL="2286000" lvl="4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5pPr>
            <a:lvl6pPr marL="2743200" lvl="5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5944271" y="6536532"/>
            <a:ext cx="297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5944271" y="6536532"/>
            <a:ext cx="297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0280E58-E3C2-6A4D-8315-A68D46B5B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12" y="-82284"/>
            <a:ext cx="971753" cy="9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8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0280E58-E3C2-6A4D-8315-A68D46B5B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12" y="-82284"/>
            <a:ext cx="971753" cy="9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24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0280E58-E3C2-6A4D-8315-A68D46B5B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12" y="-82284"/>
            <a:ext cx="971753" cy="9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00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0280E58-E3C2-6A4D-8315-A68D46B5B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12" y="-82284"/>
            <a:ext cx="971753" cy="9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92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0280E58-E3C2-6A4D-8315-A68D46B5B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12" y="-82284"/>
            <a:ext cx="971753" cy="9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28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0280E58-E3C2-6A4D-8315-A68D46B5B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12" y="-82284"/>
            <a:ext cx="971753" cy="9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38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0280E58-E3C2-6A4D-8315-A68D46B5B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12" y="-82284"/>
            <a:ext cx="971753" cy="9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7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1190625" y="1151929"/>
            <a:ext cx="9810800" cy="23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1190625" y="3545085"/>
            <a:ext cx="98108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5pPr>
            <a:lvl6pPr marL="2743200" lvl="5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5944271" y="6536532"/>
            <a:ext cx="297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0280E58-E3C2-6A4D-8315-A68D46B5B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12" y="-82284"/>
            <a:ext cx="971753" cy="9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9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0280E58-E3C2-6A4D-8315-A68D46B5B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12" y="-82284"/>
            <a:ext cx="971753" cy="9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32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0280E58-E3C2-6A4D-8315-A68D46B5B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12" y="-82284"/>
            <a:ext cx="971753" cy="9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69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CFD5-B069-4336-B912-AFB2A214DD01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29F-4BC7-48D7-9A3B-C44AA76602D8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0280E58-E3C2-6A4D-8315-A68D46B5B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12" y="-82284"/>
            <a:ext cx="971753" cy="9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>
            <a:spLocks noGrp="1"/>
          </p:cNvSpPr>
          <p:nvPr>
            <p:ph type="pic" idx="2"/>
          </p:nvPr>
        </p:nvSpPr>
        <p:spPr>
          <a:xfrm>
            <a:off x="1524000" y="473273"/>
            <a:ext cx="9144000" cy="4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8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1190625" y="5732858"/>
            <a:ext cx="98108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5pPr>
            <a:lvl6pPr marL="2743200" lvl="5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5944271" y="6536532"/>
            <a:ext cx="297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(centro)">
  <p:cSld name="Título (centro)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800" cy="23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5944271" y="6536532"/>
            <a:ext cx="297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(vertical)">
  <p:cSld name="Foto (vertical)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>
            <a:spLocks noGrp="1"/>
          </p:cNvSpPr>
          <p:nvPr>
            <p:ph type="pic" idx="2"/>
          </p:nvPr>
        </p:nvSpPr>
        <p:spPr>
          <a:xfrm>
            <a:off x="6298407" y="446483"/>
            <a:ext cx="5000400" cy="57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892968" y="446483"/>
            <a:ext cx="5000400" cy="28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sz="3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892968" y="3321844"/>
            <a:ext cx="5000400" cy="28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/>
            </a:lvl5pPr>
            <a:lvl6pPr marL="2743200" lvl="5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5944271" y="6536532"/>
            <a:ext cx="297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(arriba)">
  <p:cSld name="Título (arriba)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892968" y="178594"/>
            <a:ext cx="104060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5944271" y="6536532"/>
            <a:ext cx="297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viñetas">
  <p:cSld name="Título y viñeta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892968" y="178594"/>
            <a:ext cx="104060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892968" y="1821656"/>
            <a:ext cx="10406000" cy="44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lvl="0" indent="-3429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5944271" y="6536532"/>
            <a:ext cx="297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viñetas y foto">
  <p:cSld name="Título, viñetas y foto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>
            <a:spLocks noGrp="1"/>
          </p:cNvSpPr>
          <p:nvPr>
            <p:ph type="pic" idx="2"/>
          </p:nvPr>
        </p:nvSpPr>
        <p:spPr>
          <a:xfrm>
            <a:off x="6298407" y="1821656"/>
            <a:ext cx="5000400" cy="44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92968" y="178594"/>
            <a:ext cx="104060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92968" y="1821656"/>
            <a:ext cx="5000400" cy="44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lvl="0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1600"/>
            </a:lvl1pPr>
            <a:lvl2pPr marL="914400" lvl="1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5944271" y="6536532"/>
            <a:ext cx="297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ñetas">
  <p:cSld name="Viñeta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892968" y="892969"/>
            <a:ext cx="10406000" cy="5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lvl="0" indent="-3429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5944271" y="6536532"/>
            <a:ext cx="297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800" cy="23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4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5944271" y="6536532"/>
            <a:ext cx="2972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sz="9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s-PE" smtClean="0"/>
              <a:pPr/>
              <a:t>‹Nº›</a:t>
            </a:fld>
            <a:endParaRPr lang="es-PE"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801CFD5-B069-4336-B912-AFB2A214DD01}" type="datetimeFigureOut">
              <a:rPr lang="es-P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28/01/2019</a:t>
            </a:fld>
            <a:endParaRPr lang="es-P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P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E4AB29F-4BC7-48D7-9A3B-C44AA76602D8}" type="slidenum">
              <a:rPr lang="es-PE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PE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0280E58-E3C2-6A4D-8315-A68D46B5BA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12" y="-82284"/>
            <a:ext cx="971753" cy="9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8" y="6042226"/>
            <a:ext cx="3875963" cy="5982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0711" y="2846519"/>
            <a:ext cx="10168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PE" sz="4400" kern="1200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Programa de Mantenimiento</a:t>
            </a:r>
            <a:endParaRPr lang="es-PE" sz="4800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0711" y="3795924"/>
            <a:ext cx="10168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PE" sz="2400" kern="1200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Normativa Técnica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501996B-A12D-3A43-A5B2-5DFD1BFAB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51" y="5821560"/>
            <a:ext cx="971753" cy="9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262999" y="259201"/>
            <a:ext cx="4165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PE" sz="2200" b="1" kern="1200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PROGRAMA DE MANTENIMIENTO</a:t>
            </a:r>
            <a:endParaRPr lang="es-PE" sz="2200" b="1" kern="1200" dirty="0">
              <a:solidFill>
                <a:srgbClr val="C00000"/>
              </a:solidFill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" name="Google Shape;332;p44"/>
          <p:cNvSpPr txBox="1"/>
          <p:nvPr/>
        </p:nvSpPr>
        <p:spPr>
          <a:xfrm>
            <a:off x="349699" y="6335592"/>
            <a:ext cx="10160522" cy="41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1400"/>
            </a:pPr>
            <a:r>
              <a:rPr lang="es-ES" sz="1100" i="1" dirty="0" smtClean="0">
                <a:solidFill>
                  <a:prstClr val="black"/>
                </a:solidFill>
                <a:latin typeface="+mn-lt"/>
                <a:ea typeface="Helvetica Neue"/>
                <a:cs typeface="Helvetica Neue"/>
                <a:sym typeface="Helvetica Neue"/>
              </a:rPr>
              <a:t>*</a:t>
            </a:r>
            <a:r>
              <a:rPr lang="es-PE" sz="1100" i="1" dirty="0" smtClean="0">
                <a:latin typeface="+mn-lt"/>
              </a:rPr>
              <a:t>* Locales </a:t>
            </a:r>
            <a:r>
              <a:rPr lang="es-PE" sz="1100" i="1" dirty="0">
                <a:latin typeface="+mn-lt"/>
              </a:rPr>
              <a:t>educativos atendidos </a:t>
            </a:r>
            <a:r>
              <a:rPr lang="es-PE" sz="1100" i="1" dirty="0" smtClean="0">
                <a:latin typeface="+mn-lt"/>
              </a:rPr>
              <a:t>(No se consideran aquellos sin metas de atención).</a:t>
            </a:r>
            <a:endParaRPr lang="es-PE" sz="1100" i="1" dirty="0">
              <a:latin typeface="+mn-lt"/>
            </a:endParaRPr>
          </a:p>
          <a:p>
            <a:pPr>
              <a:lnSpc>
                <a:spcPct val="90000"/>
              </a:lnSpc>
              <a:buClr>
                <a:prstClr val="black"/>
              </a:buClr>
              <a:buSzPts val="1400"/>
            </a:pPr>
            <a:r>
              <a:rPr lang="es-ES" sz="1100" i="1" dirty="0" smtClean="0">
                <a:solidFill>
                  <a:prstClr val="black"/>
                </a:solidFill>
                <a:latin typeface="+mn-lt"/>
                <a:ea typeface="Helvetica Neue"/>
                <a:cs typeface="Helvetica Neue"/>
                <a:sym typeface="Helvetica Neue"/>
              </a:rPr>
              <a:t>** Información sobre el retiro del monto de mantenimiento. </a:t>
            </a:r>
            <a:r>
              <a:rPr lang="es-ES" sz="1100" i="1" dirty="0">
                <a:solidFill>
                  <a:prstClr val="black"/>
                </a:solidFill>
                <a:latin typeface="+mn-lt"/>
                <a:ea typeface="Helvetica Neue"/>
                <a:cs typeface="Helvetica Neue"/>
                <a:sym typeface="Helvetica Neue"/>
              </a:rPr>
              <a:t>Fuente: Sistema </a:t>
            </a:r>
            <a:r>
              <a:rPr lang="es-ES" sz="1100" i="1" dirty="0" err="1" smtClean="0">
                <a:solidFill>
                  <a:prstClr val="black"/>
                </a:solidFill>
                <a:latin typeface="+mn-lt"/>
                <a:ea typeface="Helvetica Neue"/>
                <a:cs typeface="Helvetica Neue"/>
                <a:sym typeface="Helvetica Neue"/>
              </a:rPr>
              <a:t>Wasichay</a:t>
            </a:r>
            <a:r>
              <a:rPr lang="es-ES" sz="1100" i="1" dirty="0" smtClean="0">
                <a:solidFill>
                  <a:prstClr val="black"/>
                </a:solidFill>
                <a:latin typeface="+mn-lt"/>
                <a:ea typeface="Helvetica Neue"/>
                <a:cs typeface="Helvetica Neue"/>
                <a:sym typeface="Helvetica Neue"/>
              </a:rPr>
              <a:t> (29/12/2018).</a:t>
            </a:r>
          </a:p>
          <a:p>
            <a:pPr>
              <a:lnSpc>
                <a:spcPct val="90000"/>
              </a:lnSpc>
              <a:buClr>
                <a:prstClr val="black"/>
              </a:buClr>
              <a:buSzPts val="1400"/>
            </a:pPr>
            <a:r>
              <a:rPr lang="es-ES" sz="1100" i="1" dirty="0" smtClean="0">
                <a:solidFill>
                  <a:prstClr val="black"/>
                </a:solidFill>
                <a:latin typeface="+mn-lt"/>
                <a:ea typeface="Helvetica Neue"/>
                <a:cs typeface="Helvetica Neue"/>
                <a:sym typeface="Helvetica Neue"/>
              </a:rPr>
              <a:t>*** Datos en el marco de la Ley 30879: Ley de Presupuesto del Sector Público para el Año Fiscal 2019.</a:t>
            </a:r>
            <a:endParaRPr lang="es-ES" sz="1100" i="1" dirty="0">
              <a:solidFill>
                <a:prstClr val="black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857254" y="3819483"/>
            <a:ext cx="10632488" cy="2269238"/>
            <a:chOff x="695889" y="2848571"/>
            <a:chExt cx="10632488" cy="2269238"/>
          </a:xfrm>
        </p:grpSpPr>
        <p:sp>
          <p:nvSpPr>
            <p:cNvPr id="35" name="object 45"/>
            <p:cNvSpPr txBox="1"/>
            <p:nvPr/>
          </p:nvSpPr>
          <p:spPr>
            <a:xfrm>
              <a:off x="705458" y="4467051"/>
              <a:ext cx="1154559" cy="27178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/>
              <a:r>
                <a:rPr lang="es-PE" sz="24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</a:rPr>
                <a:t>2019</a:t>
              </a:r>
              <a:r>
                <a:rPr lang="es-PE" sz="20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</a:rPr>
                <a:t>***</a:t>
              </a:r>
              <a:endParaRPr sz="2000" dirty="0">
                <a:solidFill>
                  <a:schemeClr val="tx1"/>
                </a:solidFill>
                <a:latin typeface="+mn-lt"/>
                <a:ea typeface="Helvetica Neue"/>
                <a:cs typeface="Helvetica Neue"/>
              </a:endParaRPr>
            </a:p>
          </p:txBody>
        </p:sp>
        <p:sp>
          <p:nvSpPr>
            <p:cNvPr id="57" name="Google Shape;206;p41"/>
            <p:cNvSpPr txBox="1"/>
            <p:nvPr/>
          </p:nvSpPr>
          <p:spPr>
            <a:xfrm>
              <a:off x="2784922" y="4329165"/>
              <a:ext cx="1653466" cy="621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s-PE" sz="2400" b="1" spc="125" dirty="0" smtClean="0">
                  <a:solidFill>
                    <a:srgbClr val="C00000"/>
                  </a:solidFill>
                  <a:latin typeface="+mn-lt"/>
                  <a:sym typeface="Helvetica Neue"/>
                </a:rPr>
                <a:t>54 368 </a:t>
              </a:r>
            </a:p>
            <a:p>
              <a:pPr lvl="0"/>
              <a:r>
                <a:rPr lang="es-PE" sz="1200" dirty="0" smtClean="0">
                  <a:latin typeface="+mn-lt"/>
                  <a:ea typeface="Helvetica Neue"/>
                  <a:cs typeface="Arial" panose="020B0604020202020204" pitchFamily="34" charset="0"/>
                  <a:sym typeface="Helvetica Neue"/>
                </a:rPr>
                <a:t>locales </a:t>
              </a:r>
              <a:r>
                <a:rPr lang="es-PE" sz="1200" dirty="0">
                  <a:latin typeface="+mn-lt"/>
                  <a:ea typeface="Helvetica Neue"/>
                  <a:cs typeface="Arial" panose="020B0604020202020204" pitchFamily="34" charset="0"/>
                  <a:sym typeface="Helvetica Neue"/>
                </a:rPr>
                <a:t>educativos</a:t>
              </a:r>
              <a:endParaRPr sz="1200" dirty="0">
                <a:latin typeface="+mn-lt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  <p:grpSp>
          <p:nvGrpSpPr>
            <p:cNvPr id="58" name="Google Shape;207;p41"/>
            <p:cNvGrpSpPr/>
            <p:nvPr/>
          </p:nvGrpSpPr>
          <p:grpSpPr>
            <a:xfrm>
              <a:off x="2039950" y="4392464"/>
              <a:ext cx="610223" cy="610223"/>
              <a:chOff x="785000" y="2561650"/>
              <a:chExt cx="565200" cy="565200"/>
            </a:xfrm>
          </p:grpSpPr>
          <p:sp>
            <p:nvSpPr>
              <p:cNvPr id="59" name="Google Shape;208;p41"/>
              <p:cNvSpPr/>
              <p:nvPr/>
            </p:nvSpPr>
            <p:spPr>
              <a:xfrm>
                <a:off x="785000" y="2561650"/>
                <a:ext cx="565200" cy="565200"/>
              </a:xfrm>
              <a:prstGeom prst="ellipse">
                <a:avLst/>
              </a:prstGeom>
              <a:solidFill>
                <a:srgbClr val="F3F3F3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pic>
            <p:nvPicPr>
              <p:cNvPr id="60" name="Google Shape;209;p4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26850" y="2603501"/>
                <a:ext cx="481500" cy="481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1" name="Google Shape;210;p41"/>
            <p:cNvSpPr txBox="1"/>
            <p:nvPr/>
          </p:nvSpPr>
          <p:spPr>
            <a:xfrm>
              <a:off x="5886181" y="4376922"/>
              <a:ext cx="2245244" cy="694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s-PE" sz="2400" b="1" spc="125" dirty="0" smtClean="0">
                  <a:solidFill>
                    <a:srgbClr val="C00000"/>
                  </a:solidFill>
                  <a:latin typeface="+mn-lt"/>
                  <a:sym typeface="Helvetica Neue"/>
                </a:rPr>
                <a:t>363 330 610</a:t>
              </a:r>
            </a:p>
            <a:p>
              <a:pPr lvl="0"/>
              <a:r>
                <a:rPr lang="es-PE" sz="1200" dirty="0" smtClean="0">
                  <a:latin typeface="+mn-lt"/>
                  <a:ea typeface="Helvetica Neue"/>
                  <a:cs typeface="Arial" panose="020B0604020202020204" pitchFamily="34" charset="0"/>
                  <a:sym typeface="Helvetica Neue"/>
                </a:rPr>
                <a:t>soles programados</a:t>
              </a:r>
              <a:endParaRPr lang="es-PE" sz="1200" dirty="0">
                <a:latin typeface="+mn-lt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  <p:grpSp>
          <p:nvGrpSpPr>
            <p:cNvPr id="62" name="Google Shape;220;p41"/>
            <p:cNvGrpSpPr/>
            <p:nvPr/>
          </p:nvGrpSpPr>
          <p:grpSpPr>
            <a:xfrm>
              <a:off x="5215733" y="4429754"/>
              <a:ext cx="610223" cy="610223"/>
              <a:chOff x="785000" y="3476050"/>
              <a:chExt cx="565200" cy="565200"/>
            </a:xfrm>
          </p:grpSpPr>
          <p:sp>
            <p:nvSpPr>
              <p:cNvPr id="63" name="Google Shape;221;p41"/>
              <p:cNvSpPr/>
              <p:nvPr/>
            </p:nvSpPr>
            <p:spPr>
              <a:xfrm>
                <a:off x="785000" y="3476050"/>
                <a:ext cx="565200" cy="565200"/>
              </a:xfrm>
              <a:prstGeom prst="ellipse">
                <a:avLst/>
              </a:prstGeom>
              <a:solidFill>
                <a:srgbClr val="F3F3F3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pic>
            <p:nvPicPr>
              <p:cNvPr id="64" name="Google Shape;222;p4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915050" y="3606100"/>
                <a:ext cx="305100" cy="3051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8" name="Google Shape;210;p41"/>
            <p:cNvSpPr txBox="1"/>
            <p:nvPr/>
          </p:nvSpPr>
          <p:spPr>
            <a:xfrm>
              <a:off x="9275677" y="4415240"/>
              <a:ext cx="2052700" cy="702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s-PE" sz="2400" b="1" spc="125" dirty="0" smtClean="0">
                  <a:solidFill>
                    <a:srgbClr val="C00000"/>
                  </a:solidFill>
                  <a:latin typeface="+mn-lt"/>
                  <a:sym typeface="Helvetica Neue"/>
                </a:rPr>
                <a:t>6 046 342</a:t>
              </a:r>
            </a:p>
            <a:p>
              <a:pPr lvl="0"/>
              <a:r>
                <a:rPr lang="es-PE" sz="1200" dirty="0" smtClean="0">
                  <a:latin typeface="+mn-lt"/>
                  <a:ea typeface="Helvetica Neue"/>
                  <a:cs typeface="Arial" panose="020B0604020202020204" pitchFamily="34" charset="0"/>
                  <a:sym typeface="Helvetica Neue"/>
                </a:rPr>
                <a:t>estudiantes beneficiados</a:t>
              </a:r>
              <a:endParaRPr lang="es-PE" sz="1200" dirty="0">
                <a:latin typeface="+mn-lt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69" name="object 45"/>
            <p:cNvSpPr txBox="1"/>
            <p:nvPr/>
          </p:nvSpPr>
          <p:spPr>
            <a:xfrm>
              <a:off x="695889" y="3261304"/>
              <a:ext cx="956161" cy="271783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/>
              <a:r>
                <a:rPr lang="es-PE" sz="24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</a:rPr>
                <a:t>2018</a:t>
              </a:r>
              <a:r>
                <a:rPr lang="es-PE" sz="20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</a:rPr>
                <a:t>*</a:t>
              </a:r>
              <a:endParaRPr sz="2000" dirty="0">
                <a:solidFill>
                  <a:schemeClr val="tx1"/>
                </a:solidFill>
                <a:latin typeface="+mn-lt"/>
                <a:ea typeface="Helvetica Neue"/>
                <a:cs typeface="Helvetica Neue"/>
              </a:endParaRPr>
            </a:p>
          </p:txBody>
        </p:sp>
        <p:sp>
          <p:nvSpPr>
            <p:cNvPr id="70" name="Google Shape;206;p41"/>
            <p:cNvSpPr txBox="1"/>
            <p:nvPr/>
          </p:nvSpPr>
          <p:spPr>
            <a:xfrm>
              <a:off x="2775352" y="3123418"/>
              <a:ext cx="2296939" cy="621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s-PE" sz="2400" b="1" spc="125" dirty="0" smtClean="0">
                  <a:solidFill>
                    <a:srgbClr val="C00000"/>
                  </a:solidFill>
                  <a:latin typeface="+mn-lt"/>
                  <a:sym typeface="Helvetica Neue"/>
                </a:rPr>
                <a:t>50 602</a:t>
              </a:r>
            </a:p>
            <a:p>
              <a:pPr lvl="0"/>
              <a:r>
                <a:rPr lang="es-PE" sz="1200" dirty="0" smtClean="0">
                  <a:latin typeface="+mn-lt"/>
                  <a:ea typeface="Helvetica Neue"/>
                  <a:cs typeface="Arial" panose="020B0604020202020204" pitchFamily="34" charset="0"/>
                  <a:sym typeface="Helvetica Neue"/>
                </a:rPr>
                <a:t>locales educativos</a:t>
              </a:r>
              <a:endParaRPr sz="1200" dirty="0">
                <a:latin typeface="+mn-lt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  <p:grpSp>
          <p:nvGrpSpPr>
            <p:cNvPr id="71" name="Google Shape;207;p41"/>
            <p:cNvGrpSpPr/>
            <p:nvPr/>
          </p:nvGrpSpPr>
          <p:grpSpPr>
            <a:xfrm>
              <a:off x="2030381" y="3186717"/>
              <a:ext cx="610223" cy="610223"/>
              <a:chOff x="785000" y="2561650"/>
              <a:chExt cx="565200" cy="565200"/>
            </a:xfrm>
          </p:grpSpPr>
          <p:sp>
            <p:nvSpPr>
              <p:cNvPr id="72" name="Google Shape;208;p41"/>
              <p:cNvSpPr/>
              <p:nvPr/>
            </p:nvSpPr>
            <p:spPr>
              <a:xfrm>
                <a:off x="785000" y="2561650"/>
                <a:ext cx="565200" cy="565200"/>
              </a:xfrm>
              <a:prstGeom prst="ellipse">
                <a:avLst/>
              </a:prstGeom>
              <a:solidFill>
                <a:srgbClr val="F3F3F3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pic>
            <p:nvPicPr>
              <p:cNvPr id="73" name="Google Shape;209;p4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26850" y="2603501"/>
                <a:ext cx="481500" cy="481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4" name="Google Shape;210;p41"/>
            <p:cNvSpPr txBox="1"/>
            <p:nvPr/>
          </p:nvSpPr>
          <p:spPr>
            <a:xfrm>
              <a:off x="5956797" y="3446663"/>
              <a:ext cx="2245244" cy="694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s-PE" sz="1800" b="1" spc="125" dirty="0" smtClean="0">
                  <a:solidFill>
                    <a:srgbClr val="92D050"/>
                  </a:solidFill>
                  <a:latin typeface="+mn-lt"/>
                  <a:sym typeface="Helvetica Neue"/>
                </a:rPr>
                <a:t>341 351 874</a:t>
              </a:r>
            </a:p>
            <a:p>
              <a:pPr lvl="0"/>
              <a:r>
                <a:rPr lang="es-PE" sz="1200" dirty="0" smtClean="0">
                  <a:latin typeface="+mn-lt"/>
                  <a:ea typeface="Helvetica Neue"/>
                  <a:cs typeface="Arial" panose="020B0604020202020204" pitchFamily="34" charset="0"/>
                  <a:sym typeface="Helvetica Neue"/>
                </a:rPr>
                <a:t>soles retirados</a:t>
              </a:r>
              <a:endParaRPr lang="es-PE" sz="1200" dirty="0">
                <a:latin typeface="+mn-lt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  <p:grpSp>
          <p:nvGrpSpPr>
            <p:cNvPr id="75" name="Google Shape;220;p41"/>
            <p:cNvGrpSpPr/>
            <p:nvPr/>
          </p:nvGrpSpPr>
          <p:grpSpPr>
            <a:xfrm>
              <a:off x="5206164" y="3224007"/>
              <a:ext cx="610223" cy="610223"/>
              <a:chOff x="785000" y="3476050"/>
              <a:chExt cx="565200" cy="565200"/>
            </a:xfrm>
          </p:grpSpPr>
          <p:sp>
            <p:nvSpPr>
              <p:cNvPr id="76" name="Google Shape;221;p41"/>
              <p:cNvSpPr/>
              <p:nvPr/>
            </p:nvSpPr>
            <p:spPr>
              <a:xfrm>
                <a:off x="785000" y="3476050"/>
                <a:ext cx="565200" cy="565200"/>
              </a:xfrm>
              <a:prstGeom prst="ellipse">
                <a:avLst/>
              </a:prstGeom>
              <a:solidFill>
                <a:srgbClr val="F3F3F3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pic>
            <p:nvPicPr>
              <p:cNvPr id="77" name="Google Shape;222;p4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915050" y="3606100"/>
                <a:ext cx="305100" cy="3051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8" name="Grupo 77"/>
            <p:cNvGrpSpPr/>
            <p:nvPr/>
          </p:nvGrpSpPr>
          <p:grpSpPr>
            <a:xfrm>
              <a:off x="8554939" y="3255667"/>
              <a:ext cx="610223" cy="610223"/>
              <a:chOff x="8309888" y="1973773"/>
              <a:chExt cx="392745" cy="392745"/>
            </a:xfrm>
          </p:grpSpPr>
          <p:sp>
            <p:nvSpPr>
              <p:cNvPr id="79" name="Google Shape;221;p41"/>
              <p:cNvSpPr/>
              <p:nvPr/>
            </p:nvSpPr>
            <p:spPr>
              <a:xfrm>
                <a:off x="8309888" y="1973773"/>
                <a:ext cx="392745" cy="392745"/>
              </a:xfrm>
              <a:prstGeom prst="ellipse">
                <a:avLst/>
              </a:prstGeom>
              <a:solidFill>
                <a:srgbClr val="F3F3F3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pic>
            <p:nvPicPr>
              <p:cNvPr id="80" name="Google Shape;248;p4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81017" y="2069310"/>
                <a:ext cx="255550" cy="2337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1" name="Google Shape;210;p41"/>
            <p:cNvSpPr txBox="1"/>
            <p:nvPr/>
          </p:nvSpPr>
          <p:spPr>
            <a:xfrm>
              <a:off x="9275677" y="3186717"/>
              <a:ext cx="2052700" cy="702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s-PE" sz="2400" b="1" spc="125" dirty="0" smtClean="0">
                  <a:solidFill>
                    <a:srgbClr val="C00000"/>
                  </a:solidFill>
                  <a:latin typeface="+mn-lt"/>
                  <a:sym typeface="Helvetica Neue"/>
                </a:rPr>
                <a:t>5 553 766</a:t>
              </a:r>
            </a:p>
            <a:p>
              <a:pPr lvl="0"/>
              <a:r>
                <a:rPr lang="es-PE" sz="1200" dirty="0" smtClean="0">
                  <a:latin typeface="+mn-lt"/>
                  <a:ea typeface="Helvetica Neue"/>
                  <a:cs typeface="Arial" panose="020B0604020202020204" pitchFamily="34" charset="0"/>
                  <a:sym typeface="Helvetica Neue"/>
                </a:rPr>
                <a:t>estudiantes beneficiados</a:t>
              </a:r>
              <a:endParaRPr lang="es-PE" sz="1200" dirty="0">
                <a:latin typeface="+mn-lt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  <p:grpSp>
          <p:nvGrpSpPr>
            <p:cNvPr id="83" name="Grupo 82"/>
            <p:cNvGrpSpPr/>
            <p:nvPr/>
          </p:nvGrpSpPr>
          <p:grpSpPr>
            <a:xfrm>
              <a:off x="8554938" y="4429754"/>
              <a:ext cx="610223" cy="610223"/>
              <a:chOff x="8309888" y="1973773"/>
              <a:chExt cx="392745" cy="392745"/>
            </a:xfrm>
          </p:grpSpPr>
          <p:sp>
            <p:nvSpPr>
              <p:cNvPr id="84" name="Google Shape;221;p41"/>
              <p:cNvSpPr/>
              <p:nvPr/>
            </p:nvSpPr>
            <p:spPr>
              <a:xfrm>
                <a:off x="8309888" y="1973773"/>
                <a:ext cx="392745" cy="392745"/>
              </a:xfrm>
              <a:prstGeom prst="ellipse">
                <a:avLst/>
              </a:prstGeom>
              <a:solidFill>
                <a:srgbClr val="F3F3F3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pic>
            <p:nvPicPr>
              <p:cNvPr id="85" name="Google Shape;248;p4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81017" y="2069310"/>
                <a:ext cx="255550" cy="2337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1" name="Google Shape;210;p41"/>
            <p:cNvSpPr txBox="1"/>
            <p:nvPr/>
          </p:nvSpPr>
          <p:spPr>
            <a:xfrm>
              <a:off x="5926902" y="2848571"/>
              <a:ext cx="2245244" cy="694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s-PE" sz="2400" b="1" spc="125" dirty="0" smtClean="0">
                  <a:solidFill>
                    <a:srgbClr val="C00000"/>
                  </a:solidFill>
                  <a:latin typeface="+mn-lt"/>
                  <a:sym typeface="Helvetica Neue"/>
                </a:rPr>
                <a:t>364 735 337</a:t>
              </a:r>
            </a:p>
            <a:p>
              <a:pPr lvl="0"/>
              <a:r>
                <a:rPr lang="es-PE" sz="1200" dirty="0" smtClean="0">
                  <a:latin typeface="+mn-lt"/>
                  <a:ea typeface="Helvetica Neue"/>
                  <a:cs typeface="Arial" panose="020B0604020202020204" pitchFamily="34" charset="0"/>
                  <a:sym typeface="Helvetica Neue"/>
                </a:rPr>
                <a:t>monto transferido</a:t>
              </a:r>
              <a:endParaRPr lang="es-PE" sz="1200" dirty="0">
                <a:latin typeface="+mn-lt"/>
                <a:ea typeface="Helvetica Neue"/>
                <a:cs typeface="Arial" panose="020B0604020202020204" pitchFamily="34" charset="0"/>
                <a:sym typeface="Helvetica Neue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60808" y="773941"/>
            <a:ext cx="11250161" cy="2573286"/>
            <a:chOff x="572493" y="773661"/>
            <a:chExt cx="10198288" cy="2573286"/>
          </a:xfrm>
        </p:grpSpPr>
        <p:sp>
          <p:nvSpPr>
            <p:cNvPr id="34" name="Rectángulo 33"/>
            <p:cNvSpPr/>
            <p:nvPr/>
          </p:nvSpPr>
          <p:spPr>
            <a:xfrm>
              <a:off x="1186287" y="2269729"/>
              <a:ext cx="958449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lvl="0"/>
              <a:r>
                <a:rPr lang="es-PE" sz="1600" dirty="0" smtClean="0">
                  <a:latin typeface="+mn-lt"/>
                </a:rPr>
                <a:t>La ejecución se realiza conforme al presupuesto asignado en la Ley de Presupuesto del Sector Público para cada Año Fiscal </a:t>
              </a:r>
              <a:r>
                <a:rPr lang="es-PE" sz="1600" dirty="0">
                  <a:latin typeface="+mn-lt"/>
                </a:rPr>
                <a:t>y se ejecuta </a:t>
              </a:r>
              <a:r>
                <a:rPr lang="es-PE" sz="1600" b="1" i="1" u="sng" dirty="0" smtClean="0">
                  <a:solidFill>
                    <a:srgbClr val="C00000"/>
                  </a:solidFill>
                  <a:latin typeface="Calibri" panose="020F0502020204030204"/>
                </a:rPr>
                <a:t>mediante </a:t>
              </a:r>
              <a:r>
                <a:rPr lang="es-PE" sz="1600" b="1" i="1" u="sng" dirty="0">
                  <a:solidFill>
                    <a:srgbClr val="C00000"/>
                  </a:solidFill>
                  <a:latin typeface="Calibri" panose="020F0502020204030204"/>
                </a:rPr>
                <a:t>subvención </a:t>
              </a:r>
              <a:r>
                <a:rPr lang="es-PE" sz="1600" spc="40" dirty="0">
                  <a:latin typeface="Calibri" panose="020F0502020204030204"/>
                </a:rPr>
                <a:t>directa a las II.EE. Son los </a:t>
              </a:r>
              <a:r>
                <a:rPr lang="es-PE" sz="1600" b="1" i="1" u="sng" dirty="0">
                  <a:solidFill>
                    <a:srgbClr val="C00000"/>
                  </a:solidFill>
                  <a:latin typeface="Calibri" panose="020F0502020204030204"/>
                </a:rPr>
                <a:t>directores de cada IE</a:t>
              </a:r>
              <a:r>
                <a:rPr lang="es-PE" sz="1600" spc="40" dirty="0">
                  <a:latin typeface="Calibri" panose="020F0502020204030204"/>
                </a:rPr>
                <a:t>, los responsables de mantenimiento que reciben, gestionan y ejecutan el presupuesto asignado a cada IE en </a:t>
              </a:r>
              <a:r>
                <a:rPr lang="es-PE" sz="1600" b="1" i="1" u="sng" dirty="0">
                  <a:solidFill>
                    <a:srgbClr val="C00000"/>
                  </a:solidFill>
                  <a:latin typeface="Calibri" panose="020F0502020204030204"/>
                </a:rPr>
                <a:t>coordinación con la UGEL/DRE</a:t>
              </a:r>
              <a:r>
                <a:rPr lang="es-PE" sz="1600" spc="40" dirty="0">
                  <a:latin typeface="Calibri" panose="020F0502020204030204"/>
                </a:rPr>
                <a:t> y PRONIED</a:t>
              </a:r>
              <a:r>
                <a:rPr lang="es-PE" sz="1600" spc="40" dirty="0" smtClean="0">
                  <a:latin typeface="Calibri" panose="020F0502020204030204"/>
                </a:rPr>
                <a:t>.</a:t>
              </a:r>
              <a:endParaRPr lang="es-PE" sz="1600" spc="40" dirty="0">
                <a:latin typeface="Calibri" panose="020F0502020204030204"/>
              </a:endParaRP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572493" y="773661"/>
              <a:ext cx="19042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600" b="1" dirty="0" smtClean="0">
                  <a:solidFill>
                    <a:srgbClr val="C00000"/>
                  </a:solidFill>
                  <a:latin typeface="+mn-lt"/>
                </a:rPr>
                <a:t>OBJETIVO</a:t>
              </a:r>
              <a:endParaRPr lang="es-PE" sz="16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572493" y="1936603"/>
              <a:ext cx="22649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600" b="1" dirty="0">
                  <a:solidFill>
                    <a:srgbClr val="C00000"/>
                  </a:solidFill>
                  <a:latin typeface="+mn-lt"/>
                </a:rPr>
                <a:t>¿CÓMO?</a:t>
              </a:r>
              <a:endParaRPr lang="es-PE" sz="16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1186287" y="1180406"/>
              <a:ext cx="958449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PE" sz="1600" dirty="0" smtClean="0">
                  <a:latin typeface="+mn-lt"/>
                </a:rPr>
                <a:t>Garantizar </a:t>
              </a:r>
              <a:r>
                <a:rPr lang="es-PE" sz="1600" dirty="0">
                  <a:latin typeface="+mn-lt"/>
                </a:rPr>
                <a:t>condiciones de funcionalidad, habitabilidad y seguridad de la infraestructura existente de locales educativos públicos a nivel nacional. </a:t>
              </a:r>
              <a:endParaRPr lang="es-PE" sz="1600" dirty="0" smtClean="0">
                <a:latin typeface="+mn-lt"/>
              </a:endParaRPr>
            </a:p>
          </p:txBody>
        </p:sp>
      </p:grpSp>
      <p:sp>
        <p:nvSpPr>
          <p:cNvPr id="39" name="Rectángulo 38"/>
          <p:cNvSpPr/>
          <p:nvPr/>
        </p:nvSpPr>
        <p:spPr>
          <a:xfrm>
            <a:off x="460808" y="3414409"/>
            <a:ext cx="2708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>
                <a:solidFill>
                  <a:srgbClr val="C00000"/>
                </a:solidFill>
                <a:latin typeface="+mn-lt"/>
              </a:rPr>
              <a:t>¿CUÁNTO</a:t>
            </a:r>
            <a:r>
              <a:rPr lang="es-PE" sz="1600" b="1" dirty="0" smtClean="0">
                <a:solidFill>
                  <a:srgbClr val="C00000"/>
                </a:solidFill>
                <a:latin typeface="+mn-lt"/>
              </a:rPr>
              <a:t>?</a:t>
            </a:r>
            <a:r>
              <a:rPr lang="es-PE" b="1" dirty="0" smtClean="0">
                <a:solidFill>
                  <a:srgbClr val="C00000"/>
                </a:solidFill>
                <a:latin typeface="+mn-lt"/>
              </a:rPr>
              <a:t>*</a:t>
            </a:r>
            <a:endParaRPr lang="es-PE" sz="16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2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adroTexto 69"/>
          <p:cNvSpPr txBox="1"/>
          <p:nvPr/>
        </p:nvSpPr>
        <p:spPr>
          <a:xfrm>
            <a:off x="262999" y="259201"/>
            <a:ext cx="5833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PE" sz="2200" b="1" kern="1200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PROCESO DEL PROGRAMA DE MANTENIMIENTO</a:t>
            </a:r>
            <a:endParaRPr lang="es-PE" sz="2200" b="1" kern="1200" dirty="0">
              <a:solidFill>
                <a:srgbClr val="C00000"/>
              </a:solidFill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1" name="Grupo 30"/>
          <p:cNvGrpSpPr>
            <a:grpSpLocks noChangeAspect="1"/>
          </p:cNvGrpSpPr>
          <p:nvPr/>
        </p:nvGrpSpPr>
        <p:grpSpPr>
          <a:xfrm>
            <a:off x="9198991" y="832746"/>
            <a:ext cx="2521796" cy="611838"/>
            <a:chOff x="9757791" y="832744"/>
            <a:chExt cx="2003056" cy="485982"/>
          </a:xfrm>
        </p:grpSpPr>
        <p:sp>
          <p:nvSpPr>
            <p:cNvPr id="63" name="Google Shape;242;p42"/>
            <p:cNvSpPr/>
            <p:nvPr/>
          </p:nvSpPr>
          <p:spPr>
            <a:xfrm>
              <a:off x="9881722" y="832745"/>
              <a:ext cx="485956" cy="48598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endParaRPr lang="es-ES" sz="1300"/>
            </a:p>
          </p:txBody>
        </p:sp>
        <p:sp>
          <p:nvSpPr>
            <p:cNvPr id="64" name="Google Shape;242;p42"/>
            <p:cNvSpPr/>
            <p:nvPr/>
          </p:nvSpPr>
          <p:spPr>
            <a:xfrm>
              <a:off x="10578737" y="832744"/>
              <a:ext cx="485956" cy="485981"/>
            </a:xfrm>
            <a:prstGeom prst="ellipse">
              <a:avLst/>
            </a:prstGeom>
            <a:solidFill>
              <a:srgbClr val="93978F"/>
            </a:solidFill>
            <a:ln w="38100" cap="flat" cmpd="sng">
              <a:solidFill>
                <a:srgbClr val="9397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300" b="1" kern="1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UGEL</a:t>
              </a:r>
              <a:endParaRPr lang="es-ES" sz="13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65" name="Google Shape;242;p42"/>
            <p:cNvSpPr/>
            <p:nvPr/>
          </p:nvSpPr>
          <p:spPr>
            <a:xfrm>
              <a:off x="11274891" y="832744"/>
              <a:ext cx="485956" cy="48598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8100" cap="flat" cmpd="sng">
              <a:solidFill>
                <a:schemeClr val="tx2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50" b="1" kern="1000" spc="-25" dirty="0">
                  <a:solidFill>
                    <a:srgbClr val="FFFFFF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RESP.</a:t>
              </a:r>
              <a:endParaRPr lang="es-ES" sz="125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50" b="1" kern="1000" spc="-40" dirty="0">
                  <a:solidFill>
                    <a:srgbClr val="FFFFFF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MANT.</a:t>
              </a:r>
              <a:endParaRPr lang="es-ES" sz="1250" spc="-4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9757791" y="937235"/>
              <a:ext cx="756000" cy="232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300" b="1" kern="1000" spc="-35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PRONIED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516274" y="1648309"/>
            <a:ext cx="4470768" cy="1178121"/>
            <a:chOff x="1516274" y="1394309"/>
            <a:chExt cx="4470768" cy="1178121"/>
          </a:xfrm>
        </p:grpSpPr>
        <p:cxnSp>
          <p:nvCxnSpPr>
            <p:cNvPr id="5" name="Conector recto 4"/>
            <p:cNvCxnSpPr/>
            <p:nvPr/>
          </p:nvCxnSpPr>
          <p:spPr>
            <a:xfrm>
              <a:off x="2305476" y="1655123"/>
              <a:ext cx="2664000" cy="0"/>
            </a:xfrm>
            <a:prstGeom prst="line">
              <a:avLst/>
            </a:prstGeom>
            <a:noFill/>
            <a:ln w="57150" cap="flat" cmpd="sng">
              <a:solidFill>
                <a:srgbClr val="A6A6A6"/>
              </a:solidFill>
              <a:prstDash val="solid"/>
              <a:miter lim="800000"/>
              <a:headEnd type="none" w="sm" len="sm"/>
              <a:tailEnd type="none" w="med" len="med"/>
            </a:ln>
          </p:spPr>
        </p:cxnSp>
        <p:sp>
          <p:nvSpPr>
            <p:cNvPr id="238" name="Google Shape;238;p42"/>
            <p:cNvSpPr/>
            <p:nvPr/>
          </p:nvSpPr>
          <p:spPr>
            <a:xfrm>
              <a:off x="1516274" y="2110730"/>
              <a:ext cx="1451223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s-PE" sz="11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listado de locales educativos beneficiados</a:t>
              </a:r>
              <a:endParaRPr sz="1100" dirty="0"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9" name="Google Shape;239;p42"/>
            <p:cNvSpPr/>
            <p:nvPr/>
          </p:nvSpPr>
          <p:spPr>
            <a:xfrm>
              <a:off x="2644618" y="2110730"/>
              <a:ext cx="1070601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s-PE" sz="1100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designación </a:t>
              </a:r>
              <a:r>
                <a:rPr lang="es-PE" sz="11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de </a:t>
              </a:r>
              <a:r>
                <a:rPr lang="es-PE" sz="1100" b="1" dirty="0" smtClean="0">
                  <a:solidFill>
                    <a:srgbClr val="C000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especialista de UGEL </a:t>
              </a:r>
              <a:endParaRPr sz="1100" b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0" name="Google Shape;240;p42"/>
            <p:cNvSpPr/>
            <p:nvPr/>
          </p:nvSpPr>
          <p:spPr>
            <a:xfrm>
              <a:off x="3743058" y="2110730"/>
              <a:ext cx="1207877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s-PE" sz="1100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</a:t>
              </a:r>
              <a:r>
                <a:rPr lang="es-PE" sz="1100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esignación de </a:t>
              </a:r>
              <a:r>
                <a:rPr lang="es-ES" sz="1100" b="1" dirty="0" smtClean="0">
                  <a:solidFill>
                    <a:srgbClr val="C000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responsable </a:t>
              </a:r>
              <a:r>
                <a:rPr lang="es-ES" sz="1100" b="1" dirty="0">
                  <a:solidFill>
                    <a:srgbClr val="C000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de </a:t>
              </a:r>
              <a:r>
                <a:rPr lang="es-ES" sz="1100" b="1" dirty="0" smtClean="0">
                  <a:solidFill>
                    <a:srgbClr val="C000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mantenimiento</a:t>
              </a:r>
              <a:endParaRPr lang="es-ES" sz="1100" b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0" name="Google Shape;240;p42"/>
            <p:cNvSpPr/>
            <p:nvPr/>
          </p:nvSpPr>
          <p:spPr>
            <a:xfrm>
              <a:off x="4779165" y="2110730"/>
              <a:ext cx="1207877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s-PE" sz="1100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conformación de comisión de mantenimiento</a:t>
              </a:r>
              <a:endParaRPr sz="1100" dirty="0"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1719740" y="1394920"/>
              <a:ext cx="585737" cy="535800"/>
              <a:chOff x="1198745" y="1394920"/>
              <a:chExt cx="585737" cy="535800"/>
            </a:xfrm>
          </p:grpSpPr>
          <p:sp>
            <p:nvSpPr>
              <p:cNvPr id="242" name="Google Shape;242;p42"/>
              <p:cNvSpPr/>
              <p:nvPr/>
            </p:nvSpPr>
            <p:spPr>
              <a:xfrm>
                <a:off x="1198745" y="1394920"/>
                <a:ext cx="585737" cy="5358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endParaRPr dirty="0">
                  <a:sym typeface="Calibri"/>
                </a:endParaRPr>
              </a:p>
            </p:txBody>
          </p:sp>
          <p:pic>
            <p:nvPicPr>
              <p:cNvPr id="76" name="Google Shape;243;p4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267869" y="1611784"/>
                <a:ext cx="185730" cy="1698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244;p4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443154" y="1468209"/>
                <a:ext cx="185730" cy="1698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Google Shape;245;p4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456793" y="1662253"/>
                <a:ext cx="185730" cy="1698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" name="Grupo 15"/>
            <p:cNvGrpSpPr/>
            <p:nvPr/>
          </p:nvGrpSpPr>
          <p:grpSpPr>
            <a:xfrm>
              <a:off x="4954514" y="1394309"/>
              <a:ext cx="610662" cy="558600"/>
              <a:chOff x="4433519" y="1394309"/>
              <a:chExt cx="610662" cy="558600"/>
            </a:xfrm>
          </p:grpSpPr>
          <p:sp>
            <p:nvSpPr>
              <p:cNvPr id="61" name="Google Shape;247;p42"/>
              <p:cNvSpPr/>
              <p:nvPr/>
            </p:nvSpPr>
            <p:spPr>
              <a:xfrm>
                <a:off x="4433519" y="1394309"/>
                <a:ext cx="610662" cy="558600"/>
              </a:xfrm>
              <a:prstGeom prst="ellipse">
                <a:avLst/>
              </a:prstGeom>
              <a:solidFill>
                <a:srgbClr val="93978F"/>
              </a:solidFill>
              <a:ln w="38100" cap="flat" cmpd="sng">
                <a:solidFill>
                  <a:srgbClr val="9397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200" b="1" kern="1000"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79" name="Google Shape;248;p4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64550" y="1505003"/>
                <a:ext cx="343715" cy="3144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rupo 14"/>
            <p:cNvGrpSpPr/>
            <p:nvPr/>
          </p:nvGrpSpPr>
          <p:grpSpPr>
            <a:xfrm>
              <a:off x="3889766" y="1394309"/>
              <a:ext cx="610662" cy="558600"/>
              <a:chOff x="3368771" y="1394309"/>
              <a:chExt cx="610662" cy="558600"/>
            </a:xfrm>
          </p:grpSpPr>
          <p:sp>
            <p:nvSpPr>
              <p:cNvPr id="247" name="Google Shape;247;p42"/>
              <p:cNvSpPr/>
              <p:nvPr/>
            </p:nvSpPr>
            <p:spPr>
              <a:xfrm>
                <a:off x="3368771" y="1394309"/>
                <a:ext cx="610662" cy="558600"/>
              </a:xfrm>
              <a:prstGeom prst="ellipse">
                <a:avLst/>
              </a:prstGeom>
              <a:solidFill>
                <a:srgbClr val="93978F"/>
              </a:solidFill>
              <a:ln w="38100" cap="flat" cmpd="sng">
                <a:solidFill>
                  <a:srgbClr val="9397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200" b="1" kern="1000"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88" name="Google Shape;547;p5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496422" y="1470740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" name="Grupo 13"/>
            <p:cNvGrpSpPr/>
            <p:nvPr/>
          </p:nvGrpSpPr>
          <p:grpSpPr>
            <a:xfrm>
              <a:off x="2792871" y="1394309"/>
              <a:ext cx="585737" cy="535800"/>
              <a:chOff x="2271876" y="1394309"/>
              <a:chExt cx="585737" cy="535800"/>
            </a:xfrm>
          </p:grpSpPr>
          <p:sp>
            <p:nvSpPr>
              <p:cNvPr id="269" name="Google Shape;269;p42"/>
              <p:cNvSpPr/>
              <p:nvPr/>
            </p:nvSpPr>
            <p:spPr>
              <a:xfrm>
                <a:off x="2271876" y="1394309"/>
                <a:ext cx="585737" cy="535800"/>
              </a:xfrm>
              <a:prstGeom prst="ellipse">
                <a:avLst/>
              </a:prstGeom>
              <a:solidFill>
                <a:srgbClr val="93978F"/>
              </a:solidFill>
              <a:ln w="38100" cap="flat" cmpd="sng">
                <a:solidFill>
                  <a:srgbClr val="9397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000" b="1" kern="1000" dirty="0"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89" name="Google Shape;547;p5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01750" y="1488794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8" name="Grupo 27"/>
          <p:cNvGrpSpPr/>
          <p:nvPr/>
        </p:nvGrpSpPr>
        <p:grpSpPr>
          <a:xfrm>
            <a:off x="3866682" y="4049164"/>
            <a:ext cx="7339812" cy="559639"/>
            <a:chOff x="3866685" y="5712866"/>
            <a:chExt cx="7339812" cy="559639"/>
          </a:xfrm>
        </p:grpSpPr>
        <p:cxnSp>
          <p:nvCxnSpPr>
            <p:cNvPr id="69" name="Conector recto 68"/>
            <p:cNvCxnSpPr/>
            <p:nvPr/>
          </p:nvCxnSpPr>
          <p:spPr>
            <a:xfrm>
              <a:off x="4474497" y="5995348"/>
              <a:ext cx="6732000" cy="0"/>
            </a:xfrm>
            <a:prstGeom prst="line">
              <a:avLst/>
            </a:prstGeom>
            <a:noFill/>
            <a:ln w="57150" cap="flat" cmpd="sng">
              <a:solidFill>
                <a:schemeClr val="bg1">
                  <a:lumMod val="65000"/>
                </a:schemeClr>
              </a:solidFill>
              <a:prstDash val="solid"/>
              <a:miter lim="800000"/>
              <a:headEnd type="none" w="sm" len="sm"/>
              <a:tailEnd type="none" w="med" len="med"/>
            </a:ln>
          </p:spPr>
        </p:cxnSp>
        <p:grpSp>
          <p:nvGrpSpPr>
            <p:cNvPr id="9" name="Grupo 8"/>
            <p:cNvGrpSpPr/>
            <p:nvPr/>
          </p:nvGrpSpPr>
          <p:grpSpPr>
            <a:xfrm>
              <a:off x="6815297" y="5716535"/>
              <a:ext cx="603774" cy="552300"/>
              <a:chOff x="6601406" y="3426773"/>
              <a:chExt cx="603774" cy="552300"/>
            </a:xfrm>
          </p:grpSpPr>
          <p:sp>
            <p:nvSpPr>
              <p:cNvPr id="255" name="Google Shape;255;p42"/>
              <p:cNvSpPr/>
              <p:nvPr/>
            </p:nvSpPr>
            <p:spPr>
              <a:xfrm>
                <a:off x="6601406" y="3426773"/>
                <a:ext cx="603774" cy="5523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 cap="flat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000" b="1" kern="1000" spc="-25">
                  <a:solidFill>
                    <a:srgbClr val="FFFFFF"/>
                  </a:solidFill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82" name="Google Shape;281;p42"/>
              <p:cNvPicPr preferRelativeResize="0"/>
              <p:nvPr/>
            </p:nvPicPr>
            <p:blipFill>
              <a:blip r:embed="rId6">
                <a:alphaModFix/>
                <a:lum bright="70000" contrast="-70000"/>
              </a:blip>
              <a:stretch>
                <a:fillRect/>
              </a:stretch>
            </p:blipFill>
            <p:spPr>
              <a:xfrm>
                <a:off x="6685584" y="3525687"/>
                <a:ext cx="417381" cy="396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" name="Grupo 9"/>
            <p:cNvGrpSpPr/>
            <p:nvPr/>
          </p:nvGrpSpPr>
          <p:grpSpPr>
            <a:xfrm>
              <a:off x="7766482" y="5724785"/>
              <a:ext cx="585737" cy="535800"/>
              <a:chOff x="7683789" y="3435023"/>
              <a:chExt cx="585737" cy="535800"/>
            </a:xfrm>
          </p:grpSpPr>
          <p:sp>
            <p:nvSpPr>
              <p:cNvPr id="283" name="Google Shape;283;p42"/>
              <p:cNvSpPr/>
              <p:nvPr/>
            </p:nvSpPr>
            <p:spPr>
              <a:xfrm>
                <a:off x="7683789" y="3435023"/>
                <a:ext cx="585737" cy="5358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 cap="flat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000" b="1" kern="1000" spc="-25">
                  <a:solidFill>
                    <a:srgbClr val="FFFFFF"/>
                  </a:solidFill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83" name="Google Shape;256;p42"/>
              <p:cNvPicPr preferRelativeResize="0"/>
              <p:nvPr/>
            </p:nvPicPr>
            <p:blipFill rotWithShape="1">
              <a:blip r:embed="rId7">
                <a:alphaModFix/>
                <a:lum bright="70000" contrast="-70000"/>
              </a:blip>
              <a:srcRect/>
              <a:stretch/>
            </p:blipFill>
            <p:spPr>
              <a:xfrm>
                <a:off x="7800251" y="3516376"/>
                <a:ext cx="407866" cy="37309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rupo 26"/>
            <p:cNvGrpSpPr/>
            <p:nvPr/>
          </p:nvGrpSpPr>
          <p:grpSpPr>
            <a:xfrm>
              <a:off x="9650815" y="5716535"/>
              <a:ext cx="603774" cy="552300"/>
              <a:chOff x="9979265" y="5716535"/>
              <a:chExt cx="603774" cy="552300"/>
            </a:xfrm>
          </p:grpSpPr>
          <p:sp>
            <p:nvSpPr>
              <p:cNvPr id="74" name="Google Shape;259;p42"/>
              <p:cNvSpPr/>
              <p:nvPr/>
            </p:nvSpPr>
            <p:spPr>
              <a:xfrm>
                <a:off x="9979265" y="5716535"/>
                <a:ext cx="603774" cy="552300"/>
              </a:xfrm>
              <a:prstGeom prst="ellipse">
                <a:avLst/>
              </a:prstGeom>
              <a:solidFill>
                <a:srgbClr val="93978F"/>
              </a:solidFill>
              <a:ln w="38100" cap="flat" cmpd="sng">
                <a:solidFill>
                  <a:srgbClr val="9397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200" b="1" kern="1000"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84" name="Google Shape;260;p42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0086244" y="5769504"/>
                <a:ext cx="453573" cy="4149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" name="Grupo 7"/>
            <p:cNvGrpSpPr/>
            <p:nvPr/>
          </p:nvGrpSpPr>
          <p:grpSpPr>
            <a:xfrm>
              <a:off x="5877558" y="5722685"/>
              <a:ext cx="590328" cy="540000"/>
              <a:chOff x="5532470" y="3432923"/>
              <a:chExt cx="590328" cy="540000"/>
            </a:xfrm>
          </p:grpSpPr>
          <p:sp>
            <p:nvSpPr>
              <p:cNvPr id="280" name="Google Shape;280;p42"/>
              <p:cNvSpPr/>
              <p:nvPr/>
            </p:nvSpPr>
            <p:spPr>
              <a:xfrm>
                <a:off x="5532470" y="3432923"/>
                <a:ext cx="590328" cy="540000"/>
              </a:xfrm>
              <a:prstGeom prst="ellipse">
                <a:avLst/>
              </a:prstGeom>
              <a:solidFill>
                <a:srgbClr val="93978F"/>
              </a:solidFill>
              <a:ln w="38100" cap="flat" cmpd="sng">
                <a:solidFill>
                  <a:srgbClr val="9397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200" b="1" kern="1000"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87" name="Google Shape;260;p42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626826" y="3474566"/>
                <a:ext cx="453573" cy="4149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" name="Grupo 6"/>
            <p:cNvGrpSpPr/>
            <p:nvPr/>
          </p:nvGrpSpPr>
          <p:grpSpPr>
            <a:xfrm>
              <a:off x="4944410" y="5724785"/>
              <a:ext cx="585737" cy="535800"/>
              <a:chOff x="4468125" y="3435023"/>
              <a:chExt cx="585737" cy="535800"/>
            </a:xfrm>
          </p:grpSpPr>
          <p:sp>
            <p:nvSpPr>
              <p:cNvPr id="276" name="Google Shape;276;p42"/>
              <p:cNvSpPr/>
              <p:nvPr/>
            </p:nvSpPr>
            <p:spPr>
              <a:xfrm>
                <a:off x="4468125" y="3435023"/>
                <a:ext cx="585737" cy="5358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 cap="flat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000" b="1" kern="1000" spc="-25">
                  <a:solidFill>
                    <a:srgbClr val="FFFFFF"/>
                  </a:solidFill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91" name="Google Shape;251;p42"/>
              <p:cNvPicPr preferRelativeResize="0"/>
              <p:nvPr/>
            </p:nvPicPr>
            <p:blipFill rotWithShape="1">
              <a:blip r:embed="rId9">
                <a:alphaModFix/>
                <a:lum bright="70000" contrast="-70000"/>
              </a:blip>
              <a:srcRect/>
              <a:stretch/>
            </p:blipFill>
            <p:spPr>
              <a:xfrm>
                <a:off x="4602172" y="3548692"/>
                <a:ext cx="324000" cy="3407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" name="Grupo 10"/>
            <p:cNvGrpSpPr/>
            <p:nvPr/>
          </p:nvGrpSpPr>
          <p:grpSpPr>
            <a:xfrm>
              <a:off x="8699630" y="5716535"/>
              <a:ext cx="603774" cy="552300"/>
              <a:chOff x="8748134" y="3426773"/>
              <a:chExt cx="603774" cy="552300"/>
            </a:xfrm>
          </p:grpSpPr>
          <p:sp>
            <p:nvSpPr>
              <p:cNvPr id="259" name="Google Shape;259;p42"/>
              <p:cNvSpPr/>
              <p:nvPr/>
            </p:nvSpPr>
            <p:spPr>
              <a:xfrm>
                <a:off x="8748134" y="3426773"/>
                <a:ext cx="603774" cy="5523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38100" cap="flat" cmpd="sng">
                <a:solidFill>
                  <a:schemeClr val="tx2">
                    <a:lumMod val="7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000" b="1" kern="1000" spc="-25">
                  <a:solidFill>
                    <a:srgbClr val="FFFFFF"/>
                  </a:solidFill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92" name="Google Shape;251;p42"/>
              <p:cNvPicPr preferRelativeResize="0"/>
              <p:nvPr/>
            </p:nvPicPr>
            <p:blipFill rotWithShape="1">
              <a:blip r:embed="rId9">
                <a:alphaModFix/>
                <a:lum bright="70000" contrast="-70000"/>
              </a:blip>
              <a:srcRect/>
              <a:stretch/>
            </p:blipFill>
            <p:spPr>
              <a:xfrm>
                <a:off x="8888021" y="3542556"/>
                <a:ext cx="324000" cy="3407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rupo 5"/>
            <p:cNvGrpSpPr/>
            <p:nvPr/>
          </p:nvGrpSpPr>
          <p:grpSpPr>
            <a:xfrm>
              <a:off x="3866685" y="5712866"/>
              <a:ext cx="730314" cy="559639"/>
              <a:chOff x="3345690" y="3426773"/>
              <a:chExt cx="730314" cy="559639"/>
            </a:xfrm>
          </p:grpSpPr>
          <p:sp>
            <p:nvSpPr>
              <p:cNvPr id="250" name="Google Shape;250;p42"/>
              <p:cNvSpPr/>
              <p:nvPr/>
            </p:nvSpPr>
            <p:spPr>
              <a:xfrm>
                <a:off x="3385743" y="3426773"/>
                <a:ext cx="603774" cy="5523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endParaRPr>
                  <a:sym typeface="Calibri"/>
                </a:endParaRPr>
              </a:p>
            </p:txBody>
          </p:sp>
          <p:pic>
            <p:nvPicPr>
              <p:cNvPr id="1030" name="Picture 6" descr="https://encrypted-tbn0.gstatic.com/images?q=tbn:ANd9GcQG_5mBXtJEL_vx5dL3f-rScg9JWBjJA_ropMZfw9nuk1xyjWDJ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5690" y="3442645"/>
                <a:ext cx="730314" cy="543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upo 20"/>
            <p:cNvGrpSpPr/>
            <p:nvPr/>
          </p:nvGrpSpPr>
          <p:grpSpPr>
            <a:xfrm>
              <a:off x="10602000" y="5717000"/>
              <a:ext cx="603774" cy="552300"/>
              <a:chOff x="10983600" y="5717000"/>
              <a:chExt cx="603774" cy="552300"/>
            </a:xfrm>
            <a:solidFill>
              <a:srgbClr val="93978F"/>
            </a:solidFill>
          </p:grpSpPr>
          <p:sp>
            <p:nvSpPr>
              <p:cNvPr id="127" name="Google Shape;259;p42"/>
              <p:cNvSpPr/>
              <p:nvPr/>
            </p:nvSpPr>
            <p:spPr>
              <a:xfrm>
                <a:off x="10983600" y="5717000"/>
                <a:ext cx="603774" cy="552300"/>
              </a:xfrm>
              <a:prstGeom prst="ellipse">
                <a:avLst/>
              </a:prstGeom>
              <a:grpFill/>
              <a:ln w="38100" cap="flat" cmpd="sng">
                <a:solidFill>
                  <a:srgbClr val="9397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endParaRPr sz="1200" b="1" kern="1000">
                  <a:latin typeface="Helvetica Narrow" panose="020B0506020203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Calibri"/>
                </a:endParaRPr>
              </a:p>
            </p:txBody>
          </p:sp>
          <p:pic>
            <p:nvPicPr>
              <p:cNvPr id="129" name="Google Shape;263;p42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1087706" y="5806138"/>
                <a:ext cx="393552" cy="360000"/>
              </a:xfrm>
              <a:prstGeom prst="rect">
                <a:avLst/>
              </a:prstGeom>
              <a:grpFill/>
              <a:ln>
                <a:solidFill>
                  <a:srgbClr val="93978F"/>
                </a:solidFill>
              </a:ln>
            </p:spPr>
          </p:pic>
        </p:grpSp>
      </p:grpSp>
      <p:sp>
        <p:nvSpPr>
          <p:cNvPr id="139" name="Google Shape;252;p42"/>
          <p:cNvSpPr/>
          <p:nvPr/>
        </p:nvSpPr>
        <p:spPr>
          <a:xfrm>
            <a:off x="3741154" y="4822942"/>
            <a:ext cx="93773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apertura de cuentas de ahorro</a:t>
            </a:r>
            <a:endParaRPr sz="11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253;p42"/>
          <p:cNvSpPr/>
          <p:nvPr/>
        </p:nvSpPr>
        <p:spPr>
          <a:xfrm>
            <a:off x="6718666" y="4822942"/>
            <a:ext cx="86477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retiro de monto transferido</a:t>
            </a:r>
          </a:p>
        </p:txBody>
      </p:sp>
      <p:sp>
        <p:nvSpPr>
          <p:cNvPr id="141" name="Google Shape;257;p42"/>
          <p:cNvSpPr/>
          <p:nvPr/>
        </p:nvSpPr>
        <p:spPr>
          <a:xfrm>
            <a:off x="8597436" y="4822942"/>
            <a:ext cx="953671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registro </a:t>
            </a:r>
            <a:r>
              <a:rPr lang="es-ES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de declaración de gastos</a:t>
            </a:r>
          </a:p>
        </p:txBody>
      </p:sp>
      <p:sp>
        <p:nvSpPr>
          <p:cNvPr id="142" name="Google Shape;272;p42"/>
          <p:cNvSpPr/>
          <p:nvPr/>
        </p:nvSpPr>
        <p:spPr>
          <a:xfrm>
            <a:off x="4826852" y="4822942"/>
            <a:ext cx="88190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elaboración y registro de ficha</a:t>
            </a:r>
            <a:endParaRPr lang="es-PE" sz="1100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" name="Google Shape;273;p42"/>
          <p:cNvSpPr/>
          <p:nvPr/>
        </p:nvSpPr>
        <p:spPr>
          <a:xfrm>
            <a:off x="7570737" y="4822942"/>
            <a:ext cx="107749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100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ejecución de acciones de mantenimiento</a:t>
            </a:r>
          </a:p>
        </p:txBody>
      </p:sp>
      <p:sp>
        <p:nvSpPr>
          <p:cNvPr id="144" name="Google Shape;274;p42"/>
          <p:cNvSpPr/>
          <p:nvPr/>
        </p:nvSpPr>
        <p:spPr>
          <a:xfrm>
            <a:off x="5728542" y="4822942"/>
            <a:ext cx="89414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b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aprobación</a:t>
            </a:r>
            <a:r>
              <a:rPr lang="es-PE" sz="1100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 de </a:t>
            </a:r>
            <a:r>
              <a:rPr lang="es-PE" sz="1100" dirty="0" smtClean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ficha</a:t>
            </a:r>
            <a:endParaRPr lang="es-PE" sz="1100" dirty="0">
              <a:solidFill>
                <a:srgbClr val="C0000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257;p42"/>
          <p:cNvSpPr/>
          <p:nvPr/>
        </p:nvSpPr>
        <p:spPr>
          <a:xfrm>
            <a:off x="9463547" y="4822942"/>
            <a:ext cx="1077499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1100" b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aprobación</a:t>
            </a:r>
            <a:r>
              <a:rPr lang="es-ES" sz="1100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 de declaración de </a:t>
            </a:r>
            <a:r>
              <a:rPr lang="es-ES" sz="1100" dirty="0" smtClean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rPr>
              <a:t>gastos (DG)</a:t>
            </a:r>
            <a:endParaRPr lang="es-ES" sz="1100" dirty="0">
              <a:solidFill>
                <a:srgbClr val="C0000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" name="Google Shape;257;p42"/>
          <p:cNvSpPr/>
          <p:nvPr/>
        </p:nvSpPr>
        <p:spPr>
          <a:xfrm>
            <a:off x="10507458" y="4822942"/>
            <a:ext cx="106891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1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cierre de las acciones de mantenimiento</a:t>
            </a:r>
            <a:endParaRPr sz="110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57" name="Conector recto 156"/>
          <p:cNvCxnSpPr/>
          <p:nvPr/>
        </p:nvCxnSpPr>
        <p:spPr>
          <a:xfrm rot="5400000">
            <a:off x="3866934" y="3447000"/>
            <a:ext cx="612000" cy="0"/>
          </a:xfrm>
          <a:prstGeom prst="line">
            <a:avLst/>
          </a:prstGeom>
          <a:noFill/>
          <a:ln w="57150" cap="flat" cmpd="sng">
            <a:solidFill>
              <a:srgbClr val="A6A6A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58" name="Google Shape;265;p42"/>
          <p:cNvSpPr/>
          <p:nvPr/>
        </p:nvSpPr>
        <p:spPr>
          <a:xfrm>
            <a:off x="190557" y="2035675"/>
            <a:ext cx="1233116" cy="57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es-PE" b="1" i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etapa i: programación</a:t>
            </a:r>
            <a:endParaRPr b="1" i="1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Forma libre 158"/>
          <p:cNvSpPr/>
          <p:nvPr/>
        </p:nvSpPr>
        <p:spPr>
          <a:xfrm>
            <a:off x="1407624" y="1498006"/>
            <a:ext cx="195552" cy="1562986"/>
          </a:xfrm>
          <a:custGeom>
            <a:avLst/>
            <a:gdLst>
              <a:gd name="connsiteX0" fmla="*/ 191386 w 191386"/>
              <a:gd name="connsiteY0" fmla="*/ 0 h 1648046"/>
              <a:gd name="connsiteX1" fmla="*/ 0 w 191386"/>
              <a:gd name="connsiteY1" fmla="*/ 0 h 1648046"/>
              <a:gd name="connsiteX2" fmla="*/ 0 w 191386"/>
              <a:gd name="connsiteY2" fmla="*/ 1648046 h 1648046"/>
              <a:gd name="connsiteX3" fmla="*/ 180754 w 191386"/>
              <a:gd name="connsiteY3" fmla="*/ 1648046 h 16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386" h="1648046">
                <a:moveTo>
                  <a:pt x="191386" y="0"/>
                </a:moveTo>
                <a:lnTo>
                  <a:pt x="0" y="0"/>
                </a:lnTo>
                <a:lnTo>
                  <a:pt x="0" y="1648046"/>
                </a:lnTo>
                <a:lnTo>
                  <a:pt x="180754" y="1648046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0" name="Google Shape;266;p42"/>
          <p:cNvSpPr/>
          <p:nvPr/>
        </p:nvSpPr>
        <p:spPr>
          <a:xfrm>
            <a:off x="190557" y="4520703"/>
            <a:ext cx="1252728" cy="50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es-PE" b="1" i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etapa ii: ejecución</a:t>
            </a:r>
            <a:endParaRPr b="1" i="1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Forma libre 160"/>
          <p:cNvSpPr/>
          <p:nvPr/>
        </p:nvSpPr>
        <p:spPr>
          <a:xfrm>
            <a:off x="1399712" y="3970030"/>
            <a:ext cx="204136" cy="1631598"/>
          </a:xfrm>
          <a:custGeom>
            <a:avLst/>
            <a:gdLst>
              <a:gd name="connsiteX0" fmla="*/ 191386 w 191386"/>
              <a:gd name="connsiteY0" fmla="*/ 0 h 1648046"/>
              <a:gd name="connsiteX1" fmla="*/ 0 w 191386"/>
              <a:gd name="connsiteY1" fmla="*/ 0 h 1648046"/>
              <a:gd name="connsiteX2" fmla="*/ 0 w 191386"/>
              <a:gd name="connsiteY2" fmla="*/ 1648046 h 1648046"/>
              <a:gd name="connsiteX3" fmla="*/ 180754 w 191386"/>
              <a:gd name="connsiteY3" fmla="*/ 1648046 h 1648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386" h="1648046">
                <a:moveTo>
                  <a:pt x="191386" y="0"/>
                </a:moveTo>
                <a:lnTo>
                  <a:pt x="0" y="0"/>
                </a:lnTo>
                <a:lnTo>
                  <a:pt x="0" y="1648046"/>
                </a:lnTo>
                <a:lnTo>
                  <a:pt x="180754" y="1648046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91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rir corchete 22"/>
          <p:cNvSpPr/>
          <p:nvPr/>
        </p:nvSpPr>
        <p:spPr>
          <a:xfrm>
            <a:off x="1449904" y="1930493"/>
            <a:ext cx="1513831" cy="3392333"/>
          </a:xfrm>
          <a:prstGeom prst="leftBracket">
            <a:avLst>
              <a:gd name="adj" fmla="val 0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oogle Shape;392;p46"/>
          <p:cNvGrpSpPr/>
          <p:nvPr/>
        </p:nvGrpSpPr>
        <p:grpSpPr>
          <a:xfrm>
            <a:off x="1875643" y="4929202"/>
            <a:ext cx="710400" cy="710400"/>
            <a:chOff x="2547861" y="5282172"/>
            <a:chExt cx="710400" cy="710400"/>
          </a:xfrm>
        </p:grpSpPr>
        <p:sp>
          <p:nvSpPr>
            <p:cNvPr id="30" name="Google Shape;383;p46"/>
            <p:cNvSpPr/>
            <p:nvPr/>
          </p:nvSpPr>
          <p:spPr>
            <a:xfrm>
              <a:off x="2547861" y="5282172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31" name="Google Shape;393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91230" y="5449284"/>
              <a:ext cx="425677" cy="4256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396;p46"/>
          <p:cNvSpPr txBox="1"/>
          <p:nvPr/>
        </p:nvSpPr>
        <p:spPr>
          <a:xfrm>
            <a:off x="3042620" y="1761435"/>
            <a:ext cx="2676862" cy="31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Marco normativo </a:t>
            </a:r>
            <a:r>
              <a:rPr lang="es-PE" sz="1600" b="1" dirty="0" smtClean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actualizado</a:t>
            </a:r>
            <a:endParaRPr sz="1600" b="1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Google Shape;397;p46"/>
          <p:cNvSpPr txBox="1"/>
          <p:nvPr/>
        </p:nvSpPr>
        <p:spPr>
          <a:xfrm>
            <a:off x="3064358" y="3467752"/>
            <a:ext cx="3166113" cy="2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>
                <a:solidFill>
                  <a:schemeClr val="bg1">
                    <a:lumMod val="6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Fortalecimiento de </a:t>
            </a:r>
            <a:r>
              <a:rPr lang="es-PE" sz="16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capacidades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9" name="Google Shape;398;p46"/>
          <p:cNvCxnSpPr/>
          <p:nvPr/>
        </p:nvCxnSpPr>
        <p:spPr>
          <a:xfrm>
            <a:off x="2963734" y="1761435"/>
            <a:ext cx="0" cy="316373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00;p46"/>
          <p:cNvCxnSpPr/>
          <p:nvPr/>
        </p:nvCxnSpPr>
        <p:spPr>
          <a:xfrm rot="10800000">
            <a:off x="1069351" y="3624021"/>
            <a:ext cx="19440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01;p46"/>
          <p:cNvCxnSpPr/>
          <p:nvPr/>
        </p:nvCxnSpPr>
        <p:spPr>
          <a:xfrm>
            <a:off x="3004359" y="3467752"/>
            <a:ext cx="0" cy="29624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06;p46"/>
          <p:cNvSpPr txBox="1"/>
          <p:nvPr/>
        </p:nvSpPr>
        <p:spPr>
          <a:xfrm>
            <a:off x="3042619" y="5202726"/>
            <a:ext cx="3175847" cy="24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>
                <a:solidFill>
                  <a:schemeClr val="bg1">
                    <a:lumMod val="6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Soporte informático </a:t>
            </a:r>
            <a:r>
              <a:rPr lang="es-PE" sz="16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actualizado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5" name="Google Shape;408;p46"/>
          <p:cNvCxnSpPr/>
          <p:nvPr/>
        </p:nvCxnSpPr>
        <p:spPr>
          <a:xfrm>
            <a:off x="2963734" y="5202726"/>
            <a:ext cx="0" cy="240202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09;p46"/>
          <p:cNvSpPr/>
          <p:nvPr/>
        </p:nvSpPr>
        <p:spPr>
          <a:xfrm>
            <a:off x="462836" y="3311738"/>
            <a:ext cx="709200" cy="7092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10;p46" descr="80-51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412" y="3395337"/>
            <a:ext cx="508000" cy="50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413;p46"/>
          <p:cNvGrpSpPr/>
          <p:nvPr/>
        </p:nvGrpSpPr>
        <p:grpSpPr>
          <a:xfrm>
            <a:off x="1875643" y="3268818"/>
            <a:ext cx="710400" cy="710400"/>
            <a:chOff x="2489961" y="2686872"/>
            <a:chExt cx="710400" cy="710400"/>
          </a:xfrm>
        </p:grpSpPr>
        <p:sp>
          <p:nvSpPr>
            <p:cNvPr id="52" name="Google Shape;414;p46"/>
            <p:cNvSpPr/>
            <p:nvPr/>
          </p:nvSpPr>
          <p:spPr>
            <a:xfrm>
              <a:off x="2489961" y="2686872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53" name="Google Shape;415;p46" descr="iconfinder_12_meeting_business_office_team_3964123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81614" y="2727412"/>
              <a:ext cx="527050" cy="527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oogle Shape;411;p46"/>
          <p:cNvGrpSpPr/>
          <p:nvPr/>
        </p:nvGrpSpPr>
        <p:grpSpPr>
          <a:xfrm>
            <a:off x="1875643" y="1570009"/>
            <a:ext cx="710400" cy="710400"/>
            <a:chOff x="2529586" y="1510597"/>
            <a:chExt cx="710400" cy="710400"/>
          </a:xfrm>
        </p:grpSpPr>
        <p:sp>
          <p:nvSpPr>
            <p:cNvPr id="55" name="Google Shape;385;p46"/>
            <p:cNvSpPr/>
            <p:nvPr/>
          </p:nvSpPr>
          <p:spPr>
            <a:xfrm>
              <a:off x="2529586" y="1510597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56" name="Google Shape;412;p4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5621" y="1690066"/>
              <a:ext cx="378358" cy="378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CuadroTexto 56"/>
          <p:cNvSpPr txBox="1"/>
          <p:nvPr/>
        </p:nvSpPr>
        <p:spPr>
          <a:xfrm>
            <a:off x="247096" y="726499"/>
            <a:ext cx="5544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PE" sz="2200" b="1" kern="1200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MEJORAS </a:t>
            </a:r>
            <a:r>
              <a:rPr lang="es-PE" sz="2200" b="1" kern="1200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DEL </a:t>
            </a:r>
            <a:r>
              <a:rPr lang="es-PE" sz="2200" b="1" kern="1200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PROGRAMA MANTENIMIENTO</a:t>
            </a:r>
            <a:endParaRPr lang="es-PE" sz="2200" b="1" kern="1200" dirty="0">
              <a:solidFill>
                <a:srgbClr val="C00000"/>
              </a:solidFill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719481" y="1454569"/>
            <a:ext cx="5235389" cy="4881023"/>
            <a:chOff x="7386505" y="1454569"/>
            <a:chExt cx="4330574" cy="4881023"/>
          </a:xfrm>
        </p:grpSpPr>
        <p:sp>
          <p:nvSpPr>
            <p:cNvPr id="37" name="Google Shape;396;p46"/>
            <p:cNvSpPr txBox="1"/>
            <p:nvPr/>
          </p:nvSpPr>
          <p:spPr>
            <a:xfrm>
              <a:off x="8365840" y="2403429"/>
              <a:ext cx="3351238" cy="1000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000" tIns="29000" rIns="29000" bIns="29000" anchor="ctr" anchorCtr="0">
              <a:noAutofit/>
            </a:bodyPr>
            <a:lstStyle/>
            <a:p>
              <a:pPr lvl="2">
                <a:buSzPts val="900"/>
              </a:pP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_Determina las </a:t>
              </a:r>
              <a:r>
                <a:rPr lang="es-PE" b="1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responsabilidades</a:t>
              </a: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 del MINEDU,  PRONIED, </a:t>
              </a:r>
              <a:r>
                <a:rPr lang="es-PE" b="1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DRE, UGEL </a:t>
              </a: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y Directores de IIEE. </a:t>
              </a:r>
            </a:p>
            <a:p>
              <a:pPr lvl="2">
                <a:buSzPts val="900"/>
              </a:pP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_Establece los procesos a cumplir en cada etapa. </a:t>
              </a:r>
            </a:p>
            <a:p>
              <a:pPr lvl="2">
                <a:buSzPts val="900"/>
              </a:pP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_No </a:t>
              </a:r>
              <a:r>
                <a:rPr lang="es-PE" i="1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hay exclusiones, todos son incluidos</a:t>
              </a: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.*</a:t>
              </a:r>
            </a:p>
          </p:txBody>
        </p:sp>
        <p:sp>
          <p:nvSpPr>
            <p:cNvPr id="48" name="Google Shape;447;p48"/>
            <p:cNvSpPr txBox="1"/>
            <p:nvPr/>
          </p:nvSpPr>
          <p:spPr>
            <a:xfrm>
              <a:off x="8365840" y="1454569"/>
              <a:ext cx="3351239" cy="9368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900"/>
              </a:pPr>
              <a:r>
                <a:rPr lang="es-PE" b="1" i="1" dirty="0" smtClean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Norma técnica general del programa de mantenimiento de locales educativos - </a:t>
              </a:r>
              <a:r>
                <a:rPr lang="es-PE" b="1" i="1" dirty="0" smtClean="0">
                  <a:solidFill>
                    <a:srgbClr val="C000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Resolución Ministerial N° 009-2019-MINEDU</a:t>
              </a:r>
              <a:endParaRPr lang="es-PE" b="1" i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9" name="Google Shape;396;p46"/>
            <p:cNvSpPr txBox="1"/>
            <p:nvPr/>
          </p:nvSpPr>
          <p:spPr>
            <a:xfrm>
              <a:off x="8365839" y="4607766"/>
              <a:ext cx="3351239" cy="1727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000" tIns="29000" rIns="29000" bIns="29000" anchor="ctr" anchorCtr="0">
              <a:noAutofit/>
            </a:bodyPr>
            <a:lstStyle/>
            <a:p>
              <a:pPr lvl="2">
                <a:buSzPts val="900"/>
              </a:pPr>
              <a:r>
                <a:rPr lang="es-PE" i="1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_Documento simplificado.</a:t>
              </a:r>
            </a:p>
            <a:p>
              <a:pPr lvl="2">
                <a:buSzPts val="900"/>
              </a:pP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_Establece </a:t>
              </a:r>
              <a:r>
                <a:rPr lang="es-PE" b="1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plazos</a:t>
              </a: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 que deben cumplir las </a:t>
              </a:r>
              <a:r>
                <a:rPr lang="es-ES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DRE</a:t>
              </a:r>
              <a:r>
                <a:rPr lang="es-ES" i="1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, UGEL y Directores de </a:t>
              </a:r>
              <a:r>
                <a:rPr lang="es-ES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IIEE </a:t>
              </a: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en </a:t>
              </a:r>
              <a:r>
                <a:rPr lang="es-PE" i="1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cada </a:t>
              </a: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etapa.</a:t>
              </a:r>
              <a:endParaRPr lang="es-PE" i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  <a:p>
              <a:pPr lvl="2">
                <a:buSzPts val="900"/>
              </a:pP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_Establece </a:t>
              </a:r>
              <a:r>
                <a:rPr lang="es-PE" b="1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montos</a:t>
              </a: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s-PE" b="1" i="1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diferenciados</a:t>
              </a:r>
              <a:r>
                <a:rPr lang="es-PE" i="1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 para locales educativos según criterios de asignación</a:t>
              </a: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.</a:t>
              </a:r>
            </a:p>
            <a:p>
              <a:pPr lvl="2">
                <a:buSzPts val="900"/>
              </a:pP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_Propone </a:t>
              </a:r>
              <a:r>
                <a:rPr lang="es-PE" b="1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ficha</a:t>
              </a: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 de acciones de mantenimiento diferenciada </a:t>
              </a:r>
              <a:r>
                <a:rPr lang="es-PE" b="1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según ámbito de intervención</a:t>
              </a: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.</a:t>
              </a:r>
              <a:endParaRPr lang="es-PE" i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0" name="Google Shape;447;p48"/>
            <p:cNvSpPr txBox="1"/>
            <p:nvPr/>
          </p:nvSpPr>
          <p:spPr>
            <a:xfrm>
              <a:off x="8365839" y="3677183"/>
              <a:ext cx="3351239" cy="9368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900"/>
              </a:pPr>
              <a:r>
                <a:rPr lang="es-PE" b="1" i="1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Norma técnica específica del programa de mantenimiento de locales educativos para el año 2019 – </a:t>
              </a:r>
              <a:r>
                <a:rPr lang="es-PE" b="1" i="1" dirty="0">
                  <a:solidFill>
                    <a:srgbClr val="C000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Resolución Ministerial N° </a:t>
              </a:r>
              <a:r>
                <a:rPr lang="es-PE" b="1" i="1" dirty="0" smtClean="0">
                  <a:solidFill>
                    <a:srgbClr val="C000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017-2019-MINEDU</a:t>
              </a:r>
              <a:endParaRPr lang="es-PE" b="1" i="1" dirty="0">
                <a:solidFill>
                  <a:srgbClr val="C00000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2" name="Conector angular 21"/>
            <p:cNvCxnSpPr>
              <a:stCxn id="36" idx="3"/>
            </p:cNvCxnSpPr>
            <p:nvPr/>
          </p:nvCxnSpPr>
          <p:spPr>
            <a:xfrm>
              <a:off x="7386505" y="1919622"/>
              <a:ext cx="979335" cy="3362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6666"/>
              </a:solidFill>
              <a:prstDash val="dash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24" name="Conector angular 23"/>
            <p:cNvCxnSpPr>
              <a:stCxn id="36" idx="3"/>
              <a:endCxn id="50" idx="1"/>
            </p:cNvCxnSpPr>
            <p:nvPr/>
          </p:nvCxnSpPr>
          <p:spPr>
            <a:xfrm>
              <a:off x="7386505" y="1919622"/>
              <a:ext cx="979333" cy="2225976"/>
            </a:xfrm>
            <a:prstGeom prst="bentConnector3">
              <a:avLst>
                <a:gd name="adj1" fmla="val 51514"/>
              </a:avLst>
            </a:prstGeom>
            <a:noFill/>
            <a:ln w="9525" cap="flat" cmpd="sng">
              <a:solidFill>
                <a:srgbClr val="666666"/>
              </a:solidFill>
              <a:prstDash val="dash"/>
              <a:miter lim="8000"/>
              <a:headEnd type="none" w="med" len="med"/>
              <a:tailEnd type="none" w="med" len="med"/>
            </a:ln>
          </p:spPr>
        </p:cxnSp>
      </p:grpSp>
      <p:sp>
        <p:nvSpPr>
          <p:cNvPr id="73" name="Google Shape;332;p44"/>
          <p:cNvSpPr txBox="1"/>
          <p:nvPr/>
        </p:nvSpPr>
        <p:spPr>
          <a:xfrm>
            <a:off x="349699" y="6335592"/>
            <a:ext cx="8785336" cy="3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prstClr val="black"/>
              </a:buClr>
              <a:buSzPts val="1400"/>
            </a:pPr>
            <a:r>
              <a:rPr lang="es-ES" sz="1000" i="1" dirty="0" smtClean="0">
                <a:solidFill>
                  <a:prstClr val="black"/>
                </a:solidFill>
                <a:latin typeface="+mn-lt"/>
                <a:ea typeface="Helvetica Neue"/>
                <a:cs typeface="Helvetica Neue"/>
                <a:sym typeface="Helvetica Neue"/>
              </a:rPr>
              <a:t>* A </a:t>
            </a:r>
            <a:r>
              <a:rPr lang="es-ES" sz="1000" i="1" dirty="0">
                <a:solidFill>
                  <a:prstClr val="black"/>
                </a:solidFill>
                <a:latin typeface="+mn-lt"/>
                <a:ea typeface="Helvetica Neue"/>
                <a:cs typeface="Helvetica Neue"/>
                <a:sym typeface="Helvetica Neue"/>
              </a:rPr>
              <a:t>excepción de IIEE sin metas de atención y locales educativos declarados en emergencia o inhabitables por </a:t>
            </a:r>
            <a:r>
              <a:rPr lang="es-ES" sz="1000" i="1" dirty="0" smtClean="0">
                <a:solidFill>
                  <a:prstClr val="black"/>
                </a:solidFill>
                <a:latin typeface="+mn-lt"/>
                <a:ea typeface="Helvetica Neue"/>
                <a:cs typeface="Helvetica Neue"/>
                <a:sym typeface="Helvetica Neue"/>
              </a:rPr>
              <a:t>INDECI. </a:t>
            </a:r>
            <a:endParaRPr lang="es-ES" sz="1000" i="1" dirty="0">
              <a:solidFill>
                <a:prstClr val="black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059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rir corchete 22"/>
          <p:cNvSpPr/>
          <p:nvPr/>
        </p:nvSpPr>
        <p:spPr>
          <a:xfrm>
            <a:off x="1449904" y="1930493"/>
            <a:ext cx="1513831" cy="3392333"/>
          </a:xfrm>
          <a:prstGeom prst="leftBracket">
            <a:avLst>
              <a:gd name="adj" fmla="val 0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oogle Shape;392;p46"/>
          <p:cNvGrpSpPr/>
          <p:nvPr/>
        </p:nvGrpSpPr>
        <p:grpSpPr>
          <a:xfrm>
            <a:off x="1875643" y="4929202"/>
            <a:ext cx="710400" cy="710400"/>
            <a:chOff x="2547861" y="5282172"/>
            <a:chExt cx="710400" cy="710400"/>
          </a:xfrm>
        </p:grpSpPr>
        <p:sp>
          <p:nvSpPr>
            <p:cNvPr id="30" name="Google Shape;383;p46"/>
            <p:cNvSpPr/>
            <p:nvPr/>
          </p:nvSpPr>
          <p:spPr>
            <a:xfrm>
              <a:off x="2547861" y="5282172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31" name="Google Shape;393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91230" y="5449284"/>
              <a:ext cx="425677" cy="4256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396;p46"/>
          <p:cNvSpPr txBox="1"/>
          <p:nvPr/>
        </p:nvSpPr>
        <p:spPr>
          <a:xfrm>
            <a:off x="3042619" y="1761435"/>
            <a:ext cx="2732449" cy="31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>
                <a:solidFill>
                  <a:schemeClr val="bg1">
                    <a:lumMod val="6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Marco normativo actualizado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Google Shape;397;p46"/>
          <p:cNvSpPr txBox="1"/>
          <p:nvPr/>
        </p:nvSpPr>
        <p:spPr>
          <a:xfrm>
            <a:off x="3064359" y="3467752"/>
            <a:ext cx="2789594" cy="2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Fortalecimiento de </a:t>
            </a:r>
            <a:r>
              <a:rPr lang="es-PE" sz="1600" b="1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capacidades</a:t>
            </a:r>
            <a:endParaRPr sz="1600" b="1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9" name="Google Shape;398;p46"/>
          <p:cNvCxnSpPr/>
          <p:nvPr/>
        </p:nvCxnSpPr>
        <p:spPr>
          <a:xfrm>
            <a:off x="2963734" y="1761435"/>
            <a:ext cx="0" cy="316373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00;p46"/>
          <p:cNvCxnSpPr/>
          <p:nvPr/>
        </p:nvCxnSpPr>
        <p:spPr>
          <a:xfrm rot="10800000">
            <a:off x="1069351" y="3624021"/>
            <a:ext cx="19440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01;p46"/>
          <p:cNvCxnSpPr/>
          <p:nvPr/>
        </p:nvCxnSpPr>
        <p:spPr>
          <a:xfrm>
            <a:off x="3004359" y="3467752"/>
            <a:ext cx="0" cy="29624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06;p46"/>
          <p:cNvSpPr txBox="1"/>
          <p:nvPr/>
        </p:nvSpPr>
        <p:spPr>
          <a:xfrm>
            <a:off x="3042620" y="5202726"/>
            <a:ext cx="2811334" cy="24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>
                <a:solidFill>
                  <a:schemeClr val="bg1">
                    <a:lumMod val="6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Soporte informático </a:t>
            </a:r>
            <a:r>
              <a:rPr lang="es-PE" sz="16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actualizado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5" name="Google Shape;408;p46"/>
          <p:cNvCxnSpPr/>
          <p:nvPr/>
        </p:nvCxnSpPr>
        <p:spPr>
          <a:xfrm>
            <a:off x="2963734" y="5202726"/>
            <a:ext cx="0" cy="240202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09;p46"/>
          <p:cNvSpPr/>
          <p:nvPr/>
        </p:nvSpPr>
        <p:spPr>
          <a:xfrm>
            <a:off x="462836" y="3311738"/>
            <a:ext cx="709200" cy="7092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10;p46" descr="80-51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412" y="3395337"/>
            <a:ext cx="508000" cy="50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413;p46"/>
          <p:cNvGrpSpPr/>
          <p:nvPr/>
        </p:nvGrpSpPr>
        <p:grpSpPr>
          <a:xfrm>
            <a:off x="1875643" y="3268818"/>
            <a:ext cx="710400" cy="710400"/>
            <a:chOff x="2489961" y="2686872"/>
            <a:chExt cx="710400" cy="710400"/>
          </a:xfrm>
        </p:grpSpPr>
        <p:sp>
          <p:nvSpPr>
            <p:cNvPr id="52" name="Google Shape;414;p46"/>
            <p:cNvSpPr/>
            <p:nvPr/>
          </p:nvSpPr>
          <p:spPr>
            <a:xfrm>
              <a:off x="2489961" y="2686872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53" name="Google Shape;415;p46" descr="iconfinder_12_meeting_business_office_team_3964123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81614" y="2727412"/>
              <a:ext cx="527050" cy="527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oogle Shape;411;p46"/>
          <p:cNvGrpSpPr/>
          <p:nvPr/>
        </p:nvGrpSpPr>
        <p:grpSpPr>
          <a:xfrm>
            <a:off x="1875643" y="1570009"/>
            <a:ext cx="710400" cy="710400"/>
            <a:chOff x="2529586" y="1510597"/>
            <a:chExt cx="710400" cy="710400"/>
          </a:xfrm>
        </p:grpSpPr>
        <p:sp>
          <p:nvSpPr>
            <p:cNvPr id="55" name="Google Shape;385;p46"/>
            <p:cNvSpPr/>
            <p:nvPr/>
          </p:nvSpPr>
          <p:spPr>
            <a:xfrm>
              <a:off x="2529586" y="1510597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56" name="Google Shape;412;p4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5621" y="1690066"/>
              <a:ext cx="378358" cy="37835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1" name="Conector angular 60"/>
          <p:cNvCxnSpPr/>
          <p:nvPr/>
        </p:nvCxnSpPr>
        <p:spPr>
          <a:xfrm flipV="1">
            <a:off x="5853953" y="1922984"/>
            <a:ext cx="1049482" cy="1692000"/>
          </a:xfrm>
          <a:prstGeom prst="bentConnector3">
            <a:avLst>
              <a:gd name="adj1" fmla="val 45729"/>
            </a:avLst>
          </a:prstGeom>
          <a:noFill/>
          <a:ln w="9525" cap="flat" cmpd="sng">
            <a:solidFill>
              <a:srgbClr val="666666"/>
            </a:solidFill>
            <a:prstDash val="dash"/>
            <a:miter lim="8000"/>
            <a:headEnd type="none" w="med" len="med"/>
            <a:tailEnd type="none" w="med" len="med"/>
          </a:ln>
        </p:spPr>
      </p:cxnSp>
      <p:grpSp>
        <p:nvGrpSpPr>
          <p:cNvPr id="40" name="Grupo 39"/>
          <p:cNvGrpSpPr/>
          <p:nvPr/>
        </p:nvGrpSpPr>
        <p:grpSpPr>
          <a:xfrm>
            <a:off x="6903430" y="1455194"/>
            <a:ext cx="4051437" cy="2159790"/>
            <a:chOff x="8466154" y="1401404"/>
            <a:chExt cx="3250922" cy="2205069"/>
          </a:xfrm>
        </p:grpSpPr>
        <p:sp>
          <p:nvSpPr>
            <p:cNvPr id="44" name="Google Shape;396;p46"/>
            <p:cNvSpPr txBox="1"/>
            <p:nvPr/>
          </p:nvSpPr>
          <p:spPr>
            <a:xfrm>
              <a:off x="8466154" y="2350264"/>
              <a:ext cx="3250922" cy="1256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000" tIns="29000" rIns="29000" bIns="29000" anchor="ctr" anchorCtr="0">
              <a:noAutofit/>
            </a:bodyPr>
            <a:lstStyle/>
            <a:p>
              <a:pPr lvl="2">
                <a:buSzPts val="900"/>
              </a:pP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_Capacitaciones dirigidas a </a:t>
              </a:r>
              <a:r>
                <a:rPr lang="es-PE" b="1" i="1" dirty="0">
                  <a:solidFill>
                    <a:srgbClr val="C000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especialistas de DRE, UGEL </a:t>
              </a: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y </a:t>
              </a:r>
              <a:r>
                <a:rPr lang="es-ES" i="1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responsables de mantenimiento de las II.EE</a:t>
              </a:r>
              <a:r>
                <a:rPr lang="es-ES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.</a:t>
              </a:r>
            </a:p>
            <a:p>
              <a:pPr lvl="2">
                <a:buSzPts val="900"/>
              </a:pPr>
              <a:r>
                <a:rPr lang="es-ES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_Capacitaciones sobre el marco normativo, el sistema de información de mantenimiento, llenado de fichas y ejecución de acciones de mantenimiento. </a:t>
              </a:r>
              <a:endParaRPr lang="es-ES" i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8" name="Google Shape;447;p48"/>
            <p:cNvSpPr txBox="1"/>
            <p:nvPr/>
          </p:nvSpPr>
          <p:spPr>
            <a:xfrm>
              <a:off x="8466155" y="1401404"/>
              <a:ext cx="3250921" cy="9488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900"/>
              </a:pPr>
              <a:r>
                <a:rPr lang="es-PE" b="1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Talleres de capacitación </a:t>
              </a:r>
              <a:endParaRPr lang="es-PE" b="1" i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64" name="Google Shape;396;p46"/>
          <p:cNvSpPr txBox="1"/>
          <p:nvPr/>
        </p:nvSpPr>
        <p:spPr>
          <a:xfrm>
            <a:off x="6903434" y="4607765"/>
            <a:ext cx="4051435" cy="1104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pPr lvl="2">
              <a:buSzPts val="900"/>
            </a:pPr>
            <a:r>
              <a:rPr lang="es-PE" i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_Desarrollo de material de difusión de las mejoras que refuerce las capacidades de los actores no técnicos y que garantice la correcta ejecución del Programa de Mantenimiento</a:t>
            </a:r>
            <a:r>
              <a:rPr lang="es-PE" i="1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</a:t>
            </a:r>
          </a:p>
          <a:p>
            <a:pPr lvl="2">
              <a:buSzPts val="900"/>
            </a:pPr>
            <a:r>
              <a:rPr lang="es-PE" i="1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_</a:t>
            </a:r>
            <a:r>
              <a:rPr lang="es-PE" i="1" dirty="0" err="1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Mailing</a:t>
            </a:r>
            <a:r>
              <a:rPr lang="es-PE" i="1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, nota de prensa, SMS, </a:t>
            </a:r>
            <a:r>
              <a:rPr lang="es-PE" i="1" dirty="0" err="1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brochure</a:t>
            </a:r>
            <a:r>
              <a:rPr lang="es-PE" i="1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.</a:t>
            </a:r>
            <a:endParaRPr lang="es-PE" i="1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447;p48"/>
          <p:cNvSpPr txBox="1"/>
          <p:nvPr/>
        </p:nvSpPr>
        <p:spPr>
          <a:xfrm>
            <a:off x="6903434" y="3677183"/>
            <a:ext cx="4051435" cy="936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900"/>
            </a:pPr>
            <a:r>
              <a:rPr lang="es-PE" b="1" i="1" dirty="0" smtClean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Material de difusión</a:t>
            </a:r>
            <a:endParaRPr lang="es-PE" b="1" i="1" dirty="0">
              <a:solidFill>
                <a:srgbClr val="C00000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7" name="Conector angular 66"/>
          <p:cNvCxnSpPr>
            <a:endCxn id="65" idx="1"/>
          </p:cNvCxnSpPr>
          <p:nvPr/>
        </p:nvCxnSpPr>
        <p:spPr>
          <a:xfrm>
            <a:off x="6320118" y="3624021"/>
            <a:ext cx="583316" cy="521577"/>
          </a:xfrm>
          <a:prstGeom prst="bentConnector3">
            <a:avLst>
              <a:gd name="adj1" fmla="val 3894"/>
            </a:avLst>
          </a:prstGeom>
          <a:noFill/>
          <a:ln w="9525" cap="flat" cmpd="sng">
            <a:solidFill>
              <a:srgbClr val="666666"/>
            </a:solidFill>
            <a:prstDash val="dash"/>
            <a:miter lim="8000"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234" y="583312"/>
            <a:ext cx="5620999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rir corchete 22"/>
          <p:cNvSpPr/>
          <p:nvPr/>
        </p:nvSpPr>
        <p:spPr>
          <a:xfrm>
            <a:off x="1449904" y="1930493"/>
            <a:ext cx="1513831" cy="3392333"/>
          </a:xfrm>
          <a:prstGeom prst="leftBracket">
            <a:avLst>
              <a:gd name="adj" fmla="val 0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Google Shape;392;p46"/>
          <p:cNvGrpSpPr/>
          <p:nvPr/>
        </p:nvGrpSpPr>
        <p:grpSpPr>
          <a:xfrm>
            <a:off x="1875643" y="4929202"/>
            <a:ext cx="710400" cy="710400"/>
            <a:chOff x="2547861" y="5282172"/>
            <a:chExt cx="710400" cy="710400"/>
          </a:xfrm>
        </p:grpSpPr>
        <p:sp>
          <p:nvSpPr>
            <p:cNvPr id="30" name="Google Shape;383;p46"/>
            <p:cNvSpPr/>
            <p:nvPr/>
          </p:nvSpPr>
          <p:spPr>
            <a:xfrm>
              <a:off x="2547861" y="5282172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31" name="Google Shape;393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91230" y="5449284"/>
              <a:ext cx="425677" cy="4256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396;p46"/>
          <p:cNvSpPr txBox="1"/>
          <p:nvPr/>
        </p:nvSpPr>
        <p:spPr>
          <a:xfrm>
            <a:off x="3042619" y="1761435"/>
            <a:ext cx="2732449" cy="31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>
                <a:solidFill>
                  <a:schemeClr val="bg1">
                    <a:lumMod val="6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Marco normativo actualizado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Google Shape;397;p46"/>
          <p:cNvSpPr txBox="1"/>
          <p:nvPr/>
        </p:nvSpPr>
        <p:spPr>
          <a:xfrm>
            <a:off x="3064359" y="3467752"/>
            <a:ext cx="2789594" cy="2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>
                <a:solidFill>
                  <a:schemeClr val="bg1">
                    <a:lumMod val="65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rPr>
              <a:t>Fortalecimiento de capacidades</a:t>
            </a:r>
            <a:endParaRPr sz="1600" b="1" dirty="0">
              <a:solidFill>
                <a:schemeClr val="bg1">
                  <a:lumMod val="65000"/>
                </a:schemeClr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39" name="Google Shape;398;p46"/>
          <p:cNvCxnSpPr/>
          <p:nvPr/>
        </p:nvCxnSpPr>
        <p:spPr>
          <a:xfrm>
            <a:off x="2963734" y="1761435"/>
            <a:ext cx="0" cy="316373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00;p46"/>
          <p:cNvCxnSpPr/>
          <p:nvPr/>
        </p:nvCxnSpPr>
        <p:spPr>
          <a:xfrm rot="10800000">
            <a:off x="1069351" y="3624021"/>
            <a:ext cx="19440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01;p46"/>
          <p:cNvCxnSpPr/>
          <p:nvPr/>
        </p:nvCxnSpPr>
        <p:spPr>
          <a:xfrm>
            <a:off x="3004359" y="3467752"/>
            <a:ext cx="0" cy="29624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06;p46"/>
          <p:cNvSpPr txBox="1"/>
          <p:nvPr/>
        </p:nvSpPr>
        <p:spPr>
          <a:xfrm>
            <a:off x="3042620" y="5202726"/>
            <a:ext cx="2811334" cy="24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9000" tIns="29000" rIns="29000" bIns="29000" anchor="ctr" anchorCtr="0">
            <a:noAutofit/>
          </a:bodyPr>
          <a:lstStyle/>
          <a:p>
            <a:r>
              <a:rPr lang="es-PE" sz="16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Soporte informático </a:t>
            </a:r>
            <a:r>
              <a:rPr lang="es-PE" sz="1600" b="1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actualizado</a:t>
            </a:r>
            <a:endParaRPr sz="1600" b="1" dirty="0">
              <a:solidFill>
                <a:schemeClr val="tx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5" name="Google Shape;408;p46"/>
          <p:cNvCxnSpPr/>
          <p:nvPr/>
        </p:nvCxnSpPr>
        <p:spPr>
          <a:xfrm>
            <a:off x="2963734" y="5202726"/>
            <a:ext cx="0" cy="240202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09;p46"/>
          <p:cNvSpPr/>
          <p:nvPr/>
        </p:nvSpPr>
        <p:spPr>
          <a:xfrm>
            <a:off x="462836" y="3311738"/>
            <a:ext cx="709200" cy="7092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10;p46" descr="80-51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412" y="3395337"/>
            <a:ext cx="508000" cy="50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413;p46"/>
          <p:cNvGrpSpPr/>
          <p:nvPr/>
        </p:nvGrpSpPr>
        <p:grpSpPr>
          <a:xfrm>
            <a:off x="1875643" y="3268818"/>
            <a:ext cx="710400" cy="710400"/>
            <a:chOff x="2489961" y="2686872"/>
            <a:chExt cx="710400" cy="710400"/>
          </a:xfrm>
        </p:grpSpPr>
        <p:sp>
          <p:nvSpPr>
            <p:cNvPr id="52" name="Google Shape;414;p46"/>
            <p:cNvSpPr/>
            <p:nvPr/>
          </p:nvSpPr>
          <p:spPr>
            <a:xfrm>
              <a:off x="2489961" y="2686872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53" name="Google Shape;415;p46" descr="iconfinder_12_meeting_business_office_team_3964123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81614" y="2727412"/>
              <a:ext cx="527050" cy="527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oogle Shape;411;p46"/>
          <p:cNvGrpSpPr/>
          <p:nvPr/>
        </p:nvGrpSpPr>
        <p:grpSpPr>
          <a:xfrm>
            <a:off x="1875643" y="1570009"/>
            <a:ext cx="710400" cy="710400"/>
            <a:chOff x="2529586" y="1510597"/>
            <a:chExt cx="710400" cy="710400"/>
          </a:xfrm>
        </p:grpSpPr>
        <p:sp>
          <p:nvSpPr>
            <p:cNvPr id="55" name="Google Shape;385;p46"/>
            <p:cNvSpPr/>
            <p:nvPr/>
          </p:nvSpPr>
          <p:spPr>
            <a:xfrm>
              <a:off x="2529586" y="1510597"/>
              <a:ext cx="710400" cy="710400"/>
            </a:xfrm>
            <a:prstGeom prst="ellipse">
              <a:avLst/>
            </a:prstGeom>
            <a:solidFill>
              <a:srgbClr val="A7B3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100"/>
              </a:pPr>
              <a:endParaRPr/>
            </a:p>
          </p:txBody>
        </p:sp>
        <p:pic>
          <p:nvPicPr>
            <p:cNvPr id="56" name="Google Shape;412;p4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5621" y="1690066"/>
              <a:ext cx="378358" cy="3783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rupo 57"/>
          <p:cNvGrpSpPr/>
          <p:nvPr/>
        </p:nvGrpSpPr>
        <p:grpSpPr>
          <a:xfrm>
            <a:off x="5853954" y="1455194"/>
            <a:ext cx="5100915" cy="4389838"/>
            <a:chOff x="7225080" y="1401404"/>
            <a:chExt cx="4491999" cy="4389838"/>
          </a:xfrm>
        </p:grpSpPr>
        <p:sp>
          <p:nvSpPr>
            <p:cNvPr id="59" name="Google Shape;396;p46"/>
            <p:cNvSpPr txBox="1"/>
            <p:nvPr/>
          </p:nvSpPr>
          <p:spPr>
            <a:xfrm>
              <a:off x="8149279" y="2350264"/>
              <a:ext cx="3567800" cy="3440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000" tIns="29000" rIns="29000" bIns="29000" anchor="ctr" anchorCtr="0">
              <a:noAutofit/>
            </a:bodyPr>
            <a:lstStyle/>
            <a:p>
              <a:pPr lvl="2">
                <a:buSzPts val="900"/>
              </a:pPr>
              <a:r>
                <a:rPr lang="es-PE" i="1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_ </a:t>
              </a: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Interfaz de acuerdo </a:t>
              </a:r>
              <a:r>
                <a:rPr lang="es-PE" i="1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a </a:t>
              </a: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responsabilidades de cada actor.</a:t>
              </a:r>
            </a:p>
            <a:p>
              <a:pPr lvl="2">
                <a:buSzPts val="900"/>
              </a:pP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 _</a:t>
              </a:r>
              <a:r>
                <a:rPr lang="es-PE" i="1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Seguimiento y gestión de los diferentes ámbitos Directores/Responsables; DRE/UGEL; MINEDU/PRONIED</a:t>
              </a:r>
            </a:p>
            <a:p>
              <a:pPr lvl="2">
                <a:buSzPts val="900"/>
              </a:pP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_</a:t>
              </a:r>
              <a:r>
                <a:rPr lang="es-PE" i="1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Integración de seguimiento y control del programa de mantenimiento</a:t>
              </a:r>
            </a:p>
            <a:p>
              <a:pPr lvl="2">
                <a:buSzPts val="900"/>
              </a:pP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_</a:t>
              </a:r>
              <a:r>
                <a:rPr lang="es-PE" i="1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Comunicación </a:t>
              </a: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constante</a:t>
              </a:r>
              <a:endParaRPr lang="es-PE" i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  <a:p>
              <a:pPr lvl="2">
                <a:buSzPts val="900"/>
              </a:pPr>
              <a:r>
                <a:rPr lang="es-PE" i="1" dirty="0" smtClean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_</a:t>
              </a:r>
              <a:r>
                <a:rPr lang="es-PE" i="1" dirty="0">
                  <a:solidFill>
                    <a:schemeClr val="tx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Funcionamiento automatizado que agilizará procesos</a:t>
              </a:r>
            </a:p>
            <a:p>
              <a:pPr lvl="2">
                <a:buSzPts val="900"/>
              </a:pPr>
              <a:endParaRPr lang="es-PE" i="1" dirty="0" smtClean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  <a:p>
              <a:pPr lvl="2">
                <a:buSzPts val="900"/>
              </a:pPr>
              <a:r>
                <a:rPr lang="es-PE" i="1" dirty="0" smtClean="0">
                  <a:solidFill>
                    <a:srgbClr val="C00000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*Para poder habilitar el ingreso al Nuevo Sistema Informático de Mantenimiento es determinante contar los responsables de las UGEL y los responsables de mantenimiento de las II.EE.</a:t>
              </a:r>
            </a:p>
          </p:txBody>
        </p:sp>
        <p:sp>
          <p:nvSpPr>
            <p:cNvPr id="60" name="Google Shape;447;p48"/>
            <p:cNvSpPr txBox="1"/>
            <p:nvPr/>
          </p:nvSpPr>
          <p:spPr>
            <a:xfrm>
              <a:off x="8149280" y="1401404"/>
              <a:ext cx="3567799" cy="9368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900"/>
              </a:pPr>
              <a:r>
                <a:rPr lang="es-PE" b="1" i="1" dirty="0" smtClean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Diseño </a:t>
              </a:r>
              <a:r>
                <a:rPr lang="es-PE" b="1" i="1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y desarrollo </a:t>
              </a:r>
              <a:r>
                <a:rPr lang="es-PE" b="1" i="1" dirty="0" smtClean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del nuevo </a:t>
              </a:r>
              <a:r>
                <a:rPr lang="es-PE" b="1" i="1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Sistema Informático de Mantenimiento + Implementación </a:t>
              </a:r>
              <a:r>
                <a:rPr lang="es-PE" b="1" i="1" dirty="0" smtClean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del </a:t>
              </a:r>
              <a:r>
                <a:rPr lang="es-PE" b="1" i="1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nuevo sistema </a:t>
              </a:r>
              <a:r>
                <a:rPr lang="es-PE" b="1" i="1" dirty="0" smtClean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en </a:t>
              </a:r>
              <a:r>
                <a:rPr lang="es-PE" b="1" i="1" dirty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las </a:t>
              </a:r>
              <a:r>
                <a:rPr lang="es-PE" b="1" i="1" dirty="0" smtClean="0">
                  <a:solidFill>
                    <a:schemeClr val="dk1"/>
                  </a:solidFill>
                  <a:latin typeface="+mn-lt"/>
                  <a:ea typeface="Helvetica Neue"/>
                  <a:cs typeface="Helvetica Neue"/>
                  <a:sym typeface="Helvetica Neue"/>
                </a:rPr>
                <a:t>IGD</a:t>
              </a:r>
              <a:endParaRPr lang="es-PE" b="1" i="1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61" name="Conector angular 60"/>
            <p:cNvCxnSpPr/>
            <p:nvPr/>
          </p:nvCxnSpPr>
          <p:spPr>
            <a:xfrm flipV="1">
              <a:off x="7225080" y="1869194"/>
              <a:ext cx="924201" cy="3399843"/>
            </a:xfrm>
            <a:prstGeom prst="bentConnector3">
              <a:avLst>
                <a:gd name="adj1" fmla="val 45729"/>
              </a:avLst>
            </a:prstGeom>
            <a:noFill/>
            <a:ln w="9525" cap="flat" cmpd="sng">
              <a:solidFill>
                <a:srgbClr val="666666"/>
              </a:solidFill>
              <a:prstDash val="dash"/>
              <a:miter lim="8000"/>
              <a:headEnd type="none" w="med" len="med"/>
              <a:tailEnd type="none" w="med" len="med"/>
            </a:ln>
          </p:spPr>
        </p:cxn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234" y="625313"/>
            <a:ext cx="5620999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2999" y="259201"/>
            <a:ext cx="31730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PE" sz="2200" b="1" kern="1200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ESTRATEGIAS DE </a:t>
            </a:r>
            <a:r>
              <a:rPr lang="es-PE" sz="2200" b="1" kern="1200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>MEJORA</a:t>
            </a:r>
            <a:endParaRPr lang="es-PE" sz="2200" b="1" kern="1200" dirty="0">
              <a:solidFill>
                <a:srgbClr val="C00000"/>
              </a:solidFill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Conector recto 2"/>
          <p:cNvCxnSpPr>
            <a:endCxn id="23" idx="1"/>
          </p:cNvCxnSpPr>
          <p:nvPr/>
        </p:nvCxnSpPr>
        <p:spPr>
          <a:xfrm>
            <a:off x="1535509" y="4651042"/>
            <a:ext cx="6889485" cy="0"/>
          </a:xfrm>
          <a:prstGeom prst="line">
            <a:avLst/>
          </a:prstGeom>
          <a:noFill/>
          <a:ln w="9525" cap="flat" cmpd="sng">
            <a:solidFill>
              <a:srgbClr val="666666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4" name="Google Shape;480;p50"/>
          <p:cNvSpPr txBox="1">
            <a:spLocks noChangeAspect="1"/>
          </p:cNvSpPr>
          <p:nvPr/>
        </p:nvSpPr>
        <p:spPr>
          <a:xfrm>
            <a:off x="1877305" y="1707502"/>
            <a:ext cx="1201062" cy="37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 Narrow"/>
              <a:buNone/>
            </a:pPr>
            <a:r>
              <a:rPr lang="es-P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COSTA</a:t>
            </a:r>
            <a:endParaRPr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481;p50"/>
          <p:cNvSpPr txBox="1">
            <a:spLocks noChangeAspect="1"/>
          </p:cNvSpPr>
          <p:nvPr/>
        </p:nvSpPr>
        <p:spPr>
          <a:xfrm>
            <a:off x="3235871" y="1707492"/>
            <a:ext cx="2052799" cy="37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 Narrow"/>
              <a:buNone/>
            </a:pPr>
            <a:r>
              <a:rPr lang="es-PE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COSTA LLUVIOSA</a:t>
            </a:r>
            <a:endParaRPr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482;p50"/>
          <p:cNvSpPr txBox="1">
            <a:spLocks noChangeAspect="1"/>
          </p:cNvSpPr>
          <p:nvPr/>
        </p:nvSpPr>
        <p:spPr>
          <a:xfrm>
            <a:off x="5408224" y="1709537"/>
            <a:ext cx="1201062" cy="355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 Narrow"/>
              <a:buNone/>
            </a:pPr>
            <a:r>
              <a:rPr lang="es-P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SIERRA</a:t>
            </a:r>
            <a:endParaRPr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483;p50"/>
          <p:cNvSpPr txBox="1">
            <a:spLocks noChangeAspect="1"/>
          </p:cNvSpPr>
          <p:nvPr/>
        </p:nvSpPr>
        <p:spPr>
          <a:xfrm>
            <a:off x="7253277" y="1715855"/>
            <a:ext cx="1201062" cy="27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 Narrow"/>
              <a:buNone/>
            </a:pPr>
            <a:r>
              <a:rPr lang="es-P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HELADAS</a:t>
            </a:r>
            <a:endParaRPr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484;p50"/>
          <p:cNvSpPr txBox="1">
            <a:spLocks noChangeAspect="1"/>
          </p:cNvSpPr>
          <p:nvPr/>
        </p:nvSpPr>
        <p:spPr>
          <a:xfrm>
            <a:off x="9053668" y="1720105"/>
            <a:ext cx="1201062" cy="32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1"/>
              <a:buFont typeface="Arial Narrow"/>
              <a:buNone/>
            </a:pPr>
            <a:r>
              <a:rPr lang="es-P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SELVA</a:t>
            </a:r>
            <a:endParaRPr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Google Shape;496;p50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r="88139"/>
          <a:stretch/>
        </p:blipFill>
        <p:spPr>
          <a:xfrm>
            <a:off x="2088087" y="1965142"/>
            <a:ext cx="735594" cy="732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97;p50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21459" r="64906"/>
          <a:stretch/>
        </p:blipFill>
        <p:spPr>
          <a:xfrm>
            <a:off x="3873635" y="1972897"/>
            <a:ext cx="847132" cy="732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77;p50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44779" r="44255"/>
          <a:stretch/>
        </p:blipFill>
        <p:spPr>
          <a:xfrm>
            <a:off x="5699008" y="1977904"/>
            <a:ext cx="680095" cy="732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98;p50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65846" r="21265"/>
          <a:stretch/>
        </p:blipFill>
        <p:spPr>
          <a:xfrm>
            <a:off x="7441034" y="1972897"/>
            <a:ext cx="799404" cy="732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99;p50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88560"/>
          <a:stretch/>
        </p:blipFill>
        <p:spPr>
          <a:xfrm>
            <a:off x="9306513" y="1965142"/>
            <a:ext cx="709540" cy="7328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/>
          <p:cNvSpPr/>
          <p:nvPr/>
        </p:nvSpPr>
        <p:spPr>
          <a:xfrm>
            <a:off x="4971784" y="3099889"/>
            <a:ext cx="5451586" cy="139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15" name="Rectángulo 14"/>
          <p:cNvSpPr/>
          <p:nvPr/>
        </p:nvSpPr>
        <p:spPr>
          <a:xfrm>
            <a:off x="1508411" y="3890337"/>
            <a:ext cx="8916154" cy="129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423445" y="2878591"/>
            <a:ext cx="3168000" cy="221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400" b="1" dirty="0" smtClean="0">
                <a:latin typeface="+mn-lt"/>
              </a:rPr>
              <a:t>MUROS</a:t>
            </a:r>
            <a:r>
              <a:rPr lang="es-PE" sz="1400" dirty="0" smtClean="0">
                <a:latin typeface="+mn-lt"/>
              </a:rPr>
              <a:t>: Resane en muros tarrajeados</a:t>
            </a:r>
            <a:endParaRPr lang="es-ES" sz="1400" dirty="0">
              <a:latin typeface="+mn-lt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501757" y="3099890"/>
            <a:ext cx="3593804" cy="1401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1406946" y="3220460"/>
            <a:ext cx="3744000" cy="213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200" i="1" dirty="0" smtClean="0">
                <a:solidFill>
                  <a:schemeClr val="tx2"/>
                </a:solidFill>
                <a:latin typeface="+mn-lt"/>
              </a:rPr>
              <a:t>se sugiere considerar medidas para disminuir el salitre</a:t>
            </a:r>
            <a:endParaRPr lang="es-ES" sz="12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1423446" y="3639738"/>
            <a:ext cx="4356000" cy="256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400" b="1" dirty="0" smtClean="0">
                <a:latin typeface="+mn-lt"/>
              </a:rPr>
              <a:t>PISOS</a:t>
            </a:r>
            <a:r>
              <a:rPr lang="es-PE" sz="1400" dirty="0" smtClean="0">
                <a:latin typeface="+mn-lt"/>
              </a:rPr>
              <a:t>: Pisos interiores de machihembrados de madera</a:t>
            </a:r>
            <a:endParaRPr lang="es-ES" sz="1400" dirty="0">
              <a:latin typeface="+mn-lt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095561" y="3891586"/>
            <a:ext cx="3330032" cy="1291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5025965" y="3952600"/>
            <a:ext cx="3466474" cy="308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200" i="1" dirty="0" smtClean="0">
                <a:solidFill>
                  <a:schemeClr val="tx2"/>
                </a:solidFill>
                <a:latin typeface="+mn-lt"/>
              </a:rPr>
              <a:t>se sugiere incluir material de aislamiento térmico</a:t>
            </a:r>
            <a:endParaRPr lang="es-ES" sz="12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1423447" y="4360849"/>
            <a:ext cx="3174613" cy="256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400" b="1" dirty="0" smtClean="0">
                <a:latin typeface="+mn-lt"/>
              </a:rPr>
              <a:t>PUERTAS Y VENTANAS </a:t>
            </a:r>
            <a:r>
              <a:rPr lang="es-PE" sz="1400" dirty="0" smtClean="0">
                <a:latin typeface="+mn-lt"/>
              </a:rPr>
              <a:t>: Mosquitero</a:t>
            </a:r>
            <a:endParaRPr lang="es-ES" sz="1400" dirty="0">
              <a:latin typeface="+mn-lt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424994" y="4591715"/>
            <a:ext cx="1990605" cy="1186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3099560" y="4663901"/>
            <a:ext cx="2015737" cy="423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200" i="1" dirty="0">
                <a:solidFill>
                  <a:schemeClr val="tx2"/>
                </a:solidFill>
                <a:latin typeface="+mn-lt"/>
              </a:rPr>
              <a:t>inclusión de malla mosquitero en carpinterías</a:t>
            </a:r>
            <a:endParaRPr lang="es-ES" sz="12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124690" y="4591715"/>
            <a:ext cx="1990605" cy="1186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26" name="Rectángulo 25"/>
          <p:cNvSpPr/>
          <p:nvPr/>
        </p:nvSpPr>
        <p:spPr>
          <a:xfrm>
            <a:off x="1507215" y="5448937"/>
            <a:ext cx="8916154" cy="129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1422252" y="5227639"/>
            <a:ext cx="3098074" cy="227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400" b="1" dirty="0" smtClean="0">
                <a:latin typeface="+mn-lt"/>
              </a:rPr>
              <a:t>PUERTAS Y VENTANAS</a:t>
            </a:r>
            <a:r>
              <a:rPr lang="es-PE" sz="1400" dirty="0" smtClean="0">
                <a:latin typeface="+mn-lt"/>
              </a:rPr>
              <a:t>:</a:t>
            </a:r>
            <a:endParaRPr lang="es-ES" sz="1400" dirty="0">
              <a:latin typeface="+mn-lt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094366" y="5450187"/>
            <a:ext cx="3330032" cy="1291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025964" y="5545901"/>
            <a:ext cx="3888000" cy="245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200" i="1" dirty="0">
                <a:solidFill>
                  <a:schemeClr val="tx2"/>
                </a:solidFill>
                <a:latin typeface="+mn-lt"/>
              </a:rPr>
              <a:t>se sugiere que se puedan sellar para aislarlas térmicamente</a:t>
            </a:r>
            <a:endParaRPr lang="es-ES" sz="12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8354525" y="4681270"/>
            <a:ext cx="2015737" cy="423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200" i="1" dirty="0">
                <a:solidFill>
                  <a:schemeClr val="tx2"/>
                </a:solidFill>
                <a:latin typeface="+mn-lt"/>
              </a:rPr>
              <a:t>inclusión de </a:t>
            </a:r>
            <a:r>
              <a:rPr lang="es-PE" sz="1200" i="1" dirty="0" smtClean="0">
                <a:solidFill>
                  <a:schemeClr val="tx2"/>
                </a:solidFill>
                <a:latin typeface="+mn-lt"/>
              </a:rPr>
              <a:t>malla mosquitero en carpinterías</a:t>
            </a:r>
            <a:endParaRPr lang="es-ES" sz="1200" i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31" name="Conector recto 30"/>
          <p:cNvCxnSpPr>
            <a:endCxn id="33" idx="1"/>
          </p:cNvCxnSpPr>
          <p:nvPr/>
        </p:nvCxnSpPr>
        <p:spPr>
          <a:xfrm>
            <a:off x="1519009" y="6261625"/>
            <a:ext cx="1580551" cy="0"/>
          </a:xfrm>
          <a:prstGeom prst="line">
            <a:avLst/>
          </a:prstGeom>
          <a:noFill/>
          <a:ln w="9525" cap="flat" cmpd="sng">
            <a:solidFill>
              <a:srgbClr val="666666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32" name="Título 1"/>
          <p:cNvSpPr txBox="1">
            <a:spLocks/>
          </p:cNvSpPr>
          <p:nvPr/>
        </p:nvSpPr>
        <p:spPr>
          <a:xfrm>
            <a:off x="1406947" y="5971432"/>
            <a:ext cx="3174613" cy="256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400" b="1" dirty="0" smtClean="0">
                <a:latin typeface="+mn-lt"/>
              </a:rPr>
              <a:t>INSTALACIONES ELÉCTRICAS </a:t>
            </a:r>
            <a:r>
              <a:rPr lang="es-PE" sz="1400" dirty="0" smtClean="0">
                <a:latin typeface="+mn-lt"/>
              </a:rPr>
              <a:t>: Pararrayos</a:t>
            </a:r>
            <a:endParaRPr lang="es-ES" sz="1400" dirty="0">
              <a:latin typeface="+mn-lt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3099560" y="6202298"/>
            <a:ext cx="7299539" cy="1186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34" name="Título 1"/>
          <p:cNvSpPr txBox="1">
            <a:spLocks/>
          </p:cNvSpPr>
          <p:nvPr/>
        </p:nvSpPr>
        <p:spPr>
          <a:xfrm>
            <a:off x="3083059" y="6325283"/>
            <a:ext cx="3708000" cy="294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1200" i="1" dirty="0" smtClean="0">
                <a:solidFill>
                  <a:schemeClr val="tx2"/>
                </a:solidFill>
                <a:latin typeface="+mn-lt"/>
              </a:rPr>
              <a:t>inclusión de acciones de mantenimiento a pararrayos</a:t>
            </a:r>
            <a:endParaRPr lang="es-ES" sz="1200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5" name="Google Shape;464;p49"/>
          <p:cNvSpPr txBox="1"/>
          <p:nvPr/>
        </p:nvSpPr>
        <p:spPr>
          <a:xfrm>
            <a:off x="1468027" y="1296827"/>
            <a:ext cx="6710019" cy="30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C00000"/>
              </a:buClr>
              <a:buSzPts val="1400"/>
            </a:pPr>
            <a:r>
              <a:rPr lang="es-ES" i="1" dirty="0" smtClean="0"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Ejemplo de </a:t>
            </a:r>
            <a:r>
              <a:rPr lang="es-PE" b="1" i="1" dirty="0" smtClean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acciones diferenciadas </a:t>
            </a:r>
            <a:r>
              <a:rPr lang="es-PE" i="1" dirty="0" smtClean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Helvetica Neue"/>
                <a:sym typeface="Helvetica Neue"/>
              </a:rPr>
              <a:t>según zona bioclimática.</a:t>
            </a:r>
            <a:endParaRPr i="1" dirty="0">
              <a:solidFill>
                <a:schemeClr val="dk1"/>
              </a:solidFill>
              <a:latin typeface="Calibri" panose="020F050202020403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277093" y="773661"/>
            <a:ext cx="51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i="1" kern="0" dirty="0" smtClean="0">
                <a:solidFill>
                  <a:prstClr val="black"/>
                </a:solidFill>
                <a:latin typeface="+mn-lt"/>
                <a:cs typeface="Arial"/>
                <a:sym typeface="Arial"/>
              </a:rPr>
              <a:t>Nueva Ficha de Acciones de Mantenimiento</a:t>
            </a:r>
            <a:endParaRPr lang="es-PE" sz="1600" b="1" i="1" kern="0" dirty="0">
              <a:solidFill>
                <a:prstClr val="black"/>
              </a:solidFill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8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adroTexto 69"/>
          <p:cNvSpPr txBox="1"/>
          <p:nvPr/>
        </p:nvSpPr>
        <p:spPr>
          <a:xfrm>
            <a:off x="262999" y="259201"/>
            <a:ext cx="6434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s-PE" sz="2200" b="1" kern="1200" dirty="0" smtClean="0">
                <a:solidFill>
                  <a:srgbClr val="C00000"/>
                </a:solidFill>
                <a:latin typeface="Calibri" panose="020F0502020204030204"/>
                <a:cs typeface="Times New Roman" panose="02020603050405020304" pitchFamily="18" charset="0"/>
              </a:rPr>
              <a:t>Listado de Responsables de los Locales Escolares </a:t>
            </a:r>
            <a:r>
              <a:rPr lang="es-PE" sz="1100" b="1" kern="1200" dirty="0" smtClean="0">
                <a:solidFill>
                  <a:srgbClr val="C00000"/>
                </a:solidFill>
                <a:latin typeface="Calibri" panose="020F0502020204030204"/>
                <a:cs typeface="Times New Roman" panose="02020603050405020304" pitchFamily="18" charset="0"/>
              </a:rPr>
              <a:t>(18.01)</a:t>
            </a:r>
            <a:endParaRPr lang="es-PE" sz="1100" b="1" kern="1200" dirty="0">
              <a:solidFill>
                <a:srgbClr val="C00000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59" name="Google Shape;285;p42"/>
          <p:cNvSpPr/>
          <p:nvPr/>
        </p:nvSpPr>
        <p:spPr>
          <a:xfrm>
            <a:off x="273478" y="621690"/>
            <a:ext cx="3734158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200" b="1" i="1" dirty="0" smtClean="0">
                <a:solidFill>
                  <a:schemeClr val="tx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el marco del Buen Inicio de Año Escolar</a:t>
            </a:r>
            <a:endParaRPr sz="1200" b="1" i="1" dirty="0">
              <a:solidFill>
                <a:schemeClr val="tx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 rotWithShape="1">
          <a:blip r:embed="rId3"/>
          <a:srcRect t="5380"/>
          <a:stretch/>
        </p:blipFill>
        <p:spPr>
          <a:xfrm>
            <a:off x="1400005" y="883142"/>
            <a:ext cx="9391989" cy="59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2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5" name="Google Shape;1125;p70"/>
          <p:cNvPicPr preferRelativeResize="0"/>
          <p:nvPr/>
        </p:nvPicPr>
        <p:blipFill rotWithShape="1">
          <a:blip r:embed="rId3">
            <a:alphaModFix/>
          </a:blip>
          <a:srcRect r="59081"/>
          <a:stretch/>
        </p:blipFill>
        <p:spPr>
          <a:xfrm>
            <a:off x="5203719" y="5803873"/>
            <a:ext cx="1731410" cy="660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70" descr="Resultado de imagen para ministerio de educacion png"/>
          <p:cNvPicPr preferRelativeResize="0"/>
          <p:nvPr/>
        </p:nvPicPr>
        <p:blipFill rotWithShape="1">
          <a:blip r:embed="rId4">
            <a:alphaModFix/>
          </a:blip>
          <a:srcRect l="2279" t="8557" r="1944" b="5524"/>
          <a:stretch/>
        </p:blipFill>
        <p:spPr>
          <a:xfrm>
            <a:off x="629223" y="5803873"/>
            <a:ext cx="2845668" cy="660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7" name="Google Shape;1127;p70"/>
          <p:cNvCxnSpPr/>
          <p:nvPr/>
        </p:nvCxnSpPr>
        <p:spPr>
          <a:xfrm>
            <a:off x="4925006" y="5791172"/>
            <a:ext cx="0" cy="610500"/>
          </a:xfrm>
          <a:prstGeom prst="straightConnector1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CuadroTexto 4"/>
          <p:cNvSpPr txBox="1"/>
          <p:nvPr/>
        </p:nvSpPr>
        <p:spPr>
          <a:xfrm>
            <a:off x="1105991" y="2621642"/>
            <a:ext cx="3424893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es-PE" sz="6000" dirty="0">
                <a:solidFill>
                  <a:srgbClr val="CC0000"/>
                </a:solidFill>
              </a:rPr>
              <a:t>¡Gracias!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05991" y="4212424"/>
            <a:ext cx="3578352" cy="44121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s-PE" sz="2267" b="1" dirty="0">
                <a:solidFill>
                  <a:srgbClr val="014593"/>
                </a:solidFill>
              </a:rPr>
              <a:t>http://www.pronied.gob.pe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734</Words>
  <Application>Microsoft Office PowerPoint</Application>
  <PresentationFormat>Panorámica</PresentationFormat>
  <Paragraphs>106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Times New Roman</vt:lpstr>
      <vt:lpstr>Arial</vt:lpstr>
      <vt:lpstr>Helvetica Narrow</vt:lpstr>
      <vt:lpstr>Calibri Light</vt:lpstr>
      <vt:lpstr>Arial Narrow</vt:lpstr>
      <vt:lpstr>Helvetica Neue Light</vt:lpstr>
      <vt:lpstr>Helvetica Neue</vt:lpstr>
      <vt:lpstr>Calibri</vt:lpstr>
      <vt:lpstr>White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ro g r a m a   d e   m a n t e n i m i e n t o 2 0 1 9  ESTRATEGIAS DE MEJORA</dc:title>
  <dc:creator>UGM 01</dc:creator>
  <cp:lastModifiedBy>Maria Lupe Castillo Farfan</cp:lastModifiedBy>
  <cp:revision>242</cp:revision>
  <cp:lastPrinted>2019-01-18T17:20:10Z</cp:lastPrinted>
  <dcterms:modified xsi:type="dcterms:W3CDTF">2019-01-28T21:38:42Z</dcterms:modified>
</cp:coreProperties>
</file>