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65" r:id="rId2"/>
    <p:sldId id="342" r:id="rId3"/>
    <p:sldId id="353" r:id="rId4"/>
    <p:sldId id="351" r:id="rId5"/>
    <p:sldId id="349" r:id="rId6"/>
    <p:sldId id="343" r:id="rId7"/>
    <p:sldId id="344" r:id="rId8"/>
    <p:sldId id="345" r:id="rId9"/>
    <p:sldId id="354" r:id="rId10"/>
    <p:sldId id="355" r:id="rId11"/>
    <p:sldId id="352" r:id="rId12"/>
    <p:sldId id="291" r:id="rId1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02" y="252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8EDFC-1300-459D-AD2B-D616CE08E927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D17C8-EEF5-4A97-B39A-7A2DC07B88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519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Acceso</a:t>
            </a:r>
            <a:r>
              <a:rPr lang="es-PE" baseline="0" dirty="0" smtClean="0"/>
              <a:t> de </a:t>
            </a:r>
            <a:r>
              <a:rPr lang="es-PE" baseline="0" dirty="0" err="1" smtClean="0"/>
              <a:t>ugel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390B-9846-418C-9BF2-CE48A5499A09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335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Acceso</a:t>
            </a:r>
            <a:r>
              <a:rPr lang="es-PE" baseline="0" dirty="0" smtClean="0"/>
              <a:t> de </a:t>
            </a:r>
            <a:r>
              <a:rPr lang="es-PE" baseline="0" dirty="0" err="1" smtClean="0"/>
              <a:t>ugel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390B-9846-418C-9BF2-CE48A5499A09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165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Va a</a:t>
            </a:r>
            <a:r>
              <a:rPr lang="es-PE" baseline="0" dirty="0" smtClean="0"/>
              <a:t> llegar un mensaje de texto al celular del responsable de mantenimiento en el cual se indica que ya se registró en el sim.  </a:t>
            </a:r>
            <a:endParaRPr lang="es-PE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390B-9846-418C-9BF2-CE48A5499A09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47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Pendientes de</a:t>
            </a:r>
            <a:r>
              <a:rPr lang="es-PE" baseline="0" dirty="0" smtClean="0"/>
              <a:t> cada actor responsable (director/</a:t>
            </a:r>
            <a:r>
              <a:rPr lang="es-PE" baseline="0" dirty="0" err="1" smtClean="0"/>
              <a:t>dre-ugel</a:t>
            </a:r>
            <a:r>
              <a:rPr lang="es-PE" baseline="0" dirty="0" smtClean="0"/>
              <a:t>/</a:t>
            </a:r>
            <a:r>
              <a:rPr lang="es-PE" baseline="0" dirty="0" err="1" smtClean="0"/>
              <a:t>minedu-pronied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390B-9846-418C-9BF2-CE48A5499A09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315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060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538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229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98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24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097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799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860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83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15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660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1CFD5-B069-4336-B912-AFB2A214DD01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53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3" y="6042226"/>
            <a:ext cx="3875963" cy="5982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0710" y="2736502"/>
            <a:ext cx="101686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 smtClean="0">
                <a:solidFill>
                  <a:schemeClr val="accent5">
                    <a:lumMod val="75000"/>
                  </a:schemeClr>
                </a:solidFill>
              </a:rPr>
              <a:t>MI MANTENIMIENTO</a:t>
            </a:r>
          </a:p>
          <a:p>
            <a:r>
              <a:rPr lang="es-PE" sz="2600" b="1" dirty="0" smtClean="0">
                <a:solidFill>
                  <a:schemeClr val="accent5">
                    <a:lumMod val="75000"/>
                  </a:schemeClr>
                </a:solidFill>
              </a:rPr>
              <a:t>SISTEMA DE GESTIÓN DE MANTENIMIENTO DE LOCALES EDUCATIVOS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0709" y="5089206"/>
            <a:ext cx="1016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NACIONAL DE INFRAESTRUCTURA EDUCATIVA</a:t>
            </a:r>
          </a:p>
          <a:p>
            <a:r>
              <a:rPr lang="es-P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UNIDAD GERENCIAL DE MANTENIMIENTO 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391275"/>
            <a:ext cx="12192000" cy="463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82" y="6317118"/>
            <a:ext cx="1403689" cy="5373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44643" y="317651"/>
            <a:ext cx="10515600" cy="7642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DECLARACION DE GASTOS (DG)</a:t>
            </a:r>
            <a:endParaRPr lang="es-PE" sz="240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42" y="699795"/>
            <a:ext cx="9017002" cy="567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2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08543"/>
              </p:ext>
            </p:extLst>
          </p:nvPr>
        </p:nvGraphicFramePr>
        <p:xfrm>
          <a:off x="4333875" y="1013732"/>
          <a:ext cx="7534275" cy="530338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19100"/>
                <a:gridCol w="1352550"/>
                <a:gridCol w="2047875"/>
                <a:gridCol w="2466975"/>
                <a:gridCol w="1247775"/>
              </a:tblGrid>
              <a:tr h="406066">
                <a:tc>
                  <a:txBody>
                    <a:bodyPr/>
                    <a:lstStyle/>
                    <a:p>
                      <a:pPr algn="ctr" rtl="0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</a:rPr>
                        <a:t>REGION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</a:rPr>
                        <a:t>RESPONSABLE PRONIED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</a:rPr>
                        <a:t>CORREO ELECTRÓNICO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TELEFONO</a:t>
                      </a:r>
                      <a:endParaRPr lang="es-PE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 smtClean="0">
                          <a:effectLst/>
                        </a:rPr>
                        <a:t>1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TUMBES</a:t>
                      </a:r>
                    </a:p>
                    <a:p>
                      <a:r>
                        <a:rPr lang="es-PE" sz="1200" dirty="0" smtClean="0"/>
                        <a:t>PIURA</a:t>
                      </a:r>
                    </a:p>
                    <a:p>
                      <a:r>
                        <a:rPr lang="es-PE" sz="1200" dirty="0" smtClean="0"/>
                        <a:t>LAMBAYEQUE</a:t>
                      </a:r>
                      <a:endParaRPr lang="es-PE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u="none" strike="noStrike" dirty="0" smtClean="0">
                          <a:effectLst/>
                        </a:rPr>
                        <a:t>Ing. María Castillo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u="none" strike="noStrike" dirty="0" smtClean="0">
                          <a:effectLst/>
                        </a:rPr>
                        <a:t>Sra. Tatiana Díaz</a:t>
                      </a:r>
                      <a:endParaRPr lang="es-P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u="none" strike="noStrike" dirty="0" smtClean="0">
                          <a:effectLst/>
                        </a:rPr>
                        <a:t>mcastillo@pronied.gob.pe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u="none" strike="noStrike" dirty="0" smtClean="0">
                          <a:effectLst/>
                        </a:rPr>
                        <a:t>mantenimientotdiaz@gmail.com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 </a:t>
                      </a:r>
                      <a:r>
                        <a:rPr lang="es-P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631 406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 smtClean="0">
                          <a:effectLst/>
                        </a:rPr>
                        <a:t>2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AMAZONAS</a:t>
                      </a:r>
                    </a:p>
                    <a:p>
                      <a:r>
                        <a:rPr lang="es-PE" sz="1200" dirty="0" smtClean="0"/>
                        <a:t>LORETO</a:t>
                      </a:r>
                    </a:p>
                    <a:p>
                      <a:r>
                        <a:rPr lang="es-PE" sz="1200" dirty="0" smtClean="0"/>
                        <a:t>SAN MARTIN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u="none" strike="noStrike" dirty="0" smtClean="0">
                          <a:effectLst/>
                        </a:rPr>
                        <a:t>Ing. Rita Sahuinco</a:t>
                      </a:r>
                      <a:endParaRPr lang="es-P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u="none" strike="noStrike" dirty="0" smtClean="0">
                          <a:effectLst/>
                        </a:rPr>
                        <a:t>rsahuinco@pronied.gob.pe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999 662 870</a:t>
                      </a: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 smtClean="0">
                          <a:effectLst/>
                        </a:rPr>
                        <a:t>3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LA LIBERTAD</a:t>
                      </a:r>
                    </a:p>
                    <a:p>
                      <a:r>
                        <a:rPr lang="es-PE" sz="1200" dirty="0" smtClean="0"/>
                        <a:t>CAJAMARCA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u="none" strike="noStrike" dirty="0" smtClean="0">
                          <a:effectLst/>
                        </a:rPr>
                        <a:t>Arq. </a:t>
                      </a:r>
                      <a:r>
                        <a:rPr lang="es-PE" sz="1600" u="none" strike="noStrike" dirty="0" err="1" smtClean="0">
                          <a:effectLst/>
                        </a:rPr>
                        <a:t>Jeanette</a:t>
                      </a:r>
                      <a:r>
                        <a:rPr lang="es-PE" sz="1600" u="none" strike="noStrike" dirty="0" smtClean="0">
                          <a:effectLst/>
                        </a:rPr>
                        <a:t> Cieza</a:t>
                      </a:r>
                      <a:endParaRPr lang="es-P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u="none" strike="noStrike" dirty="0" smtClean="0">
                          <a:effectLst/>
                        </a:rPr>
                        <a:t>jciezab@pronied.gob.pe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976 176 909</a:t>
                      </a: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 smtClean="0">
                          <a:effectLst/>
                        </a:rPr>
                        <a:t>4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ANCASH</a:t>
                      </a:r>
                    </a:p>
                    <a:p>
                      <a:r>
                        <a:rPr lang="es-PE" sz="1200" dirty="0" smtClean="0"/>
                        <a:t>UCAYALI</a:t>
                      </a:r>
                    </a:p>
                    <a:p>
                      <a:r>
                        <a:rPr lang="es-PE" sz="1200" dirty="0" smtClean="0"/>
                        <a:t>HUÁNUCO</a:t>
                      </a:r>
                      <a:endParaRPr lang="es-PE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u="none" strike="noStrike" dirty="0" smtClean="0">
                          <a:effectLst/>
                        </a:rPr>
                        <a:t>Ing. Nelly López</a:t>
                      </a:r>
                      <a:endParaRPr lang="es-P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u="none" strike="noStrike" dirty="0" smtClean="0">
                          <a:effectLst/>
                        </a:rPr>
                        <a:t>nlopezg@pronied.gob.pe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991 875 018</a:t>
                      </a: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 smtClean="0">
                          <a:effectLst/>
                        </a:rPr>
                        <a:t>5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PASCO</a:t>
                      </a:r>
                    </a:p>
                    <a:p>
                      <a:r>
                        <a:rPr lang="es-PE" sz="1200" dirty="0" smtClean="0"/>
                        <a:t>JUNÍN</a:t>
                      </a:r>
                    </a:p>
                    <a:p>
                      <a:r>
                        <a:rPr lang="es-PE" sz="1200" baseline="0" dirty="0" smtClean="0"/>
                        <a:t>HUANCAVELICA</a:t>
                      </a:r>
                      <a:endParaRPr lang="es-PE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u="none" strike="noStrike" dirty="0" smtClean="0">
                          <a:effectLst/>
                        </a:rPr>
                        <a:t>Ing. Silvia Jave</a:t>
                      </a:r>
                      <a:endParaRPr lang="es-P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u="none" strike="noStrike" dirty="0" smtClean="0">
                          <a:effectLst/>
                        </a:rPr>
                        <a:t>sjave@pronied.gob.pe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964 330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635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 smtClean="0">
                          <a:effectLst/>
                        </a:rPr>
                        <a:t>6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AYACUCHO</a:t>
                      </a:r>
                    </a:p>
                    <a:p>
                      <a:r>
                        <a:rPr lang="es-PE" sz="1200" baseline="0" dirty="0" smtClean="0"/>
                        <a:t>AREQUIPA</a:t>
                      </a:r>
                    </a:p>
                    <a:p>
                      <a:r>
                        <a:rPr lang="es-PE" sz="1200" baseline="0" dirty="0" smtClean="0"/>
                        <a:t>ICA</a:t>
                      </a:r>
                      <a:endParaRPr lang="es-PE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u="none" strike="noStrike" dirty="0" smtClean="0">
                          <a:effectLst/>
                        </a:rPr>
                        <a:t>Arq. Carla </a:t>
                      </a:r>
                      <a:r>
                        <a:rPr lang="es-PE" sz="1600" u="none" strike="noStrike" dirty="0" err="1" smtClean="0">
                          <a:effectLst/>
                        </a:rPr>
                        <a:t>Beingolea</a:t>
                      </a:r>
                      <a:endParaRPr lang="es-P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u="none" strike="noStrike" dirty="0" smtClean="0">
                          <a:effectLst/>
                        </a:rPr>
                        <a:t>ugm05@pronied.gob.pe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940 254 831</a:t>
                      </a: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 smtClean="0">
                          <a:effectLst/>
                        </a:rPr>
                        <a:t>7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APURÍMAC</a:t>
                      </a:r>
                    </a:p>
                    <a:p>
                      <a:r>
                        <a:rPr lang="es-PE" sz="1200" dirty="0" smtClean="0"/>
                        <a:t>CUSCO</a:t>
                      </a:r>
                    </a:p>
                    <a:p>
                      <a:r>
                        <a:rPr lang="es-PE" sz="1200" dirty="0" smtClean="0"/>
                        <a:t>MADRE DE DIOS</a:t>
                      </a:r>
                      <a:endParaRPr lang="es-PE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u="none" strike="noStrike" dirty="0" smtClean="0">
                          <a:effectLst/>
                        </a:rPr>
                        <a:t>Arq. </a:t>
                      </a:r>
                      <a:r>
                        <a:rPr lang="es-PE" sz="1600" u="none" strike="noStrike" dirty="0" err="1" smtClean="0">
                          <a:effectLst/>
                        </a:rPr>
                        <a:t>Rosie</a:t>
                      </a:r>
                      <a:r>
                        <a:rPr lang="es-PE" sz="1600" u="none" strike="noStrike" dirty="0" smtClean="0">
                          <a:effectLst/>
                        </a:rPr>
                        <a:t> Fontinier</a:t>
                      </a:r>
                      <a:endParaRPr lang="es-P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u="none" strike="noStrike" dirty="0" smtClean="0">
                          <a:effectLst/>
                        </a:rPr>
                        <a:t>rfontinier@pronied.gob.pe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995 006 288</a:t>
                      </a: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 smtClean="0">
                          <a:effectLst/>
                        </a:rPr>
                        <a:t>8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PUNO</a:t>
                      </a:r>
                    </a:p>
                    <a:p>
                      <a:r>
                        <a:rPr lang="es-PE" sz="1200" baseline="0" dirty="0" smtClean="0"/>
                        <a:t>MOQUEGUA</a:t>
                      </a:r>
                    </a:p>
                    <a:p>
                      <a:r>
                        <a:rPr lang="es-PE" sz="1200" baseline="0" dirty="0" smtClean="0"/>
                        <a:t>TACNA</a:t>
                      </a:r>
                      <a:endParaRPr lang="es-PE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u="none" strike="noStrike" dirty="0" smtClean="0">
                          <a:effectLst/>
                        </a:rPr>
                        <a:t>Arq. Francisco </a:t>
                      </a:r>
                      <a:r>
                        <a:rPr lang="es-PE" sz="1600" u="none" strike="noStrike" dirty="0" err="1" smtClean="0">
                          <a:effectLst/>
                        </a:rPr>
                        <a:t>Masgo</a:t>
                      </a:r>
                      <a:endParaRPr lang="es-P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u="none" strike="noStrike" dirty="0" smtClean="0">
                          <a:effectLst/>
                        </a:rPr>
                        <a:t>ugm02@pronied.gob.pe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997 505 212</a:t>
                      </a: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 smtClean="0">
                          <a:effectLst/>
                        </a:rPr>
                        <a:t>9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LIMA</a:t>
                      </a:r>
                    </a:p>
                    <a:p>
                      <a:r>
                        <a:rPr lang="es-PE" sz="1200" dirty="0" smtClean="0"/>
                        <a:t>CALLAO</a:t>
                      </a:r>
                    </a:p>
                    <a:p>
                      <a:r>
                        <a:rPr lang="es-PE" sz="1200" baseline="0" dirty="0" smtClean="0"/>
                        <a:t>LIMA PROVINCIAS</a:t>
                      </a:r>
                      <a:endParaRPr lang="es-PE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u="none" strike="noStrike" dirty="0" smtClean="0">
                          <a:effectLst/>
                        </a:rPr>
                        <a:t>Srta. Rosmery Sánchez</a:t>
                      </a:r>
                      <a:endParaRPr lang="es-P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u="none" strike="noStrike" dirty="0" smtClean="0">
                          <a:effectLst/>
                        </a:rPr>
                        <a:t>resanchezto@gmail.com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992 277 177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229102" y="359611"/>
            <a:ext cx="10515600" cy="653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UGM: COORDINADORES DE REGIONES</a:t>
            </a:r>
            <a:endParaRPr lang="es-PE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6391275"/>
            <a:ext cx="12192000" cy="463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1857" r="1615" b="986"/>
          <a:stretch/>
        </p:blipFill>
        <p:spPr>
          <a:xfrm>
            <a:off x="364065" y="1134533"/>
            <a:ext cx="3556001" cy="516466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4065" y="5816600"/>
            <a:ext cx="711202" cy="500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93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147" cy="686185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09786" y="2726446"/>
            <a:ext cx="3424893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es-PE" sz="4800" b="1" dirty="0" smtClean="0">
                <a:solidFill>
                  <a:schemeClr val="accent5">
                    <a:lumMod val="75000"/>
                  </a:schemeClr>
                </a:solidFill>
              </a:rPr>
              <a:t>¡GRACIAS!</a:t>
            </a:r>
            <a:endParaRPr lang="es-PE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9786" y="3421023"/>
            <a:ext cx="3578352" cy="44121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s-PE" sz="2267" b="1" dirty="0"/>
              <a:t>http://www.pronied.gob.pe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8" y="6042226"/>
            <a:ext cx="3875963" cy="5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391275"/>
            <a:ext cx="12192000" cy="463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063" y="371991"/>
            <a:ext cx="10515600" cy="661570"/>
          </a:xfrm>
        </p:spPr>
        <p:txBody>
          <a:bodyPr>
            <a:normAutofit/>
          </a:bodyPr>
          <a:lstStyle/>
          <a:p>
            <a:r>
              <a:rPr lang="es-PE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 MANTENIMIENTO</a:t>
            </a:r>
            <a:endParaRPr lang="es-PE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7011" y="1262816"/>
            <a:ext cx="11435414" cy="91241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s-PE" sz="2400" dirty="0"/>
              <a:t>Es el Sistema de </a:t>
            </a:r>
            <a:r>
              <a:rPr lang="es-PE" sz="2400" dirty="0" smtClean="0"/>
              <a:t>Gestión de </a:t>
            </a:r>
            <a:r>
              <a:rPr lang="es-PE" sz="2400" dirty="0"/>
              <a:t>Mantenimiento </a:t>
            </a:r>
            <a:r>
              <a:rPr lang="es-PE" sz="2400" dirty="0" smtClean="0"/>
              <a:t>de Locales Educativos, </a:t>
            </a:r>
            <a:r>
              <a:rPr lang="es-PE" sz="2400" dirty="0"/>
              <a:t>en el que se </a:t>
            </a:r>
            <a:r>
              <a:rPr lang="es-PE" sz="2400" b="1" dirty="0"/>
              <a:t>registran y procesan las acciones de mantenimiento </a:t>
            </a:r>
            <a:r>
              <a:rPr lang="es-PE" sz="2400" dirty="0"/>
              <a:t>con la finalidad de monitorear la </a:t>
            </a:r>
            <a:r>
              <a:rPr lang="es-PE" sz="2400" dirty="0" smtClean="0"/>
              <a:t>ejecución del Programa de Mantenimiento.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5485" y="3086100"/>
            <a:ext cx="2958766" cy="27432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4466273" y="3076575"/>
            <a:ext cx="2958766" cy="2743200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8367061" y="3076575"/>
            <a:ext cx="2958766" cy="2743200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16069" t="55853" r="70275" b="33659"/>
          <a:stretch/>
        </p:blipFill>
        <p:spPr>
          <a:xfrm>
            <a:off x="1128237" y="3123142"/>
            <a:ext cx="1905000" cy="9144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43108" t="56071" r="43236" b="33441"/>
          <a:stretch/>
        </p:blipFill>
        <p:spPr>
          <a:xfrm>
            <a:off x="4993156" y="3114675"/>
            <a:ext cx="1905000" cy="9144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69805" t="55962" r="16539" b="33550"/>
          <a:stretch/>
        </p:blipFill>
        <p:spPr>
          <a:xfrm>
            <a:off x="8939338" y="3114675"/>
            <a:ext cx="1905000" cy="914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85800" y="4162425"/>
            <a:ext cx="2657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REGISTRA</a:t>
            </a:r>
            <a:r>
              <a:rPr lang="es-PE" sz="14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 smtClean="0"/>
              <a:t>Ficha de Atención de Mantenimiento (FAM)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 smtClean="0"/>
              <a:t>Declaración de Gastos</a:t>
            </a:r>
            <a:endParaRPr lang="es-PE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474043" y="4147334"/>
            <a:ext cx="32412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REGISTRA</a:t>
            </a:r>
            <a:r>
              <a:rPr lang="es-PE" sz="14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 smtClean="0"/>
              <a:t>Responsables de Local Escolar</a:t>
            </a:r>
          </a:p>
          <a:p>
            <a:r>
              <a:rPr lang="es-PE" sz="1400" b="1" dirty="0" smtClean="0"/>
              <a:t>VERIFICA</a:t>
            </a:r>
            <a:endParaRPr lang="es-PE" sz="1400" b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PE" sz="1400" dirty="0" smtClean="0"/>
              <a:t>Ficha de Atención de Mantenimiento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 smtClean="0"/>
              <a:t>Declaración de Gastos</a:t>
            </a:r>
          </a:p>
          <a:p>
            <a:r>
              <a:rPr lang="es-PE" sz="1400" b="1" dirty="0" smtClean="0"/>
              <a:t>GENERA SOLICITUD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s-PE" sz="1400" dirty="0" smtClean="0"/>
              <a:t>Bloqueo/Desbloqueo de Cuenta</a:t>
            </a:r>
            <a:endParaRPr lang="es-PE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74217" y="4147334"/>
            <a:ext cx="27444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GESTIONA</a:t>
            </a:r>
            <a:r>
              <a:rPr lang="es-PE" sz="14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 smtClean="0"/>
              <a:t>Apertura de cuenta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 smtClean="0"/>
              <a:t>Bloqueo de Cuenta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 smtClean="0"/>
              <a:t>Desbloqueo de Cuenta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400" dirty="0" smtClean="0"/>
              <a:t>Transferencia de Recursos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9863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06"/>
          <a:stretch/>
        </p:blipFill>
        <p:spPr>
          <a:xfrm>
            <a:off x="1" y="365759"/>
            <a:ext cx="12192000" cy="61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72" y="1257299"/>
            <a:ext cx="7253228" cy="36663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734" y="355530"/>
            <a:ext cx="10515600" cy="661570"/>
          </a:xfrm>
        </p:spPr>
        <p:txBody>
          <a:bodyPr>
            <a:normAutofit/>
          </a:bodyPr>
          <a:lstStyle/>
          <a:p>
            <a:r>
              <a:rPr lang="es-PE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ACCESO A MI MANTENIMIENTO</a:t>
            </a:r>
            <a:endParaRPr lang="es-PE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7624" y="1479966"/>
            <a:ext cx="4401051" cy="4351338"/>
          </a:xfrm>
        </p:spPr>
        <p:txBody>
          <a:bodyPr>
            <a:normAutofit/>
          </a:bodyPr>
          <a:lstStyle/>
          <a:p>
            <a:pPr algn="just"/>
            <a:r>
              <a:rPr lang="es-P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Todo usuario registrado puede ingresar a MI MANTENIMIENTO, mediante un usuario y clave proporcionado mediante solicitud.</a:t>
            </a:r>
          </a:p>
          <a:p>
            <a:pPr algn="just"/>
            <a:endParaRPr lang="es-P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P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 DRE y UGEL remiten los datos del personal asignado para el perfil UGEL (especialista de mantenimiento).</a:t>
            </a:r>
          </a:p>
          <a:p>
            <a:pPr algn="just"/>
            <a:endParaRPr lang="es-P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P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Este personal, a su vez, registra a los responsables de mantenimiento (perfil Directores/Responsables).</a:t>
            </a:r>
          </a:p>
        </p:txBody>
      </p:sp>
      <p:sp>
        <p:nvSpPr>
          <p:cNvPr id="8" name="Flecha abajo 7"/>
          <p:cNvSpPr/>
          <p:nvPr/>
        </p:nvSpPr>
        <p:spPr>
          <a:xfrm rot="16200000">
            <a:off x="9951624" y="2399770"/>
            <a:ext cx="518352" cy="37556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0" y="6391275"/>
            <a:ext cx="12192000" cy="463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49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ágono 11"/>
          <p:cNvSpPr/>
          <p:nvPr/>
        </p:nvSpPr>
        <p:spPr>
          <a:xfrm>
            <a:off x="1" y="4278269"/>
            <a:ext cx="7867650" cy="1790701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15" y="543510"/>
            <a:ext cx="2881010" cy="576202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229102" y="1181356"/>
            <a:ext cx="44667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/>
              <a:t>El responsable de mantenimiento recibirá un </a:t>
            </a:r>
            <a:r>
              <a:rPr lang="es-PE" sz="2000" dirty="0"/>
              <a:t>mensaje de texto </a:t>
            </a:r>
            <a:r>
              <a:rPr lang="es-PE" sz="2000" dirty="0" smtClean="0"/>
              <a:t>en su celular que comunica que ya está registrado en MI MANTENIMIENTO.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/>
              <a:t>Asimismo, deberá revisar su correo electrónico para generar una contraseña.  </a:t>
            </a:r>
            <a:endParaRPr lang="es-PE" sz="20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29102" y="350086"/>
            <a:ext cx="10515600" cy="653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ACCESO AL SISTEMA</a:t>
            </a:r>
            <a:endParaRPr lang="es-PE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22" r="6439" b="15491"/>
          <a:stretch/>
        </p:blipFill>
        <p:spPr>
          <a:xfrm>
            <a:off x="1624671" y="4333874"/>
            <a:ext cx="3709330" cy="167640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6391275"/>
            <a:ext cx="12192000" cy="463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36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406" y="1085226"/>
            <a:ext cx="7338594" cy="37113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80" y="303340"/>
            <a:ext cx="10515600" cy="781886"/>
          </a:xfrm>
        </p:spPr>
        <p:txBody>
          <a:bodyPr>
            <a:normAutofit/>
          </a:bodyPr>
          <a:lstStyle/>
          <a:p>
            <a:r>
              <a:rPr lang="es-PE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PERFIL RESPONSABLE</a:t>
            </a:r>
            <a:endParaRPr lang="es-PE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2955" y="1275577"/>
            <a:ext cx="448477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PE" sz="2000" dirty="0" smtClean="0"/>
              <a:t>La interfaz web del perfil RESPONSABLE presenta las alertas de los trámites pendientes por cada actor responsable para las acciones y seguimiento respectivo. </a:t>
            </a:r>
          </a:p>
          <a:p>
            <a:pPr algn="just">
              <a:lnSpc>
                <a:spcPct val="100000"/>
              </a:lnSpc>
            </a:pPr>
            <a:endParaRPr lang="es-PE" sz="2000" dirty="0" smtClean="0"/>
          </a:p>
          <a:p>
            <a:pPr algn="just">
              <a:lnSpc>
                <a:spcPct val="100000"/>
              </a:lnSpc>
            </a:pPr>
            <a:r>
              <a:rPr lang="es-PE" sz="2000" dirty="0" smtClean="0"/>
              <a:t>La búsqueda es por código de local para el registro de la Ficha de Atención de Mantenimiento (FAM) y la Declaración de Gastos (DG).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6391275"/>
            <a:ext cx="12192000" cy="463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5652808" y="2629091"/>
            <a:ext cx="2001059" cy="161044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26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</a:blip>
          <a:srcRect l="16175" t="19938" r="7147" b="21336"/>
          <a:stretch/>
        </p:blipFill>
        <p:spPr>
          <a:xfrm>
            <a:off x="1226774" y="2393284"/>
            <a:ext cx="9355667" cy="36237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43" y="317651"/>
            <a:ext cx="10515600" cy="764289"/>
          </a:xfrm>
        </p:spPr>
        <p:txBody>
          <a:bodyPr>
            <a:normAutofit/>
          </a:bodyPr>
          <a:lstStyle/>
          <a:p>
            <a:r>
              <a:rPr lang="es-PE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PERFIL RESPONSABLE</a:t>
            </a:r>
            <a:endParaRPr lang="es-PE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4643" y="1187340"/>
            <a:ext cx="11085352" cy="129389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PE" sz="2000" dirty="0" smtClean="0"/>
              <a:t>La sección pendientes a tramitar por el RESPONSABLE DEL LOCAL, se actualiza por acción del usuario de la UGEL al aprobar la verificación de FAM y DG.</a:t>
            </a:r>
            <a:endParaRPr lang="es-PE" sz="2000" dirty="0"/>
          </a:p>
        </p:txBody>
      </p:sp>
      <p:sp>
        <p:nvSpPr>
          <p:cNvPr id="6" name="Rectángulo 5"/>
          <p:cNvSpPr/>
          <p:nvPr/>
        </p:nvSpPr>
        <p:spPr>
          <a:xfrm>
            <a:off x="1226774" y="2287884"/>
            <a:ext cx="2532426" cy="310158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0" y="6391275"/>
            <a:ext cx="12192000" cy="463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Flecha abajo 4"/>
          <p:cNvSpPr/>
          <p:nvPr/>
        </p:nvSpPr>
        <p:spPr>
          <a:xfrm rot="16200000">
            <a:off x="111954" y="3430319"/>
            <a:ext cx="1383259" cy="42318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34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679" y="393700"/>
            <a:ext cx="10515600" cy="613443"/>
          </a:xfrm>
        </p:spPr>
        <p:txBody>
          <a:bodyPr>
            <a:normAutofit/>
          </a:bodyPr>
          <a:lstStyle/>
          <a:p>
            <a:r>
              <a:rPr lang="es-PE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REGISTRO DE FICHA DE ATENCION DE MANTENIMIENTO</a:t>
            </a:r>
            <a:endParaRPr lang="es-PE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1" y="1213778"/>
            <a:ext cx="4544245" cy="412022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PE" sz="2000" dirty="0"/>
              <a:t>La búsqueda por código de local genera la información del nombre del local educativo, datos del responsable de mantenimiento monto asignado, UGEL, estado y número de cuenta</a:t>
            </a:r>
            <a:r>
              <a:rPr lang="es-PE" sz="2000" dirty="0" smtClean="0"/>
              <a:t>.</a:t>
            </a:r>
            <a:endParaRPr lang="es-PE" sz="2000" dirty="0"/>
          </a:p>
        </p:txBody>
      </p:sp>
      <p:sp>
        <p:nvSpPr>
          <p:cNvPr id="12" name="Rectángulo 11"/>
          <p:cNvSpPr/>
          <p:nvPr/>
        </p:nvSpPr>
        <p:spPr>
          <a:xfrm>
            <a:off x="0" y="6391275"/>
            <a:ext cx="12192000" cy="463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133" y="5101495"/>
            <a:ext cx="3960301" cy="8929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66574"/>
            <a:ext cx="7391400" cy="3738047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 rot="16200000">
            <a:off x="7470404" y="2096708"/>
            <a:ext cx="804771" cy="38940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25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391275"/>
            <a:ext cx="12192000" cy="463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82" y="6317118"/>
            <a:ext cx="1403689" cy="5373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44643" y="317651"/>
            <a:ext cx="10515600" cy="7642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FICHA DE ATENCIÓN DE MANTENIMIENTO (FAM)</a:t>
            </a:r>
            <a:endParaRPr lang="es-PE" sz="240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929" y="697855"/>
            <a:ext cx="6925204" cy="5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06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508</Words>
  <Application>Microsoft Office PowerPoint</Application>
  <PresentationFormat>Panorámica</PresentationFormat>
  <Paragraphs>120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MI MANTENIMIENTO</vt:lpstr>
      <vt:lpstr>Presentación de PowerPoint</vt:lpstr>
      <vt:lpstr>ACCESO A MI MANTENIMIENTO</vt:lpstr>
      <vt:lpstr>Presentación de PowerPoint</vt:lpstr>
      <vt:lpstr>PERFIL RESPONSABLE</vt:lpstr>
      <vt:lpstr>PERFIL RESPONSABLE</vt:lpstr>
      <vt:lpstr>REGISTRO DE FICHA DE ATENCION DE MANTENIMIENTO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PRONIED</dc:creator>
  <cp:lastModifiedBy>Maria Lupe Castillo Farfan</cp:lastModifiedBy>
  <cp:revision>65</cp:revision>
  <dcterms:created xsi:type="dcterms:W3CDTF">2018-04-11T19:04:20Z</dcterms:created>
  <dcterms:modified xsi:type="dcterms:W3CDTF">2019-01-28T22:50:06Z</dcterms:modified>
</cp:coreProperties>
</file>