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7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8" r:id="rId1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E09B5-4B6D-4D80-B889-005F2C498598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55CD4-CCED-4985-BF21-F46ECA71B58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498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g4bd9988ef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2" name="Google Shape;1122;g4bd9988ef9_2_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g4bd9988ef9_2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796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PE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930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0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8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9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8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4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9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0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3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15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0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CFD5-B069-4336-B912-AFB2A214DD01}" type="datetimeFigureOut">
              <a:rPr lang="es-PE" smtClean="0"/>
              <a:t>28/01/2019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AB29F-4BC7-48D7-9A3B-C44AA76602D8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0280E58-E3C2-6A4D-8315-A68D46B5BA9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12" y="-82284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78" y="6042226"/>
            <a:ext cx="3875963" cy="59821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70711" y="2846519"/>
            <a:ext cx="10168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400" dirty="0" smtClean="0">
                <a:solidFill>
                  <a:srgbClr val="C00000"/>
                </a:solidFill>
                <a:ea typeface="+mj-ea"/>
                <a:cs typeface="+mj-cs"/>
              </a:rPr>
              <a:t>Programa de Mantenimiento 2019</a:t>
            </a:r>
            <a:endParaRPr lang="es-PE" sz="4800" dirty="0">
              <a:solidFill>
                <a:srgbClr val="C0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70711" y="3795924"/>
            <a:ext cx="10168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  <a:ea typeface="+mj-ea"/>
                <a:cs typeface="+mj-cs"/>
              </a:rPr>
              <a:t>FICHA DE ACCIONES DE MANTENIMIENTO</a:t>
            </a:r>
            <a:endParaRPr lang="es-PE" sz="2400" dirty="0">
              <a:solidFill>
                <a:srgbClr val="C0000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8501996B-A12D-3A43-A5B2-5DFD1BFAB5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351" y="5821560"/>
            <a:ext cx="971753" cy="9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94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9146878" y="1147887"/>
            <a:ext cx="527941" cy="4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riángulo rectángulo 3"/>
          <p:cNvSpPr/>
          <p:nvPr/>
        </p:nvSpPr>
        <p:spPr>
          <a:xfrm rot="13444729">
            <a:off x="206547" y="1735831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7896" y="1620003"/>
            <a:ext cx="22092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COSTOS</a:t>
            </a:r>
          </a:p>
          <a:p>
            <a:endParaRPr lang="es-PE" sz="1600" b="1" kern="0" spc="300" dirty="0">
              <a:solidFill>
                <a:prstClr val="black"/>
              </a:solidFill>
              <a:ea typeface="Calibri" charset="0"/>
              <a:cs typeface="Calibri" charset="0"/>
            </a:endParaRPr>
          </a:p>
          <a:p>
            <a:pPr marL="177800" indent="-177800">
              <a:buFont typeface="+mj-lt"/>
              <a:buAutoNum type="arabicPeriod"/>
            </a:pPr>
            <a:r>
              <a:rPr lang="es-PE" sz="1400" dirty="0" smtClean="0">
                <a:solidFill>
                  <a:prstClr val="black"/>
                </a:solidFill>
              </a:rPr>
              <a:t>Costo unitario</a:t>
            </a:r>
          </a:p>
          <a:p>
            <a:pPr marL="177800" indent="-177800">
              <a:buFont typeface="+mj-lt"/>
              <a:buAutoNum type="arabicPeriod"/>
            </a:pPr>
            <a:r>
              <a:rPr lang="es-PE" sz="1400" dirty="0" smtClean="0">
                <a:solidFill>
                  <a:prstClr val="black"/>
                </a:solidFill>
              </a:rPr>
              <a:t>Cantidad</a:t>
            </a:r>
          </a:p>
          <a:p>
            <a:pPr marL="177800" indent="-177800">
              <a:buFont typeface="+mj-lt"/>
              <a:buAutoNum type="arabicPeriod"/>
            </a:pPr>
            <a:r>
              <a:rPr lang="es-PE" sz="1400" dirty="0" smtClean="0">
                <a:solidFill>
                  <a:prstClr val="black"/>
                </a:solidFill>
              </a:rPr>
              <a:t>Costo total (S/)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2946401" y="1564571"/>
          <a:ext cx="6662048" cy="861818"/>
        </p:xfrm>
        <a:graphic>
          <a:graphicData uri="http://schemas.openxmlformats.org/drawingml/2006/table">
            <a:tbl>
              <a:tblPr firstRow="1" firstCol="1" bandRow="1"/>
              <a:tblGrid>
                <a:gridCol w="1297771"/>
                <a:gridCol w="138570"/>
                <a:gridCol w="138570"/>
                <a:gridCol w="138570"/>
                <a:gridCol w="138570"/>
                <a:gridCol w="282471"/>
                <a:gridCol w="282471"/>
                <a:gridCol w="283804"/>
                <a:gridCol w="270479"/>
                <a:gridCol w="271812"/>
                <a:gridCol w="263819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682195"/>
                <a:gridCol w="671536"/>
              </a:tblGrid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NOMBRE DE LA I.E.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CORREO ELECTRONICO: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TELEFONO: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COD LOCAL: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PROBLADO: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UBICACIÓN: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PROVINCIA: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ASIGNADO: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DISTRITO: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just"/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690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_ ACCIÓN, ESPACIO y UNIDAD DE MEDIDA: Marcar la acción a realizar en los espacios en blanco disponibles con una (x).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/>
          </p:nvPr>
        </p:nvGraphicFramePr>
        <p:xfrm>
          <a:off x="2934332" y="2551172"/>
          <a:ext cx="6658228" cy="3980502"/>
        </p:xfrm>
        <a:graphic>
          <a:graphicData uri="http://schemas.openxmlformats.org/drawingml/2006/table">
            <a:tbl>
              <a:tblPr firstRow="1" firstCol="1" bandRow="1"/>
              <a:tblGrid>
                <a:gridCol w="1086379"/>
                <a:gridCol w="172449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</a:tblGrid>
              <a:tr h="153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ELEMENTO DE INTERVENCIÓN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ESPACIO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 DE MEDIDA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UNITARIO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CANTIDAD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TOTAL (S/)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1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INSTALACION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ADQUISICION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REPARACION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REPOSICION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MANTENIMIENTO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LIMPIEZA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AULA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COCINA Y COMEDOR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ADMINISTRATIVO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AUXILIARES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HIGENICOS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LINEAL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CUBICO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PIE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KILOS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LITROS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Cubiertas - techos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y de áreas exteriores (no se considera losas aligeradas). Se recomienda que sea aislada de las lluvias 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de losa aligerada. Se recomienda impermeabilización y tratamiento por filtraciones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Mallas en cubiertas livianas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Soportes y elementos de sujeción en cubiertas de edificaciones y de áreas exteriores*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Falso cielo raso en interiores. Se recomienda incluir aislante térmico y que el falso cielo raso configure una cámara de aire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evacuación de aguas pluviales (canaletas y montantes pluviales)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captación de aguas pluviales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4640266" y="1166937"/>
            <a:ext cx="3476450" cy="28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Nº 8A</a:t>
            </a:r>
            <a:endParaRPr lang="es-PE" sz="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es-PE" sz="6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FICHA DE ACCIONES DE MANTENIMIENTO: COSTA LLUVIOSA</a:t>
            </a:r>
            <a:endParaRPr lang="es-PE" sz="600" b="1" kern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2802469" y="1092200"/>
            <a:ext cx="6908800" cy="5588000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/>
          <p:cNvSpPr txBox="1"/>
          <p:nvPr/>
        </p:nvSpPr>
        <p:spPr>
          <a:xfrm>
            <a:off x="4597398" y="344592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494867" y="3442853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822057" y="5332838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0032959" y="5356761"/>
            <a:ext cx="19413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Llenar el costo unitario y cantidad.</a:t>
            </a:r>
          </a:p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Costo unitario x cantidad = Costo total.</a:t>
            </a:r>
            <a:endParaRPr lang="es-PE" sz="1600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755472" y="345131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2861733" y="1202267"/>
            <a:ext cx="6798734" cy="5393266"/>
          </a:xfrm>
          <a:custGeom>
            <a:avLst/>
            <a:gdLst>
              <a:gd name="connsiteX0" fmla="*/ 5969000 w 6798734"/>
              <a:gd name="connsiteY0" fmla="*/ 5393266 h 5393266"/>
              <a:gd name="connsiteX1" fmla="*/ 0 w 6798734"/>
              <a:gd name="connsiteY1" fmla="*/ 5393266 h 5393266"/>
              <a:gd name="connsiteX2" fmla="*/ 0 w 6798734"/>
              <a:gd name="connsiteY2" fmla="*/ 0 h 5393266"/>
              <a:gd name="connsiteX3" fmla="*/ 6798734 w 6798734"/>
              <a:gd name="connsiteY3" fmla="*/ 0 h 5393266"/>
              <a:gd name="connsiteX4" fmla="*/ 6798734 w 6798734"/>
              <a:gd name="connsiteY4" fmla="*/ 1193800 h 5393266"/>
              <a:gd name="connsiteX5" fmla="*/ 6045200 w 6798734"/>
              <a:gd name="connsiteY5" fmla="*/ 1193800 h 5393266"/>
              <a:gd name="connsiteX6" fmla="*/ 6045200 w 6798734"/>
              <a:gd name="connsiteY6" fmla="*/ 5393266 h 5393266"/>
              <a:gd name="connsiteX7" fmla="*/ 5969000 w 6798734"/>
              <a:gd name="connsiteY7" fmla="*/ 5393266 h 539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8734" h="5393266">
                <a:moveTo>
                  <a:pt x="5969000" y="5393266"/>
                </a:moveTo>
                <a:lnTo>
                  <a:pt x="0" y="5393266"/>
                </a:lnTo>
                <a:lnTo>
                  <a:pt x="0" y="0"/>
                </a:lnTo>
                <a:lnTo>
                  <a:pt x="6798734" y="0"/>
                </a:lnTo>
                <a:lnTo>
                  <a:pt x="6798734" y="1193800"/>
                </a:lnTo>
                <a:lnTo>
                  <a:pt x="6045200" y="1193800"/>
                </a:lnTo>
                <a:lnTo>
                  <a:pt x="6045200" y="5393266"/>
                </a:lnTo>
                <a:lnTo>
                  <a:pt x="5969000" y="5393266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7" name="Conector angular 16"/>
          <p:cNvCxnSpPr>
            <a:endCxn id="18" idx="0"/>
          </p:cNvCxnSpPr>
          <p:nvPr/>
        </p:nvCxnSpPr>
        <p:spPr>
          <a:xfrm>
            <a:off x="2091267" y="1803400"/>
            <a:ext cx="7150100" cy="650770"/>
          </a:xfrm>
          <a:prstGeom prst="bentConnector2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Rectángulo 17"/>
          <p:cNvSpPr/>
          <p:nvPr/>
        </p:nvSpPr>
        <p:spPr>
          <a:xfrm>
            <a:off x="8839200" y="2454170"/>
            <a:ext cx="804333" cy="401896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9" name="CuadroTexto 18"/>
          <p:cNvSpPr txBox="1"/>
          <p:nvPr/>
        </p:nvSpPr>
        <p:spPr>
          <a:xfrm>
            <a:off x="9822051" y="5815444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9092826" y="356445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20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8872689" y="356444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29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9279094" y="356445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580</a:t>
            </a:r>
            <a:endParaRPr lang="es-PE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4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rectángulo 3"/>
          <p:cNvSpPr/>
          <p:nvPr/>
        </p:nvSpPr>
        <p:spPr>
          <a:xfrm rot="13444729">
            <a:off x="206547" y="1735831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7896" y="1620003"/>
            <a:ext cx="22092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SUB-TOTAL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2946401" y="1564571"/>
          <a:ext cx="6662048" cy="861818"/>
        </p:xfrm>
        <a:graphic>
          <a:graphicData uri="http://schemas.openxmlformats.org/drawingml/2006/table">
            <a:tbl>
              <a:tblPr firstRow="1" firstCol="1" bandRow="1"/>
              <a:tblGrid>
                <a:gridCol w="1297771"/>
                <a:gridCol w="138570"/>
                <a:gridCol w="138570"/>
                <a:gridCol w="138570"/>
                <a:gridCol w="138570"/>
                <a:gridCol w="282471"/>
                <a:gridCol w="282471"/>
                <a:gridCol w="283804"/>
                <a:gridCol w="270479"/>
                <a:gridCol w="271812"/>
                <a:gridCol w="263819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682195"/>
                <a:gridCol w="671536"/>
              </a:tblGrid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NOMBRE DE LA I.E.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CORREO ELECTRONICO: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TELEFONO: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COD LOCAL: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PROBLADO: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UBICACIÓN: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PROVINCIA: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ASIGNADO: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DISTRITO: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just"/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690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_ ACCIÓN, ESPACIO y UNIDAD DE MEDIDA: Marcar la acción a realizar en los espacios en blanco disponibles con una (x).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/>
          </p:nvPr>
        </p:nvGraphicFramePr>
        <p:xfrm>
          <a:off x="2934332" y="2551172"/>
          <a:ext cx="6658228" cy="3980502"/>
        </p:xfrm>
        <a:graphic>
          <a:graphicData uri="http://schemas.openxmlformats.org/drawingml/2006/table">
            <a:tbl>
              <a:tblPr firstRow="1" firstCol="1" bandRow="1"/>
              <a:tblGrid>
                <a:gridCol w="1086379"/>
                <a:gridCol w="172449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</a:tblGrid>
              <a:tr h="153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ELEMENTO DE INTERVENCIÓN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ESPACIO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 DE MEDIDA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UNITARIO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CANTIDAD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TOTAL (S/)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1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INSTALACION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ADQUISICION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REPARACION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REPOSICION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MANTENIMIENTO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LIMPIEZA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AULA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COCINA Y COMEDOR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ADMINISTRATIVO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AUXILIARES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HIGENICOS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LINEAL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CUBICO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PIE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KILOS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LITROS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Cubiertas - techos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y de áreas exteriores (no se considera losas aligeradas). Se recomienda que sea aislada de las lluvias 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de losa aligerada. Se recomienda impermeabilización y tratamiento por filtraciones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Mallas en cubiertas livianas de áreas exteriores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Soportes y elementos de sujeción en cubiertas de edificaciones y de áreas exteriores*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Falso cielo raso en interiores. Se recomienda incluir aislante térmico y que el falso cielo raso configure una cámara de aire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evacuación de aguas pluviales (canaletas y montantes pluviales)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captación de aguas pluviales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4640266" y="1166937"/>
            <a:ext cx="3476450" cy="28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Nº 8A</a:t>
            </a:r>
            <a:endParaRPr lang="es-PE" sz="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es-PE" sz="6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FICHA DE ACCIONES DE MANTENIMIENTO: COSTA LLUVIOSA</a:t>
            </a:r>
            <a:endParaRPr lang="es-PE" sz="600" b="1" kern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2802469" y="1092200"/>
            <a:ext cx="6908800" cy="5588000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/>
          <p:cNvSpPr txBox="1"/>
          <p:nvPr/>
        </p:nvSpPr>
        <p:spPr>
          <a:xfrm>
            <a:off x="4597398" y="344592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494867" y="3442853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755472" y="345131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9084359" y="356445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20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872689" y="356444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29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279094" y="356445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580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9822057" y="5618211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9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0032959" y="5642134"/>
            <a:ext cx="19413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Sumar los costos totales y colocar el resultado en la casilla Sub-total.</a:t>
            </a:r>
            <a:endParaRPr lang="es-PE" sz="1600" b="1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953928" y="460586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494862" y="460279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755467" y="461125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9084354" y="472439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15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872684" y="472439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68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262155" y="4741329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solidFill>
                  <a:srgbClr val="C00000"/>
                </a:solidFill>
              </a:rPr>
              <a:t>1020</a:t>
            </a:r>
            <a:endParaRPr lang="es-PE" sz="1000" dirty="0">
              <a:solidFill>
                <a:srgbClr val="C000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9271350" y="6326258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solidFill>
                  <a:srgbClr val="C00000"/>
                </a:solidFill>
              </a:rPr>
              <a:t>1600</a:t>
            </a:r>
            <a:endParaRPr lang="es-PE" sz="1000" dirty="0">
              <a:solidFill>
                <a:srgbClr val="C00000"/>
              </a:solidFill>
            </a:endParaRPr>
          </a:p>
        </p:txBody>
      </p:sp>
      <p:pic>
        <p:nvPicPr>
          <p:cNvPr id="26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9146878" y="1147887"/>
            <a:ext cx="527941" cy="456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884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rectángulo 3"/>
          <p:cNvSpPr/>
          <p:nvPr/>
        </p:nvSpPr>
        <p:spPr>
          <a:xfrm rot="13444729">
            <a:off x="206547" y="1735831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7896" y="1620003"/>
            <a:ext cx="22092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TOTAL + FIRMAS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032959" y="4814819"/>
            <a:ext cx="19413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Sumar los subtotales por categoría de elemento de intervención y colocar el resultado en la casilla Total.</a:t>
            </a:r>
          </a:p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Firmar la ficha.</a:t>
            </a:r>
            <a:endParaRPr lang="es-PE" sz="1600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56054"/>
              </p:ext>
            </p:extLst>
          </p:nvPr>
        </p:nvGraphicFramePr>
        <p:xfrm>
          <a:off x="2948645" y="761272"/>
          <a:ext cx="6668976" cy="1204279"/>
        </p:xfrm>
        <a:graphic>
          <a:graphicData uri="http://schemas.openxmlformats.org/drawingml/2006/table">
            <a:tbl>
              <a:tblPr firstRow="1" firstCol="1" bandRow="1"/>
              <a:tblGrid>
                <a:gridCol w="1088136"/>
                <a:gridCol w="17272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  <a:gridCol w="225338"/>
              </a:tblGrid>
              <a:tr h="1889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 de carpinterías metálica y de madera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51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51"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51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TOTAL =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51"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051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CONSIDERACIONES GENERALES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5051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Las acciones que se prioricen deberán ser aquellas que garanticen la continuidad el servicio educativo.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5051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 podrá utilizar materiales tradicionales de la zona siempre que garanticen condiciones de habitabilidad y seguridad en el local escolar. Para ello, se podrá solicitar asistencia técnica a la UGEL y/o DRE.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78" marR="358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2972047" y="2497305"/>
            <a:ext cx="66501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________________________</a:t>
            </a:r>
            <a:r>
              <a:rPr lang="es-MX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s-MX" sz="1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______________________________</a:t>
            </a:r>
            <a:endParaRPr lang="es-PE" sz="1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MX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RESPONSABLE DE MANTENIMIENTO DEL 			</a:t>
            </a:r>
            <a:r>
              <a:rPr lang="es-MX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INTEGRANTE </a:t>
            </a:r>
            <a:r>
              <a:rPr lang="es-MX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LA COMISIÓN DE </a:t>
            </a:r>
            <a:r>
              <a:rPr lang="es-MX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MANTENIMIENTO</a:t>
            </a:r>
            <a:endParaRPr lang="es-PE" sz="11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49580"/>
            <a:r>
              <a:rPr lang="es-MX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LOCAL EDUCATIVO</a:t>
            </a:r>
            <a:endParaRPr lang="es-PE" sz="11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PE" sz="1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PE" sz="1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PE" sz="1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_______________________________</a:t>
            </a:r>
            <a:endParaRPr lang="es-PE" sz="1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s-MX" sz="7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s-MX" sz="700" dirty="0">
                <a:latin typeface="Arial" panose="020B0604020202020204" pitchFamily="34" charset="0"/>
                <a:ea typeface="Times New Roman" panose="02020603050405020304" pitchFamily="18" charset="0"/>
              </a:rPr>
              <a:t>	 </a:t>
            </a:r>
            <a:r>
              <a:rPr lang="es-MX" sz="7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INTEGRANTE </a:t>
            </a:r>
            <a:r>
              <a:rPr lang="es-MX" sz="700" dirty="0">
                <a:latin typeface="Arial" panose="020B0604020202020204" pitchFamily="34" charset="0"/>
                <a:ea typeface="Times New Roman" panose="02020603050405020304" pitchFamily="18" charset="0"/>
              </a:rPr>
              <a:t>DE LA COMISIÓN DE MANTENIMIENTO</a:t>
            </a:r>
            <a:endParaRPr lang="es-PE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375624" y="8797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0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228633" y="1183154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srgbClr val="C00000"/>
                </a:solidFill>
              </a:rPr>
              <a:t>7400</a:t>
            </a:r>
            <a:endParaRPr lang="es-PE" sz="1200" dirty="0">
              <a:solidFill>
                <a:srgbClr val="C0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641355" y="6254514"/>
            <a:ext cx="533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13</a:t>
            </a:r>
          </a:p>
        </p:txBody>
      </p:sp>
      <p:sp>
        <p:nvSpPr>
          <p:cNvPr id="14" name="Forma libre 13"/>
          <p:cNvSpPr/>
          <p:nvPr/>
        </p:nvSpPr>
        <p:spPr>
          <a:xfrm rot="10800000">
            <a:off x="2828733" y="1193853"/>
            <a:ext cx="6908800" cy="3258957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Forma libre 14"/>
          <p:cNvSpPr/>
          <p:nvPr/>
        </p:nvSpPr>
        <p:spPr>
          <a:xfrm>
            <a:off x="3691327" y="2091266"/>
            <a:ext cx="1041539" cy="677334"/>
          </a:xfrm>
          <a:custGeom>
            <a:avLst/>
            <a:gdLst>
              <a:gd name="connsiteX0" fmla="*/ 25539 w 1041539"/>
              <a:gd name="connsiteY0" fmla="*/ 457200 h 677334"/>
              <a:gd name="connsiteX1" fmla="*/ 25539 w 1041539"/>
              <a:gd name="connsiteY1" fmla="*/ 457200 h 677334"/>
              <a:gd name="connsiteX2" fmla="*/ 406539 w 1041539"/>
              <a:gd name="connsiteY2" fmla="*/ 406400 h 677334"/>
              <a:gd name="connsiteX3" fmla="*/ 465806 w 1041539"/>
              <a:gd name="connsiteY3" fmla="*/ 389467 h 677334"/>
              <a:gd name="connsiteX4" fmla="*/ 575873 w 1041539"/>
              <a:gd name="connsiteY4" fmla="*/ 228600 h 677334"/>
              <a:gd name="connsiteX5" fmla="*/ 584339 w 1041539"/>
              <a:gd name="connsiteY5" fmla="*/ 169334 h 677334"/>
              <a:gd name="connsiteX6" fmla="*/ 584339 w 1041539"/>
              <a:gd name="connsiteY6" fmla="*/ 25400 h 677334"/>
              <a:gd name="connsiteX7" fmla="*/ 525073 w 1041539"/>
              <a:gd name="connsiteY7" fmla="*/ 0 h 677334"/>
              <a:gd name="connsiteX8" fmla="*/ 499673 w 1041539"/>
              <a:gd name="connsiteY8" fmla="*/ 8467 h 677334"/>
              <a:gd name="connsiteX9" fmla="*/ 482739 w 1041539"/>
              <a:gd name="connsiteY9" fmla="*/ 76200 h 677334"/>
              <a:gd name="connsiteX10" fmla="*/ 440406 w 1041539"/>
              <a:gd name="connsiteY10" fmla="*/ 220134 h 677334"/>
              <a:gd name="connsiteX11" fmla="*/ 415006 w 1041539"/>
              <a:gd name="connsiteY11" fmla="*/ 304800 h 677334"/>
              <a:gd name="connsiteX12" fmla="*/ 389606 w 1041539"/>
              <a:gd name="connsiteY12" fmla="*/ 381000 h 677334"/>
              <a:gd name="connsiteX13" fmla="*/ 364206 w 1041539"/>
              <a:gd name="connsiteY13" fmla="*/ 499534 h 677334"/>
              <a:gd name="connsiteX14" fmla="*/ 313406 w 1041539"/>
              <a:gd name="connsiteY14" fmla="*/ 567267 h 677334"/>
              <a:gd name="connsiteX15" fmla="*/ 288006 w 1041539"/>
              <a:gd name="connsiteY15" fmla="*/ 618067 h 677334"/>
              <a:gd name="connsiteX16" fmla="*/ 228739 w 1041539"/>
              <a:gd name="connsiteY16" fmla="*/ 668867 h 677334"/>
              <a:gd name="connsiteX17" fmla="*/ 203339 w 1041539"/>
              <a:gd name="connsiteY17" fmla="*/ 677334 h 677334"/>
              <a:gd name="connsiteX18" fmla="*/ 169473 w 1041539"/>
              <a:gd name="connsiteY18" fmla="*/ 651934 h 677334"/>
              <a:gd name="connsiteX19" fmla="*/ 144073 w 1041539"/>
              <a:gd name="connsiteY19" fmla="*/ 575734 h 677334"/>
              <a:gd name="connsiteX20" fmla="*/ 161006 w 1041539"/>
              <a:gd name="connsiteY20" fmla="*/ 440267 h 677334"/>
              <a:gd name="connsiteX21" fmla="*/ 203339 w 1041539"/>
              <a:gd name="connsiteY21" fmla="*/ 414867 h 677334"/>
              <a:gd name="connsiteX22" fmla="*/ 237206 w 1041539"/>
              <a:gd name="connsiteY22" fmla="*/ 397934 h 677334"/>
              <a:gd name="connsiteX23" fmla="*/ 338806 w 1041539"/>
              <a:gd name="connsiteY23" fmla="*/ 372534 h 677334"/>
              <a:gd name="connsiteX24" fmla="*/ 381139 w 1041539"/>
              <a:gd name="connsiteY24" fmla="*/ 414867 h 677334"/>
              <a:gd name="connsiteX25" fmla="*/ 389606 w 1041539"/>
              <a:gd name="connsiteY25" fmla="*/ 457200 h 677334"/>
              <a:gd name="connsiteX26" fmla="*/ 415006 w 1041539"/>
              <a:gd name="connsiteY26" fmla="*/ 491067 h 677334"/>
              <a:gd name="connsiteX27" fmla="*/ 423473 w 1041539"/>
              <a:gd name="connsiteY27" fmla="*/ 524934 h 677334"/>
              <a:gd name="connsiteX28" fmla="*/ 482739 w 1041539"/>
              <a:gd name="connsiteY28" fmla="*/ 558800 h 677334"/>
              <a:gd name="connsiteX29" fmla="*/ 609739 w 1041539"/>
              <a:gd name="connsiteY29" fmla="*/ 516467 h 677334"/>
              <a:gd name="connsiteX30" fmla="*/ 635139 w 1041539"/>
              <a:gd name="connsiteY30" fmla="*/ 482600 h 677334"/>
              <a:gd name="connsiteX31" fmla="*/ 660539 w 1041539"/>
              <a:gd name="connsiteY31" fmla="*/ 457200 h 677334"/>
              <a:gd name="connsiteX32" fmla="*/ 685939 w 1041539"/>
              <a:gd name="connsiteY32" fmla="*/ 423334 h 677334"/>
              <a:gd name="connsiteX33" fmla="*/ 711339 w 1041539"/>
              <a:gd name="connsiteY33" fmla="*/ 414867 h 677334"/>
              <a:gd name="connsiteX34" fmla="*/ 728273 w 1041539"/>
              <a:gd name="connsiteY34" fmla="*/ 431800 h 677334"/>
              <a:gd name="connsiteX35" fmla="*/ 762139 w 1041539"/>
              <a:gd name="connsiteY35" fmla="*/ 474134 h 677334"/>
              <a:gd name="connsiteX36" fmla="*/ 812939 w 1041539"/>
              <a:gd name="connsiteY36" fmla="*/ 491067 h 677334"/>
              <a:gd name="connsiteX37" fmla="*/ 923006 w 1041539"/>
              <a:gd name="connsiteY37" fmla="*/ 482600 h 677334"/>
              <a:gd name="connsiteX38" fmla="*/ 973806 w 1041539"/>
              <a:gd name="connsiteY38" fmla="*/ 465667 h 677334"/>
              <a:gd name="connsiteX39" fmla="*/ 1016139 w 1041539"/>
              <a:gd name="connsiteY39" fmla="*/ 457200 h 677334"/>
              <a:gd name="connsiteX40" fmla="*/ 1007673 w 1041539"/>
              <a:gd name="connsiteY40" fmla="*/ 524934 h 677334"/>
              <a:gd name="connsiteX41" fmla="*/ 982273 w 1041539"/>
              <a:gd name="connsiteY41" fmla="*/ 508000 h 677334"/>
              <a:gd name="connsiteX42" fmla="*/ 965339 w 1041539"/>
              <a:gd name="connsiteY42" fmla="*/ 491067 h 677334"/>
              <a:gd name="connsiteX43" fmla="*/ 931473 w 1041539"/>
              <a:gd name="connsiteY43" fmla="*/ 465667 h 677334"/>
              <a:gd name="connsiteX44" fmla="*/ 804473 w 1041539"/>
              <a:gd name="connsiteY44" fmla="*/ 389467 h 677334"/>
              <a:gd name="connsiteX45" fmla="*/ 499673 w 1041539"/>
              <a:gd name="connsiteY45" fmla="*/ 338667 h 677334"/>
              <a:gd name="connsiteX46" fmla="*/ 457339 w 1041539"/>
              <a:gd name="connsiteY46" fmla="*/ 330200 h 677334"/>
              <a:gd name="connsiteX47" fmla="*/ 389606 w 1041539"/>
              <a:gd name="connsiteY47" fmla="*/ 372534 h 677334"/>
              <a:gd name="connsiteX48" fmla="*/ 279539 w 1041539"/>
              <a:gd name="connsiteY48" fmla="*/ 491067 h 677334"/>
              <a:gd name="connsiteX49" fmla="*/ 271073 w 1041539"/>
              <a:gd name="connsiteY49" fmla="*/ 516467 h 677334"/>
              <a:gd name="connsiteX50" fmla="*/ 491206 w 1041539"/>
              <a:gd name="connsiteY50" fmla="*/ 533400 h 677334"/>
              <a:gd name="connsiteX51" fmla="*/ 660539 w 1041539"/>
              <a:gd name="connsiteY51" fmla="*/ 491067 h 677334"/>
              <a:gd name="connsiteX52" fmla="*/ 762139 w 1041539"/>
              <a:gd name="connsiteY52" fmla="*/ 465667 h 677334"/>
              <a:gd name="connsiteX53" fmla="*/ 855273 w 1041539"/>
              <a:gd name="connsiteY53" fmla="*/ 431800 h 677334"/>
              <a:gd name="connsiteX54" fmla="*/ 1016139 w 1041539"/>
              <a:gd name="connsiteY54" fmla="*/ 389467 h 677334"/>
              <a:gd name="connsiteX55" fmla="*/ 1041539 w 1041539"/>
              <a:gd name="connsiteY55" fmla="*/ 381000 h 677334"/>
              <a:gd name="connsiteX56" fmla="*/ 1007673 w 1041539"/>
              <a:gd name="connsiteY56" fmla="*/ 321734 h 677334"/>
              <a:gd name="connsiteX57" fmla="*/ 914539 w 1041539"/>
              <a:gd name="connsiteY57" fmla="*/ 270934 h 677334"/>
              <a:gd name="connsiteX58" fmla="*/ 618206 w 1041539"/>
              <a:gd name="connsiteY58" fmla="*/ 203200 h 677334"/>
              <a:gd name="connsiteX59" fmla="*/ 457339 w 1041539"/>
              <a:gd name="connsiteY59" fmla="*/ 160867 h 677334"/>
              <a:gd name="connsiteX60" fmla="*/ 110206 w 1041539"/>
              <a:gd name="connsiteY60" fmla="*/ 143934 h 677334"/>
              <a:gd name="connsiteX61" fmla="*/ 76339 w 1041539"/>
              <a:gd name="connsiteY61" fmla="*/ 169334 h 677334"/>
              <a:gd name="connsiteX62" fmla="*/ 17073 w 1041539"/>
              <a:gd name="connsiteY62" fmla="*/ 211667 h 677334"/>
              <a:gd name="connsiteX63" fmla="*/ 17073 w 1041539"/>
              <a:gd name="connsiteY63" fmla="*/ 372534 h 677334"/>
              <a:gd name="connsiteX64" fmla="*/ 135606 w 1041539"/>
              <a:gd name="connsiteY64" fmla="*/ 457200 h 677334"/>
              <a:gd name="connsiteX65" fmla="*/ 279539 w 1041539"/>
              <a:gd name="connsiteY65" fmla="*/ 516467 h 677334"/>
              <a:gd name="connsiteX66" fmla="*/ 338806 w 1041539"/>
              <a:gd name="connsiteY66" fmla="*/ 524934 h 677334"/>
              <a:gd name="connsiteX67" fmla="*/ 448873 w 1041539"/>
              <a:gd name="connsiteY67" fmla="*/ 533400 h 677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041539" h="677334">
                <a:moveTo>
                  <a:pt x="25539" y="457200"/>
                </a:moveTo>
                <a:lnTo>
                  <a:pt x="25539" y="457200"/>
                </a:lnTo>
                <a:cubicBezTo>
                  <a:pt x="152539" y="440267"/>
                  <a:pt x="279905" y="425882"/>
                  <a:pt x="406539" y="406400"/>
                </a:cubicBezTo>
                <a:cubicBezTo>
                  <a:pt x="426846" y="403276"/>
                  <a:pt x="449946" y="402528"/>
                  <a:pt x="465806" y="389467"/>
                </a:cubicBezTo>
                <a:cubicBezTo>
                  <a:pt x="539690" y="328622"/>
                  <a:pt x="545073" y="300467"/>
                  <a:pt x="575873" y="228600"/>
                </a:cubicBezTo>
                <a:cubicBezTo>
                  <a:pt x="578695" y="208845"/>
                  <a:pt x="581058" y="189018"/>
                  <a:pt x="584339" y="169334"/>
                </a:cubicBezTo>
                <a:cubicBezTo>
                  <a:pt x="593474" y="114524"/>
                  <a:pt x="608163" y="92109"/>
                  <a:pt x="584339" y="25400"/>
                </a:cubicBezTo>
                <a:cubicBezTo>
                  <a:pt x="581512" y="17483"/>
                  <a:pt x="534854" y="3260"/>
                  <a:pt x="525073" y="0"/>
                </a:cubicBezTo>
                <a:cubicBezTo>
                  <a:pt x="516606" y="2822"/>
                  <a:pt x="504007" y="665"/>
                  <a:pt x="499673" y="8467"/>
                </a:cubicBezTo>
                <a:cubicBezTo>
                  <a:pt x="488371" y="28811"/>
                  <a:pt x="489014" y="53789"/>
                  <a:pt x="482739" y="76200"/>
                </a:cubicBezTo>
                <a:cubicBezTo>
                  <a:pt x="469255" y="124358"/>
                  <a:pt x="454613" y="172184"/>
                  <a:pt x="440406" y="220134"/>
                </a:cubicBezTo>
                <a:cubicBezTo>
                  <a:pt x="432035" y="248385"/>
                  <a:pt x="423879" y="276703"/>
                  <a:pt x="415006" y="304800"/>
                </a:cubicBezTo>
                <a:cubicBezTo>
                  <a:pt x="406943" y="330331"/>
                  <a:pt x="395216" y="354820"/>
                  <a:pt x="389606" y="381000"/>
                </a:cubicBezTo>
                <a:cubicBezTo>
                  <a:pt x="381139" y="420511"/>
                  <a:pt x="379506" y="462134"/>
                  <a:pt x="364206" y="499534"/>
                </a:cubicBezTo>
                <a:cubicBezTo>
                  <a:pt x="353520" y="525655"/>
                  <a:pt x="328667" y="543527"/>
                  <a:pt x="313406" y="567267"/>
                </a:cubicBezTo>
                <a:cubicBezTo>
                  <a:pt x="303168" y="583192"/>
                  <a:pt x="298508" y="602315"/>
                  <a:pt x="288006" y="618067"/>
                </a:cubicBezTo>
                <a:cubicBezTo>
                  <a:pt x="278767" y="631926"/>
                  <a:pt x="241380" y="661644"/>
                  <a:pt x="228739" y="668867"/>
                </a:cubicBezTo>
                <a:cubicBezTo>
                  <a:pt x="220990" y="673295"/>
                  <a:pt x="211806" y="674512"/>
                  <a:pt x="203339" y="677334"/>
                </a:cubicBezTo>
                <a:cubicBezTo>
                  <a:pt x="192050" y="668867"/>
                  <a:pt x="176583" y="664123"/>
                  <a:pt x="169473" y="651934"/>
                </a:cubicBezTo>
                <a:cubicBezTo>
                  <a:pt x="155982" y="628807"/>
                  <a:pt x="144073" y="575734"/>
                  <a:pt x="144073" y="575734"/>
                </a:cubicBezTo>
                <a:cubicBezTo>
                  <a:pt x="149717" y="530578"/>
                  <a:pt x="145274" y="482968"/>
                  <a:pt x="161006" y="440267"/>
                </a:cubicBezTo>
                <a:cubicBezTo>
                  <a:pt x="166695" y="424825"/>
                  <a:pt x="188954" y="422859"/>
                  <a:pt x="203339" y="414867"/>
                </a:cubicBezTo>
                <a:cubicBezTo>
                  <a:pt x="214372" y="408738"/>
                  <a:pt x="225344" y="402247"/>
                  <a:pt x="237206" y="397934"/>
                </a:cubicBezTo>
                <a:cubicBezTo>
                  <a:pt x="275506" y="384007"/>
                  <a:pt x="300702" y="380154"/>
                  <a:pt x="338806" y="372534"/>
                </a:cubicBezTo>
                <a:cubicBezTo>
                  <a:pt x="352917" y="386645"/>
                  <a:pt x="370872" y="397755"/>
                  <a:pt x="381139" y="414867"/>
                </a:cubicBezTo>
                <a:cubicBezTo>
                  <a:pt x="388543" y="427207"/>
                  <a:pt x="383761" y="444050"/>
                  <a:pt x="389606" y="457200"/>
                </a:cubicBezTo>
                <a:cubicBezTo>
                  <a:pt x="395337" y="470095"/>
                  <a:pt x="406539" y="479778"/>
                  <a:pt x="415006" y="491067"/>
                </a:cubicBezTo>
                <a:cubicBezTo>
                  <a:pt x="417828" y="502356"/>
                  <a:pt x="417018" y="515252"/>
                  <a:pt x="423473" y="524934"/>
                </a:cubicBezTo>
                <a:cubicBezTo>
                  <a:pt x="429456" y="533909"/>
                  <a:pt x="476880" y="555871"/>
                  <a:pt x="482739" y="558800"/>
                </a:cubicBezTo>
                <a:cubicBezTo>
                  <a:pt x="490439" y="556700"/>
                  <a:pt x="585376" y="537349"/>
                  <a:pt x="609739" y="516467"/>
                </a:cubicBezTo>
                <a:cubicBezTo>
                  <a:pt x="620453" y="507283"/>
                  <a:pt x="625956" y="493314"/>
                  <a:pt x="635139" y="482600"/>
                </a:cubicBezTo>
                <a:cubicBezTo>
                  <a:pt x="642931" y="473509"/>
                  <a:pt x="652747" y="466291"/>
                  <a:pt x="660539" y="457200"/>
                </a:cubicBezTo>
                <a:cubicBezTo>
                  <a:pt x="669722" y="446486"/>
                  <a:pt x="675099" y="432368"/>
                  <a:pt x="685939" y="423334"/>
                </a:cubicBezTo>
                <a:cubicBezTo>
                  <a:pt x="692795" y="417621"/>
                  <a:pt x="702872" y="417689"/>
                  <a:pt x="711339" y="414867"/>
                </a:cubicBezTo>
                <a:cubicBezTo>
                  <a:pt x="716984" y="420511"/>
                  <a:pt x="723286" y="425567"/>
                  <a:pt x="728273" y="431800"/>
                </a:cubicBezTo>
                <a:cubicBezTo>
                  <a:pt x="736248" y="441769"/>
                  <a:pt x="748512" y="467320"/>
                  <a:pt x="762139" y="474134"/>
                </a:cubicBezTo>
                <a:cubicBezTo>
                  <a:pt x="778104" y="482117"/>
                  <a:pt x="796006" y="485423"/>
                  <a:pt x="812939" y="491067"/>
                </a:cubicBezTo>
                <a:cubicBezTo>
                  <a:pt x="849628" y="488245"/>
                  <a:pt x="886659" y="488339"/>
                  <a:pt x="923006" y="482600"/>
                </a:cubicBezTo>
                <a:cubicBezTo>
                  <a:pt x="940637" y="479816"/>
                  <a:pt x="956586" y="470363"/>
                  <a:pt x="973806" y="465667"/>
                </a:cubicBezTo>
                <a:cubicBezTo>
                  <a:pt x="987689" y="461881"/>
                  <a:pt x="1002028" y="460022"/>
                  <a:pt x="1016139" y="457200"/>
                </a:cubicBezTo>
                <a:cubicBezTo>
                  <a:pt x="1020245" y="473624"/>
                  <a:pt x="1037860" y="512859"/>
                  <a:pt x="1007673" y="524934"/>
                </a:cubicBezTo>
                <a:cubicBezTo>
                  <a:pt x="998225" y="528713"/>
                  <a:pt x="990219" y="514357"/>
                  <a:pt x="982273" y="508000"/>
                </a:cubicBezTo>
                <a:cubicBezTo>
                  <a:pt x="976040" y="503013"/>
                  <a:pt x="971471" y="496177"/>
                  <a:pt x="965339" y="491067"/>
                </a:cubicBezTo>
                <a:cubicBezTo>
                  <a:pt x="954499" y="482033"/>
                  <a:pt x="942187" y="474850"/>
                  <a:pt x="931473" y="465667"/>
                </a:cubicBezTo>
                <a:cubicBezTo>
                  <a:pt x="877842" y="419697"/>
                  <a:pt x="921391" y="426003"/>
                  <a:pt x="804473" y="389467"/>
                </a:cubicBezTo>
                <a:cubicBezTo>
                  <a:pt x="615064" y="330277"/>
                  <a:pt x="716256" y="349497"/>
                  <a:pt x="499673" y="338667"/>
                </a:cubicBezTo>
                <a:cubicBezTo>
                  <a:pt x="485562" y="335845"/>
                  <a:pt x="471658" y="328768"/>
                  <a:pt x="457339" y="330200"/>
                </a:cubicBezTo>
                <a:cubicBezTo>
                  <a:pt x="416411" y="334293"/>
                  <a:pt x="415887" y="350008"/>
                  <a:pt x="389606" y="372534"/>
                </a:cubicBezTo>
                <a:cubicBezTo>
                  <a:pt x="304293" y="445659"/>
                  <a:pt x="419698" y="319763"/>
                  <a:pt x="279539" y="491067"/>
                </a:cubicBezTo>
                <a:cubicBezTo>
                  <a:pt x="276717" y="499534"/>
                  <a:pt x="269811" y="507632"/>
                  <a:pt x="271073" y="516467"/>
                </a:cubicBezTo>
                <a:cubicBezTo>
                  <a:pt x="284994" y="613911"/>
                  <a:pt x="455333" y="536390"/>
                  <a:pt x="491206" y="533400"/>
                </a:cubicBezTo>
                <a:cubicBezTo>
                  <a:pt x="645876" y="502467"/>
                  <a:pt x="506219" y="533154"/>
                  <a:pt x="660539" y="491067"/>
                </a:cubicBezTo>
                <a:cubicBezTo>
                  <a:pt x="694218" y="481882"/>
                  <a:pt x="728743" y="475831"/>
                  <a:pt x="762139" y="465667"/>
                </a:cubicBezTo>
                <a:cubicBezTo>
                  <a:pt x="793741" y="456049"/>
                  <a:pt x="823633" y="441292"/>
                  <a:pt x="855273" y="431800"/>
                </a:cubicBezTo>
                <a:cubicBezTo>
                  <a:pt x="908382" y="415867"/>
                  <a:pt x="963537" y="407002"/>
                  <a:pt x="1016139" y="389467"/>
                </a:cubicBezTo>
                <a:lnTo>
                  <a:pt x="1041539" y="381000"/>
                </a:lnTo>
                <a:cubicBezTo>
                  <a:pt x="1030250" y="361245"/>
                  <a:pt x="1024867" y="336636"/>
                  <a:pt x="1007673" y="321734"/>
                </a:cubicBezTo>
                <a:cubicBezTo>
                  <a:pt x="980950" y="298574"/>
                  <a:pt x="947700" y="283216"/>
                  <a:pt x="914539" y="270934"/>
                </a:cubicBezTo>
                <a:cubicBezTo>
                  <a:pt x="849938" y="247008"/>
                  <a:pt x="678603" y="219306"/>
                  <a:pt x="618206" y="203200"/>
                </a:cubicBezTo>
                <a:cubicBezTo>
                  <a:pt x="425304" y="151760"/>
                  <a:pt x="611844" y="180181"/>
                  <a:pt x="457339" y="160867"/>
                </a:cubicBezTo>
                <a:cubicBezTo>
                  <a:pt x="315012" y="107494"/>
                  <a:pt x="364829" y="116407"/>
                  <a:pt x="110206" y="143934"/>
                </a:cubicBezTo>
                <a:cubicBezTo>
                  <a:pt x="96177" y="145451"/>
                  <a:pt x="88305" y="161855"/>
                  <a:pt x="76339" y="169334"/>
                </a:cubicBezTo>
                <a:cubicBezTo>
                  <a:pt x="16905" y="206480"/>
                  <a:pt x="65494" y="163246"/>
                  <a:pt x="17073" y="211667"/>
                </a:cubicBezTo>
                <a:cubicBezTo>
                  <a:pt x="4279" y="262841"/>
                  <a:pt x="-13911" y="320894"/>
                  <a:pt x="17073" y="372534"/>
                </a:cubicBezTo>
                <a:cubicBezTo>
                  <a:pt x="42054" y="414170"/>
                  <a:pt x="92177" y="435485"/>
                  <a:pt x="135606" y="457200"/>
                </a:cubicBezTo>
                <a:cubicBezTo>
                  <a:pt x="195814" y="487305"/>
                  <a:pt x="212773" y="499775"/>
                  <a:pt x="279539" y="516467"/>
                </a:cubicBezTo>
                <a:cubicBezTo>
                  <a:pt x="298899" y="521307"/>
                  <a:pt x="318986" y="522602"/>
                  <a:pt x="338806" y="524934"/>
                </a:cubicBezTo>
                <a:cubicBezTo>
                  <a:pt x="417929" y="534242"/>
                  <a:pt x="399280" y="533400"/>
                  <a:pt x="448873" y="533400"/>
                </a:cubicBezTo>
              </a:path>
            </a:pathLst>
          </a:cu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Forma libre 15"/>
          <p:cNvSpPr/>
          <p:nvPr/>
        </p:nvSpPr>
        <p:spPr>
          <a:xfrm>
            <a:off x="5638800" y="3141133"/>
            <a:ext cx="1329267" cy="499534"/>
          </a:xfrm>
          <a:custGeom>
            <a:avLst/>
            <a:gdLst>
              <a:gd name="connsiteX0" fmla="*/ 0 w 1329267"/>
              <a:gd name="connsiteY0" fmla="*/ 414867 h 499534"/>
              <a:gd name="connsiteX1" fmla="*/ 0 w 1329267"/>
              <a:gd name="connsiteY1" fmla="*/ 414867 h 499534"/>
              <a:gd name="connsiteX2" fmla="*/ 33867 w 1329267"/>
              <a:gd name="connsiteY2" fmla="*/ 330200 h 499534"/>
              <a:gd name="connsiteX3" fmla="*/ 101600 w 1329267"/>
              <a:gd name="connsiteY3" fmla="*/ 270934 h 499534"/>
              <a:gd name="connsiteX4" fmla="*/ 177800 w 1329267"/>
              <a:gd name="connsiteY4" fmla="*/ 220134 h 499534"/>
              <a:gd name="connsiteX5" fmla="*/ 279400 w 1329267"/>
              <a:gd name="connsiteY5" fmla="*/ 152400 h 499534"/>
              <a:gd name="connsiteX6" fmla="*/ 338667 w 1329267"/>
              <a:gd name="connsiteY6" fmla="*/ 143934 h 499534"/>
              <a:gd name="connsiteX7" fmla="*/ 440267 w 1329267"/>
              <a:gd name="connsiteY7" fmla="*/ 135467 h 499534"/>
              <a:gd name="connsiteX8" fmla="*/ 338667 w 1329267"/>
              <a:gd name="connsiteY8" fmla="*/ 186267 h 499534"/>
              <a:gd name="connsiteX9" fmla="*/ 287867 w 1329267"/>
              <a:gd name="connsiteY9" fmla="*/ 203200 h 499534"/>
              <a:gd name="connsiteX10" fmla="*/ 220133 w 1329267"/>
              <a:gd name="connsiteY10" fmla="*/ 245534 h 499534"/>
              <a:gd name="connsiteX11" fmla="*/ 203200 w 1329267"/>
              <a:gd name="connsiteY11" fmla="*/ 296334 h 499534"/>
              <a:gd name="connsiteX12" fmla="*/ 177800 w 1329267"/>
              <a:gd name="connsiteY12" fmla="*/ 355600 h 499534"/>
              <a:gd name="connsiteX13" fmla="*/ 186267 w 1329267"/>
              <a:gd name="connsiteY13" fmla="*/ 499534 h 499534"/>
              <a:gd name="connsiteX14" fmla="*/ 287867 w 1329267"/>
              <a:gd name="connsiteY14" fmla="*/ 397934 h 499534"/>
              <a:gd name="connsiteX15" fmla="*/ 338667 w 1329267"/>
              <a:gd name="connsiteY15" fmla="*/ 330200 h 499534"/>
              <a:gd name="connsiteX16" fmla="*/ 372533 w 1329267"/>
              <a:gd name="connsiteY16" fmla="*/ 279400 h 499534"/>
              <a:gd name="connsiteX17" fmla="*/ 465667 w 1329267"/>
              <a:gd name="connsiteY17" fmla="*/ 177800 h 499534"/>
              <a:gd name="connsiteX18" fmla="*/ 508000 w 1329267"/>
              <a:gd name="connsiteY18" fmla="*/ 152400 h 499534"/>
              <a:gd name="connsiteX19" fmla="*/ 516467 w 1329267"/>
              <a:gd name="connsiteY19" fmla="*/ 254000 h 499534"/>
              <a:gd name="connsiteX20" fmla="*/ 499533 w 1329267"/>
              <a:gd name="connsiteY20" fmla="*/ 321734 h 499534"/>
              <a:gd name="connsiteX21" fmla="*/ 516467 w 1329267"/>
              <a:gd name="connsiteY21" fmla="*/ 381000 h 499534"/>
              <a:gd name="connsiteX22" fmla="*/ 533400 w 1329267"/>
              <a:gd name="connsiteY22" fmla="*/ 347134 h 499534"/>
              <a:gd name="connsiteX23" fmla="*/ 592667 w 1329267"/>
              <a:gd name="connsiteY23" fmla="*/ 262467 h 499534"/>
              <a:gd name="connsiteX24" fmla="*/ 635000 w 1329267"/>
              <a:gd name="connsiteY24" fmla="*/ 186267 h 499534"/>
              <a:gd name="connsiteX25" fmla="*/ 643467 w 1329267"/>
              <a:gd name="connsiteY25" fmla="*/ 160867 h 499534"/>
              <a:gd name="connsiteX26" fmla="*/ 660400 w 1329267"/>
              <a:gd name="connsiteY26" fmla="*/ 186267 h 499534"/>
              <a:gd name="connsiteX27" fmla="*/ 668867 w 1329267"/>
              <a:gd name="connsiteY27" fmla="*/ 262467 h 499534"/>
              <a:gd name="connsiteX28" fmla="*/ 694267 w 1329267"/>
              <a:gd name="connsiteY28" fmla="*/ 270934 h 499534"/>
              <a:gd name="connsiteX29" fmla="*/ 728133 w 1329267"/>
              <a:gd name="connsiteY29" fmla="*/ 254000 h 499534"/>
              <a:gd name="connsiteX30" fmla="*/ 753533 w 1329267"/>
              <a:gd name="connsiteY30" fmla="*/ 228600 h 499534"/>
              <a:gd name="connsiteX31" fmla="*/ 812800 w 1329267"/>
              <a:gd name="connsiteY31" fmla="*/ 186267 h 499534"/>
              <a:gd name="connsiteX32" fmla="*/ 829733 w 1329267"/>
              <a:gd name="connsiteY32" fmla="*/ 245534 h 499534"/>
              <a:gd name="connsiteX33" fmla="*/ 838200 w 1329267"/>
              <a:gd name="connsiteY33" fmla="*/ 347134 h 499534"/>
              <a:gd name="connsiteX34" fmla="*/ 846667 w 1329267"/>
              <a:gd name="connsiteY34" fmla="*/ 296334 h 499534"/>
              <a:gd name="connsiteX35" fmla="*/ 855133 w 1329267"/>
              <a:gd name="connsiteY35" fmla="*/ 262467 h 499534"/>
              <a:gd name="connsiteX36" fmla="*/ 939800 w 1329267"/>
              <a:gd name="connsiteY36" fmla="*/ 228600 h 499534"/>
              <a:gd name="connsiteX37" fmla="*/ 1007533 w 1329267"/>
              <a:gd name="connsiteY37" fmla="*/ 211667 h 499534"/>
              <a:gd name="connsiteX38" fmla="*/ 1058333 w 1329267"/>
              <a:gd name="connsiteY38" fmla="*/ 220134 h 499534"/>
              <a:gd name="connsiteX39" fmla="*/ 1066800 w 1329267"/>
              <a:gd name="connsiteY39" fmla="*/ 118534 h 499534"/>
              <a:gd name="connsiteX40" fmla="*/ 914400 w 1329267"/>
              <a:gd name="connsiteY40" fmla="*/ 42334 h 499534"/>
              <a:gd name="connsiteX41" fmla="*/ 812800 w 1329267"/>
              <a:gd name="connsiteY41" fmla="*/ 0 h 499534"/>
              <a:gd name="connsiteX42" fmla="*/ 533400 w 1329267"/>
              <a:gd name="connsiteY42" fmla="*/ 8467 h 499534"/>
              <a:gd name="connsiteX43" fmla="*/ 414867 w 1329267"/>
              <a:gd name="connsiteY43" fmla="*/ 84667 h 499534"/>
              <a:gd name="connsiteX44" fmla="*/ 338667 w 1329267"/>
              <a:gd name="connsiteY44" fmla="*/ 135467 h 499534"/>
              <a:gd name="connsiteX45" fmla="*/ 304800 w 1329267"/>
              <a:gd name="connsiteY45" fmla="*/ 160867 h 499534"/>
              <a:gd name="connsiteX46" fmla="*/ 287867 w 1329267"/>
              <a:gd name="connsiteY46" fmla="*/ 186267 h 499534"/>
              <a:gd name="connsiteX47" fmla="*/ 262467 w 1329267"/>
              <a:gd name="connsiteY47" fmla="*/ 220134 h 499534"/>
              <a:gd name="connsiteX48" fmla="*/ 254000 w 1329267"/>
              <a:gd name="connsiteY48" fmla="*/ 254000 h 499534"/>
              <a:gd name="connsiteX49" fmla="*/ 270933 w 1329267"/>
              <a:gd name="connsiteY49" fmla="*/ 338667 h 499534"/>
              <a:gd name="connsiteX50" fmla="*/ 347133 w 1329267"/>
              <a:gd name="connsiteY50" fmla="*/ 397934 h 499534"/>
              <a:gd name="connsiteX51" fmla="*/ 1016000 w 1329267"/>
              <a:gd name="connsiteY51" fmla="*/ 372534 h 499534"/>
              <a:gd name="connsiteX52" fmla="*/ 1126067 w 1329267"/>
              <a:gd name="connsiteY52" fmla="*/ 355600 h 499534"/>
              <a:gd name="connsiteX53" fmla="*/ 1227667 w 1329267"/>
              <a:gd name="connsiteY53" fmla="*/ 347134 h 499534"/>
              <a:gd name="connsiteX54" fmla="*/ 1303867 w 1329267"/>
              <a:gd name="connsiteY54" fmla="*/ 330200 h 499534"/>
              <a:gd name="connsiteX55" fmla="*/ 1329267 w 1329267"/>
              <a:gd name="connsiteY55" fmla="*/ 313267 h 49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29267" h="499534">
                <a:moveTo>
                  <a:pt x="0" y="414867"/>
                </a:moveTo>
                <a:lnTo>
                  <a:pt x="0" y="414867"/>
                </a:lnTo>
                <a:cubicBezTo>
                  <a:pt x="11289" y="386645"/>
                  <a:pt x="16338" y="355033"/>
                  <a:pt x="33867" y="330200"/>
                </a:cubicBezTo>
                <a:cubicBezTo>
                  <a:pt x="51168" y="305691"/>
                  <a:pt x="79485" y="291206"/>
                  <a:pt x="101600" y="270934"/>
                </a:cubicBezTo>
                <a:cubicBezTo>
                  <a:pt x="153410" y="223442"/>
                  <a:pt x="113794" y="245736"/>
                  <a:pt x="177800" y="220134"/>
                </a:cubicBezTo>
                <a:cubicBezTo>
                  <a:pt x="209095" y="195097"/>
                  <a:pt x="240712" y="166217"/>
                  <a:pt x="279400" y="152400"/>
                </a:cubicBezTo>
                <a:cubicBezTo>
                  <a:pt x="298194" y="145688"/>
                  <a:pt x="318820" y="146023"/>
                  <a:pt x="338667" y="143934"/>
                </a:cubicBezTo>
                <a:cubicBezTo>
                  <a:pt x="372464" y="140376"/>
                  <a:pt x="406400" y="138289"/>
                  <a:pt x="440267" y="135467"/>
                </a:cubicBezTo>
                <a:cubicBezTo>
                  <a:pt x="391129" y="164949"/>
                  <a:pt x="397874" y="163495"/>
                  <a:pt x="338667" y="186267"/>
                </a:cubicBezTo>
                <a:cubicBezTo>
                  <a:pt x="322007" y="192675"/>
                  <a:pt x="304116" y="195814"/>
                  <a:pt x="287867" y="203200"/>
                </a:cubicBezTo>
                <a:cubicBezTo>
                  <a:pt x="271814" y="210497"/>
                  <a:pt x="237579" y="233903"/>
                  <a:pt x="220133" y="245534"/>
                </a:cubicBezTo>
                <a:cubicBezTo>
                  <a:pt x="214489" y="262467"/>
                  <a:pt x="209608" y="279674"/>
                  <a:pt x="203200" y="296334"/>
                </a:cubicBezTo>
                <a:cubicBezTo>
                  <a:pt x="195484" y="316395"/>
                  <a:pt x="179585" y="334181"/>
                  <a:pt x="177800" y="355600"/>
                </a:cubicBezTo>
                <a:cubicBezTo>
                  <a:pt x="173809" y="403495"/>
                  <a:pt x="183445" y="451556"/>
                  <a:pt x="186267" y="499534"/>
                </a:cubicBezTo>
                <a:cubicBezTo>
                  <a:pt x="220134" y="465667"/>
                  <a:pt x="259130" y="436250"/>
                  <a:pt x="287867" y="397934"/>
                </a:cubicBezTo>
                <a:cubicBezTo>
                  <a:pt x="304800" y="375356"/>
                  <a:pt x="322263" y="353166"/>
                  <a:pt x="338667" y="330200"/>
                </a:cubicBezTo>
                <a:cubicBezTo>
                  <a:pt x="350496" y="313639"/>
                  <a:pt x="360322" y="295681"/>
                  <a:pt x="372533" y="279400"/>
                </a:cubicBezTo>
                <a:cubicBezTo>
                  <a:pt x="393704" y="251172"/>
                  <a:pt x="438928" y="199677"/>
                  <a:pt x="465667" y="177800"/>
                </a:cubicBezTo>
                <a:cubicBezTo>
                  <a:pt x="478403" y="167379"/>
                  <a:pt x="493889" y="160867"/>
                  <a:pt x="508000" y="152400"/>
                </a:cubicBezTo>
                <a:cubicBezTo>
                  <a:pt x="533085" y="202570"/>
                  <a:pt x="530147" y="181040"/>
                  <a:pt x="516467" y="254000"/>
                </a:cubicBezTo>
                <a:cubicBezTo>
                  <a:pt x="512178" y="276874"/>
                  <a:pt x="499533" y="321734"/>
                  <a:pt x="499533" y="321734"/>
                </a:cubicBezTo>
                <a:cubicBezTo>
                  <a:pt x="505178" y="341489"/>
                  <a:pt x="500030" y="368673"/>
                  <a:pt x="516467" y="381000"/>
                </a:cubicBezTo>
                <a:cubicBezTo>
                  <a:pt x="526564" y="388573"/>
                  <a:pt x="526399" y="357635"/>
                  <a:pt x="533400" y="347134"/>
                </a:cubicBezTo>
                <a:cubicBezTo>
                  <a:pt x="564281" y="300812"/>
                  <a:pt x="570049" y="312226"/>
                  <a:pt x="592667" y="262467"/>
                </a:cubicBezTo>
                <a:cubicBezTo>
                  <a:pt x="627200" y="186494"/>
                  <a:pt x="587712" y="233555"/>
                  <a:pt x="635000" y="186267"/>
                </a:cubicBezTo>
                <a:cubicBezTo>
                  <a:pt x="637822" y="177800"/>
                  <a:pt x="634542" y="160867"/>
                  <a:pt x="643467" y="160867"/>
                </a:cubicBezTo>
                <a:cubicBezTo>
                  <a:pt x="653643" y="160867"/>
                  <a:pt x="657932" y="176395"/>
                  <a:pt x="660400" y="186267"/>
                </a:cubicBezTo>
                <a:cubicBezTo>
                  <a:pt x="666598" y="211060"/>
                  <a:pt x="659376" y="238739"/>
                  <a:pt x="668867" y="262467"/>
                </a:cubicBezTo>
                <a:cubicBezTo>
                  <a:pt x="672182" y="270753"/>
                  <a:pt x="685800" y="268112"/>
                  <a:pt x="694267" y="270934"/>
                </a:cubicBezTo>
                <a:cubicBezTo>
                  <a:pt x="705556" y="265289"/>
                  <a:pt x="717863" y="261336"/>
                  <a:pt x="728133" y="254000"/>
                </a:cubicBezTo>
                <a:cubicBezTo>
                  <a:pt x="737876" y="247040"/>
                  <a:pt x="744442" y="236392"/>
                  <a:pt x="753533" y="228600"/>
                </a:cubicBezTo>
                <a:cubicBezTo>
                  <a:pt x="771912" y="212847"/>
                  <a:pt x="792697" y="199668"/>
                  <a:pt x="812800" y="186267"/>
                </a:cubicBezTo>
                <a:cubicBezTo>
                  <a:pt x="818444" y="206023"/>
                  <a:pt x="826529" y="225239"/>
                  <a:pt x="829733" y="245534"/>
                </a:cubicBezTo>
                <a:cubicBezTo>
                  <a:pt x="835033" y="279102"/>
                  <a:pt x="827453" y="314894"/>
                  <a:pt x="838200" y="347134"/>
                </a:cubicBezTo>
                <a:cubicBezTo>
                  <a:pt x="843629" y="363420"/>
                  <a:pt x="843300" y="313168"/>
                  <a:pt x="846667" y="296334"/>
                </a:cubicBezTo>
                <a:cubicBezTo>
                  <a:pt x="848949" y="284924"/>
                  <a:pt x="848678" y="272149"/>
                  <a:pt x="855133" y="262467"/>
                </a:cubicBezTo>
                <a:cubicBezTo>
                  <a:pt x="868386" y="242587"/>
                  <a:pt x="929794" y="231268"/>
                  <a:pt x="939800" y="228600"/>
                </a:cubicBezTo>
                <a:cubicBezTo>
                  <a:pt x="962287" y="222603"/>
                  <a:pt x="1007533" y="211667"/>
                  <a:pt x="1007533" y="211667"/>
                </a:cubicBezTo>
                <a:cubicBezTo>
                  <a:pt x="1024466" y="214489"/>
                  <a:pt x="1042259" y="226162"/>
                  <a:pt x="1058333" y="220134"/>
                </a:cubicBezTo>
                <a:cubicBezTo>
                  <a:pt x="1089685" y="208377"/>
                  <a:pt x="1069185" y="122244"/>
                  <a:pt x="1066800" y="118534"/>
                </a:cubicBezTo>
                <a:cubicBezTo>
                  <a:pt x="1030387" y="61892"/>
                  <a:pt x="968790" y="63486"/>
                  <a:pt x="914400" y="42334"/>
                </a:cubicBezTo>
                <a:cubicBezTo>
                  <a:pt x="773741" y="-12367"/>
                  <a:pt x="899976" y="21795"/>
                  <a:pt x="812800" y="0"/>
                </a:cubicBezTo>
                <a:cubicBezTo>
                  <a:pt x="719667" y="2822"/>
                  <a:pt x="625891" y="-2813"/>
                  <a:pt x="533400" y="8467"/>
                </a:cubicBezTo>
                <a:cubicBezTo>
                  <a:pt x="486879" y="14140"/>
                  <a:pt x="449321" y="59401"/>
                  <a:pt x="414867" y="84667"/>
                </a:cubicBezTo>
                <a:cubicBezTo>
                  <a:pt x="390250" y="102720"/>
                  <a:pt x="363766" y="118091"/>
                  <a:pt x="338667" y="135467"/>
                </a:cubicBezTo>
                <a:cubicBezTo>
                  <a:pt x="327065" y="143499"/>
                  <a:pt x="316089" y="152400"/>
                  <a:pt x="304800" y="160867"/>
                </a:cubicBezTo>
                <a:cubicBezTo>
                  <a:pt x="299156" y="169334"/>
                  <a:pt x="293781" y="177987"/>
                  <a:pt x="287867" y="186267"/>
                </a:cubicBezTo>
                <a:cubicBezTo>
                  <a:pt x="279665" y="197750"/>
                  <a:pt x="268778" y="207513"/>
                  <a:pt x="262467" y="220134"/>
                </a:cubicBezTo>
                <a:cubicBezTo>
                  <a:pt x="257263" y="230542"/>
                  <a:pt x="256822" y="242711"/>
                  <a:pt x="254000" y="254000"/>
                </a:cubicBezTo>
                <a:cubicBezTo>
                  <a:pt x="259644" y="282222"/>
                  <a:pt x="250581" y="318316"/>
                  <a:pt x="270933" y="338667"/>
                </a:cubicBezTo>
                <a:cubicBezTo>
                  <a:pt x="322192" y="389924"/>
                  <a:pt x="295418" y="372075"/>
                  <a:pt x="347133" y="397934"/>
                </a:cubicBezTo>
                <a:lnTo>
                  <a:pt x="1016000" y="372534"/>
                </a:lnTo>
                <a:cubicBezTo>
                  <a:pt x="1053066" y="370520"/>
                  <a:pt x="1089211" y="360023"/>
                  <a:pt x="1126067" y="355600"/>
                </a:cubicBezTo>
                <a:cubicBezTo>
                  <a:pt x="1159809" y="351551"/>
                  <a:pt x="1193800" y="349956"/>
                  <a:pt x="1227667" y="347134"/>
                </a:cubicBezTo>
                <a:cubicBezTo>
                  <a:pt x="1253067" y="341489"/>
                  <a:pt x="1279183" y="338428"/>
                  <a:pt x="1303867" y="330200"/>
                </a:cubicBezTo>
                <a:cubicBezTo>
                  <a:pt x="1313520" y="326982"/>
                  <a:pt x="1329267" y="313267"/>
                  <a:pt x="1329267" y="313267"/>
                </a:cubicBezTo>
              </a:path>
            </a:pathLst>
          </a:cu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Forma libre 16"/>
          <p:cNvSpPr/>
          <p:nvPr/>
        </p:nvSpPr>
        <p:spPr>
          <a:xfrm>
            <a:off x="7627505" y="2182261"/>
            <a:ext cx="1028685" cy="495343"/>
          </a:xfrm>
          <a:custGeom>
            <a:avLst/>
            <a:gdLst>
              <a:gd name="connsiteX0" fmla="*/ 170295 w 1028685"/>
              <a:gd name="connsiteY0" fmla="*/ 50800 h 495343"/>
              <a:gd name="connsiteX1" fmla="*/ 170295 w 1028685"/>
              <a:gd name="connsiteY1" fmla="*/ 50800 h 495343"/>
              <a:gd name="connsiteX2" fmla="*/ 153362 w 1028685"/>
              <a:gd name="connsiteY2" fmla="*/ 364067 h 495343"/>
              <a:gd name="connsiteX3" fmla="*/ 136429 w 1028685"/>
              <a:gd name="connsiteY3" fmla="*/ 389467 h 495343"/>
              <a:gd name="connsiteX4" fmla="*/ 119495 w 1028685"/>
              <a:gd name="connsiteY4" fmla="*/ 431800 h 495343"/>
              <a:gd name="connsiteX5" fmla="*/ 77162 w 1028685"/>
              <a:gd name="connsiteY5" fmla="*/ 482600 h 495343"/>
              <a:gd name="connsiteX6" fmla="*/ 51762 w 1028685"/>
              <a:gd name="connsiteY6" fmla="*/ 465667 h 495343"/>
              <a:gd name="connsiteX7" fmla="*/ 51762 w 1028685"/>
              <a:gd name="connsiteY7" fmla="*/ 389467 h 495343"/>
              <a:gd name="connsiteX8" fmla="*/ 102562 w 1028685"/>
              <a:gd name="connsiteY8" fmla="*/ 414867 h 495343"/>
              <a:gd name="connsiteX9" fmla="*/ 119495 w 1028685"/>
              <a:gd name="connsiteY9" fmla="*/ 440267 h 495343"/>
              <a:gd name="connsiteX10" fmla="*/ 161829 w 1028685"/>
              <a:gd name="connsiteY10" fmla="*/ 414867 h 495343"/>
              <a:gd name="connsiteX11" fmla="*/ 178762 w 1028685"/>
              <a:gd name="connsiteY11" fmla="*/ 381000 h 495343"/>
              <a:gd name="connsiteX12" fmla="*/ 195695 w 1028685"/>
              <a:gd name="connsiteY12" fmla="*/ 313267 h 495343"/>
              <a:gd name="connsiteX13" fmla="*/ 212629 w 1028685"/>
              <a:gd name="connsiteY13" fmla="*/ 330200 h 495343"/>
              <a:gd name="connsiteX14" fmla="*/ 238029 w 1028685"/>
              <a:gd name="connsiteY14" fmla="*/ 347133 h 495343"/>
              <a:gd name="connsiteX15" fmla="*/ 254962 w 1028685"/>
              <a:gd name="connsiteY15" fmla="*/ 372533 h 495343"/>
              <a:gd name="connsiteX16" fmla="*/ 339629 w 1028685"/>
              <a:gd name="connsiteY16" fmla="*/ 364067 h 495343"/>
              <a:gd name="connsiteX17" fmla="*/ 356562 w 1028685"/>
              <a:gd name="connsiteY17" fmla="*/ 321733 h 495343"/>
              <a:gd name="connsiteX18" fmla="*/ 373495 w 1028685"/>
              <a:gd name="connsiteY18" fmla="*/ 270933 h 495343"/>
              <a:gd name="connsiteX19" fmla="*/ 390429 w 1028685"/>
              <a:gd name="connsiteY19" fmla="*/ 220133 h 495343"/>
              <a:gd name="connsiteX20" fmla="*/ 373495 w 1028685"/>
              <a:gd name="connsiteY20" fmla="*/ 127000 h 495343"/>
              <a:gd name="connsiteX21" fmla="*/ 288829 w 1028685"/>
              <a:gd name="connsiteY21" fmla="*/ 50800 h 495343"/>
              <a:gd name="connsiteX22" fmla="*/ 263429 w 1028685"/>
              <a:gd name="connsiteY22" fmla="*/ 42333 h 495343"/>
              <a:gd name="connsiteX23" fmla="*/ 170295 w 1028685"/>
              <a:gd name="connsiteY23" fmla="*/ 33867 h 495343"/>
              <a:gd name="connsiteX24" fmla="*/ 136429 w 1028685"/>
              <a:gd name="connsiteY24" fmla="*/ 25400 h 495343"/>
              <a:gd name="connsiteX25" fmla="*/ 60229 w 1028685"/>
              <a:gd name="connsiteY25" fmla="*/ 16933 h 495343"/>
              <a:gd name="connsiteX26" fmla="*/ 34829 w 1028685"/>
              <a:gd name="connsiteY26" fmla="*/ 0 h 495343"/>
              <a:gd name="connsiteX27" fmla="*/ 962 w 1028685"/>
              <a:gd name="connsiteY27" fmla="*/ 101600 h 495343"/>
              <a:gd name="connsiteX28" fmla="*/ 9429 w 1028685"/>
              <a:gd name="connsiteY28" fmla="*/ 254000 h 495343"/>
              <a:gd name="connsiteX29" fmla="*/ 43295 w 1028685"/>
              <a:gd name="connsiteY29" fmla="*/ 304800 h 495343"/>
              <a:gd name="connsiteX30" fmla="*/ 111029 w 1028685"/>
              <a:gd name="connsiteY30" fmla="*/ 364067 h 495343"/>
              <a:gd name="connsiteX31" fmla="*/ 136429 w 1028685"/>
              <a:gd name="connsiteY31" fmla="*/ 372533 h 495343"/>
              <a:gd name="connsiteX32" fmla="*/ 170295 w 1028685"/>
              <a:gd name="connsiteY32" fmla="*/ 381000 h 495343"/>
              <a:gd name="connsiteX33" fmla="*/ 254962 w 1028685"/>
              <a:gd name="connsiteY33" fmla="*/ 389467 h 495343"/>
              <a:gd name="connsiteX34" fmla="*/ 280362 w 1028685"/>
              <a:gd name="connsiteY34" fmla="*/ 397933 h 495343"/>
              <a:gd name="connsiteX35" fmla="*/ 288829 w 1028685"/>
              <a:gd name="connsiteY35" fmla="*/ 431800 h 495343"/>
              <a:gd name="connsiteX36" fmla="*/ 305762 w 1028685"/>
              <a:gd name="connsiteY36" fmla="*/ 347133 h 495343"/>
              <a:gd name="connsiteX37" fmla="*/ 331162 w 1028685"/>
              <a:gd name="connsiteY37" fmla="*/ 245533 h 495343"/>
              <a:gd name="connsiteX38" fmla="*/ 365029 w 1028685"/>
              <a:gd name="connsiteY38" fmla="*/ 321733 h 495343"/>
              <a:gd name="connsiteX39" fmla="*/ 373495 w 1028685"/>
              <a:gd name="connsiteY39" fmla="*/ 389467 h 495343"/>
              <a:gd name="connsiteX40" fmla="*/ 381962 w 1028685"/>
              <a:gd name="connsiteY40" fmla="*/ 414867 h 495343"/>
              <a:gd name="connsiteX41" fmla="*/ 407362 w 1028685"/>
              <a:gd name="connsiteY41" fmla="*/ 423333 h 495343"/>
              <a:gd name="connsiteX42" fmla="*/ 424295 w 1028685"/>
              <a:gd name="connsiteY42" fmla="*/ 347133 h 495343"/>
              <a:gd name="connsiteX43" fmla="*/ 441229 w 1028685"/>
              <a:gd name="connsiteY43" fmla="*/ 321733 h 495343"/>
              <a:gd name="connsiteX44" fmla="*/ 475095 w 1028685"/>
              <a:gd name="connsiteY44" fmla="*/ 330200 h 495343"/>
              <a:gd name="connsiteX45" fmla="*/ 500495 w 1028685"/>
              <a:gd name="connsiteY45" fmla="*/ 397933 h 495343"/>
              <a:gd name="connsiteX46" fmla="*/ 517429 w 1028685"/>
              <a:gd name="connsiteY46" fmla="*/ 381000 h 495343"/>
              <a:gd name="connsiteX47" fmla="*/ 534362 w 1028685"/>
              <a:gd name="connsiteY47" fmla="*/ 355600 h 495343"/>
              <a:gd name="connsiteX48" fmla="*/ 559762 w 1028685"/>
              <a:gd name="connsiteY48" fmla="*/ 338667 h 495343"/>
              <a:gd name="connsiteX49" fmla="*/ 568229 w 1028685"/>
              <a:gd name="connsiteY49" fmla="*/ 313267 h 495343"/>
              <a:gd name="connsiteX50" fmla="*/ 602095 w 1028685"/>
              <a:gd name="connsiteY50" fmla="*/ 381000 h 495343"/>
              <a:gd name="connsiteX51" fmla="*/ 610562 w 1028685"/>
              <a:gd name="connsiteY51" fmla="*/ 414867 h 495343"/>
              <a:gd name="connsiteX52" fmla="*/ 635962 w 1028685"/>
              <a:gd name="connsiteY52" fmla="*/ 423333 h 495343"/>
              <a:gd name="connsiteX53" fmla="*/ 669829 w 1028685"/>
              <a:gd name="connsiteY53" fmla="*/ 414867 h 495343"/>
              <a:gd name="connsiteX54" fmla="*/ 695229 w 1028685"/>
              <a:gd name="connsiteY54" fmla="*/ 406400 h 495343"/>
              <a:gd name="connsiteX55" fmla="*/ 720629 w 1028685"/>
              <a:gd name="connsiteY55" fmla="*/ 431800 h 495343"/>
              <a:gd name="connsiteX56" fmla="*/ 762962 w 1028685"/>
              <a:gd name="connsiteY56" fmla="*/ 330200 h 495343"/>
              <a:gd name="connsiteX57" fmla="*/ 737562 w 1028685"/>
              <a:gd name="connsiteY57" fmla="*/ 355600 h 495343"/>
              <a:gd name="connsiteX58" fmla="*/ 737562 w 1028685"/>
              <a:gd name="connsiteY58" fmla="*/ 474133 h 495343"/>
              <a:gd name="connsiteX59" fmla="*/ 771429 w 1028685"/>
              <a:gd name="connsiteY59" fmla="*/ 482600 h 495343"/>
              <a:gd name="connsiteX60" fmla="*/ 805295 w 1028685"/>
              <a:gd name="connsiteY60" fmla="*/ 474133 h 495343"/>
              <a:gd name="connsiteX61" fmla="*/ 830695 w 1028685"/>
              <a:gd name="connsiteY61" fmla="*/ 448733 h 495343"/>
              <a:gd name="connsiteX62" fmla="*/ 856095 w 1028685"/>
              <a:gd name="connsiteY62" fmla="*/ 431800 h 495343"/>
              <a:gd name="connsiteX63" fmla="*/ 864562 w 1028685"/>
              <a:gd name="connsiteY63" fmla="*/ 406400 h 495343"/>
              <a:gd name="connsiteX64" fmla="*/ 889962 w 1028685"/>
              <a:gd name="connsiteY64" fmla="*/ 397933 h 495343"/>
              <a:gd name="connsiteX65" fmla="*/ 1008495 w 1028685"/>
              <a:gd name="connsiteY65" fmla="*/ 372533 h 495343"/>
              <a:gd name="connsiteX66" fmla="*/ 1000029 w 1028685"/>
              <a:gd name="connsiteY66" fmla="*/ 313267 h 495343"/>
              <a:gd name="connsiteX67" fmla="*/ 974629 w 1028685"/>
              <a:gd name="connsiteY67" fmla="*/ 330200 h 495343"/>
              <a:gd name="connsiteX68" fmla="*/ 983095 w 1028685"/>
              <a:gd name="connsiteY68" fmla="*/ 448733 h 495343"/>
              <a:gd name="connsiteX69" fmla="*/ 1025429 w 1028685"/>
              <a:gd name="connsiteY69" fmla="*/ 440267 h 495343"/>
              <a:gd name="connsiteX70" fmla="*/ 1016962 w 1028685"/>
              <a:gd name="connsiteY70" fmla="*/ 397933 h 495343"/>
              <a:gd name="connsiteX71" fmla="*/ 940762 w 1028685"/>
              <a:gd name="connsiteY71" fmla="*/ 347133 h 495343"/>
              <a:gd name="connsiteX72" fmla="*/ 889962 w 1028685"/>
              <a:gd name="connsiteY72" fmla="*/ 321733 h 495343"/>
              <a:gd name="connsiteX73" fmla="*/ 771429 w 1028685"/>
              <a:gd name="connsiteY73" fmla="*/ 304800 h 495343"/>
              <a:gd name="connsiteX74" fmla="*/ 661362 w 1028685"/>
              <a:gd name="connsiteY74" fmla="*/ 296333 h 495343"/>
              <a:gd name="connsiteX75" fmla="*/ 568229 w 1028685"/>
              <a:gd name="connsiteY75" fmla="*/ 287867 h 495343"/>
              <a:gd name="connsiteX76" fmla="*/ 500495 w 1028685"/>
              <a:gd name="connsiteY76" fmla="*/ 270933 h 495343"/>
              <a:gd name="connsiteX77" fmla="*/ 466629 w 1028685"/>
              <a:gd name="connsiteY77" fmla="*/ 262467 h 495343"/>
              <a:gd name="connsiteX78" fmla="*/ 398895 w 1028685"/>
              <a:gd name="connsiteY78" fmla="*/ 237067 h 495343"/>
              <a:gd name="connsiteX79" fmla="*/ 271895 w 1028685"/>
              <a:gd name="connsiteY79" fmla="*/ 245533 h 495343"/>
              <a:gd name="connsiteX80" fmla="*/ 254962 w 1028685"/>
              <a:gd name="connsiteY80" fmla="*/ 296333 h 495343"/>
              <a:gd name="connsiteX81" fmla="*/ 263429 w 1028685"/>
              <a:gd name="connsiteY81" fmla="*/ 414867 h 495343"/>
              <a:gd name="connsiteX82" fmla="*/ 280362 w 1028685"/>
              <a:gd name="connsiteY82" fmla="*/ 448733 h 495343"/>
              <a:gd name="connsiteX83" fmla="*/ 322695 w 1028685"/>
              <a:gd name="connsiteY83" fmla="*/ 457200 h 495343"/>
              <a:gd name="connsiteX84" fmla="*/ 348095 w 1028685"/>
              <a:gd name="connsiteY84" fmla="*/ 474133 h 495343"/>
              <a:gd name="connsiteX85" fmla="*/ 720629 w 1028685"/>
              <a:gd name="connsiteY85" fmla="*/ 482600 h 495343"/>
              <a:gd name="connsiteX86" fmla="*/ 864562 w 1028685"/>
              <a:gd name="connsiteY86" fmla="*/ 457200 h 495343"/>
              <a:gd name="connsiteX87" fmla="*/ 889962 w 1028685"/>
              <a:gd name="connsiteY87" fmla="*/ 431800 h 495343"/>
              <a:gd name="connsiteX88" fmla="*/ 889962 w 1028685"/>
              <a:gd name="connsiteY88" fmla="*/ 220133 h 495343"/>
              <a:gd name="connsiteX89" fmla="*/ 830695 w 1028685"/>
              <a:gd name="connsiteY89" fmla="*/ 177800 h 495343"/>
              <a:gd name="connsiteX90" fmla="*/ 779895 w 1028685"/>
              <a:gd name="connsiteY90" fmla="*/ 160867 h 495343"/>
              <a:gd name="connsiteX91" fmla="*/ 737562 w 1028685"/>
              <a:gd name="connsiteY91" fmla="*/ 143933 h 495343"/>
              <a:gd name="connsiteX92" fmla="*/ 619029 w 1028685"/>
              <a:gd name="connsiteY92" fmla="*/ 135467 h 495343"/>
              <a:gd name="connsiteX93" fmla="*/ 492029 w 1028685"/>
              <a:gd name="connsiteY93" fmla="*/ 118533 h 495343"/>
              <a:gd name="connsiteX94" fmla="*/ 305762 w 1028685"/>
              <a:gd name="connsiteY94" fmla="*/ 118533 h 49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28685" h="495343">
                <a:moveTo>
                  <a:pt x="170295" y="50800"/>
                </a:moveTo>
                <a:lnTo>
                  <a:pt x="170295" y="50800"/>
                </a:lnTo>
                <a:cubicBezTo>
                  <a:pt x="164651" y="155222"/>
                  <a:pt x="163767" y="260011"/>
                  <a:pt x="153362" y="364067"/>
                </a:cubicBezTo>
                <a:cubicBezTo>
                  <a:pt x="152350" y="374192"/>
                  <a:pt x="140980" y="380366"/>
                  <a:pt x="136429" y="389467"/>
                </a:cubicBezTo>
                <a:cubicBezTo>
                  <a:pt x="129632" y="403061"/>
                  <a:pt x="126292" y="418206"/>
                  <a:pt x="119495" y="431800"/>
                </a:cubicBezTo>
                <a:cubicBezTo>
                  <a:pt x="107707" y="455376"/>
                  <a:pt x="95888" y="463874"/>
                  <a:pt x="77162" y="482600"/>
                </a:cubicBezTo>
                <a:cubicBezTo>
                  <a:pt x="68695" y="476956"/>
                  <a:pt x="57406" y="474134"/>
                  <a:pt x="51762" y="465667"/>
                </a:cubicBezTo>
                <a:cubicBezTo>
                  <a:pt x="35206" y="440833"/>
                  <a:pt x="46700" y="414775"/>
                  <a:pt x="51762" y="389467"/>
                </a:cubicBezTo>
                <a:cubicBezTo>
                  <a:pt x="68695" y="397934"/>
                  <a:pt x="87416" y="403508"/>
                  <a:pt x="102562" y="414867"/>
                </a:cubicBezTo>
                <a:cubicBezTo>
                  <a:pt x="110702" y="420972"/>
                  <a:pt x="109319" y="440267"/>
                  <a:pt x="119495" y="440267"/>
                </a:cubicBezTo>
                <a:cubicBezTo>
                  <a:pt x="135951" y="440267"/>
                  <a:pt x="147718" y="423334"/>
                  <a:pt x="161829" y="414867"/>
                </a:cubicBezTo>
                <a:cubicBezTo>
                  <a:pt x="167473" y="403578"/>
                  <a:pt x="174771" y="392974"/>
                  <a:pt x="178762" y="381000"/>
                </a:cubicBezTo>
                <a:cubicBezTo>
                  <a:pt x="186121" y="358922"/>
                  <a:pt x="195695" y="313267"/>
                  <a:pt x="195695" y="313267"/>
                </a:cubicBezTo>
                <a:cubicBezTo>
                  <a:pt x="201340" y="318911"/>
                  <a:pt x="206396" y="325213"/>
                  <a:pt x="212629" y="330200"/>
                </a:cubicBezTo>
                <a:cubicBezTo>
                  <a:pt x="220575" y="336557"/>
                  <a:pt x="230834" y="339938"/>
                  <a:pt x="238029" y="347133"/>
                </a:cubicBezTo>
                <a:cubicBezTo>
                  <a:pt x="245224" y="354328"/>
                  <a:pt x="249318" y="364066"/>
                  <a:pt x="254962" y="372533"/>
                </a:cubicBezTo>
                <a:cubicBezTo>
                  <a:pt x="283184" y="369711"/>
                  <a:pt x="314260" y="376751"/>
                  <a:pt x="339629" y="364067"/>
                </a:cubicBezTo>
                <a:cubicBezTo>
                  <a:pt x="353223" y="357270"/>
                  <a:pt x="351368" y="336016"/>
                  <a:pt x="356562" y="321733"/>
                </a:cubicBezTo>
                <a:cubicBezTo>
                  <a:pt x="362662" y="304958"/>
                  <a:pt x="367851" y="287866"/>
                  <a:pt x="373495" y="270933"/>
                </a:cubicBezTo>
                <a:lnTo>
                  <a:pt x="390429" y="220133"/>
                </a:lnTo>
                <a:cubicBezTo>
                  <a:pt x="384784" y="189089"/>
                  <a:pt x="386930" y="155550"/>
                  <a:pt x="373495" y="127000"/>
                </a:cubicBezTo>
                <a:cubicBezTo>
                  <a:pt x="367072" y="113352"/>
                  <a:pt x="309824" y="62797"/>
                  <a:pt x="288829" y="50800"/>
                </a:cubicBezTo>
                <a:cubicBezTo>
                  <a:pt x="281080" y="46372"/>
                  <a:pt x="272264" y="43595"/>
                  <a:pt x="263429" y="42333"/>
                </a:cubicBezTo>
                <a:cubicBezTo>
                  <a:pt x="232570" y="37925"/>
                  <a:pt x="201340" y="36689"/>
                  <a:pt x="170295" y="33867"/>
                </a:cubicBezTo>
                <a:cubicBezTo>
                  <a:pt x="159006" y="31045"/>
                  <a:pt x="147930" y="27169"/>
                  <a:pt x="136429" y="25400"/>
                </a:cubicBezTo>
                <a:cubicBezTo>
                  <a:pt x="111170" y="21514"/>
                  <a:pt x="85022" y="23131"/>
                  <a:pt x="60229" y="16933"/>
                </a:cubicBezTo>
                <a:cubicBezTo>
                  <a:pt x="50357" y="14465"/>
                  <a:pt x="43296" y="5644"/>
                  <a:pt x="34829" y="0"/>
                </a:cubicBezTo>
                <a:cubicBezTo>
                  <a:pt x="10066" y="37142"/>
                  <a:pt x="3214" y="40799"/>
                  <a:pt x="962" y="101600"/>
                </a:cubicBezTo>
                <a:cubicBezTo>
                  <a:pt x="-921" y="152443"/>
                  <a:pt x="-948" y="204191"/>
                  <a:pt x="9429" y="254000"/>
                </a:cubicBezTo>
                <a:cubicBezTo>
                  <a:pt x="13580" y="273923"/>
                  <a:pt x="28904" y="290410"/>
                  <a:pt x="43295" y="304800"/>
                </a:cubicBezTo>
                <a:cubicBezTo>
                  <a:pt x="65360" y="326864"/>
                  <a:pt x="83029" y="350067"/>
                  <a:pt x="111029" y="364067"/>
                </a:cubicBezTo>
                <a:cubicBezTo>
                  <a:pt x="119011" y="368058"/>
                  <a:pt x="127848" y="370081"/>
                  <a:pt x="136429" y="372533"/>
                </a:cubicBezTo>
                <a:cubicBezTo>
                  <a:pt x="147617" y="375730"/>
                  <a:pt x="158776" y="379354"/>
                  <a:pt x="170295" y="381000"/>
                </a:cubicBezTo>
                <a:cubicBezTo>
                  <a:pt x="198373" y="385011"/>
                  <a:pt x="226740" y="386645"/>
                  <a:pt x="254962" y="389467"/>
                </a:cubicBezTo>
                <a:cubicBezTo>
                  <a:pt x="263429" y="392289"/>
                  <a:pt x="274787" y="390964"/>
                  <a:pt x="280362" y="397933"/>
                </a:cubicBezTo>
                <a:cubicBezTo>
                  <a:pt x="287631" y="407019"/>
                  <a:pt x="283625" y="442208"/>
                  <a:pt x="288829" y="431800"/>
                </a:cubicBezTo>
                <a:cubicBezTo>
                  <a:pt x="301700" y="406057"/>
                  <a:pt x="305762" y="347133"/>
                  <a:pt x="305762" y="347133"/>
                </a:cubicBezTo>
                <a:lnTo>
                  <a:pt x="331162" y="245533"/>
                </a:lnTo>
                <a:cubicBezTo>
                  <a:pt x="342451" y="270933"/>
                  <a:pt x="357186" y="295067"/>
                  <a:pt x="365029" y="321733"/>
                </a:cubicBezTo>
                <a:cubicBezTo>
                  <a:pt x="371449" y="343562"/>
                  <a:pt x="369425" y="367080"/>
                  <a:pt x="373495" y="389467"/>
                </a:cubicBezTo>
                <a:cubicBezTo>
                  <a:pt x="375091" y="398248"/>
                  <a:pt x="375651" y="408556"/>
                  <a:pt x="381962" y="414867"/>
                </a:cubicBezTo>
                <a:cubicBezTo>
                  <a:pt x="388273" y="421178"/>
                  <a:pt x="398895" y="420511"/>
                  <a:pt x="407362" y="423333"/>
                </a:cubicBezTo>
                <a:cubicBezTo>
                  <a:pt x="410613" y="403830"/>
                  <a:pt x="413875" y="367972"/>
                  <a:pt x="424295" y="347133"/>
                </a:cubicBezTo>
                <a:cubicBezTo>
                  <a:pt x="428846" y="338031"/>
                  <a:pt x="435584" y="330200"/>
                  <a:pt x="441229" y="321733"/>
                </a:cubicBezTo>
                <a:cubicBezTo>
                  <a:pt x="452518" y="324555"/>
                  <a:pt x="466867" y="321972"/>
                  <a:pt x="475095" y="330200"/>
                </a:cubicBezTo>
                <a:cubicBezTo>
                  <a:pt x="480160" y="335265"/>
                  <a:pt x="496139" y="384865"/>
                  <a:pt x="500495" y="397933"/>
                </a:cubicBezTo>
                <a:cubicBezTo>
                  <a:pt x="506140" y="392289"/>
                  <a:pt x="512442" y="387233"/>
                  <a:pt x="517429" y="381000"/>
                </a:cubicBezTo>
                <a:cubicBezTo>
                  <a:pt x="523786" y="373054"/>
                  <a:pt x="527167" y="362795"/>
                  <a:pt x="534362" y="355600"/>
                </a:cubicBezTo>
                <a:cubicBezTo>
                  <a:pt x="541557" y="348405"/>
                  <a:pt x="551295" y="344311"/>
                  <a:pt x="559762" y="338667"/>
                </a:cubicBezTo>
                <a:cubicBezTo>
                  <a:pt x="562584" y="330200"/>
                  <a:pt x="561918" y="306956"/>
                  <a:pt x="568229" y="313267"/>
                </a:cubicBezTo>
                <a:cubicBezTo>
                  <a:pt x="586078" y="331116"/>
                  <a:pt x="595973" y="356511"/>
                  <a:pt x="602095" y="381000"/>
                </a:cubicBezTo>
                <a:cubicBezTo>
                  <a:pt x="604917" y="392289"/>
                  <a:pt x="603293" y="405781"/>
                  <a:pt x="610562" y="414867"/>
                </a:cubicBezTo>
                <a:cubicBezTo>
                  <a:pt x="616137" y="421836"/>
                  <a:pt x="627495" y="420511"/>
                  <a:pt x="635962" y="423333"/>
                </a:cubicBezTo>
                <a:cubicBezTo>
                  <a:pt x="647251" y="420511"/>
                  <a:pt x="658640" y="418064"/>
                  <a:pt x="669829" y="414867"/>
                </a:cubicBezTo>
                <a:cubicBezTo>
                  <a:pt x="678410" y="412415"/>
                  <a:pt x="686762" y="403578"/>
                  <a:pt x="695229" y="406400"/>
                </a:cubicBezTo>
                <a:cubicBezTo>
                  <a:pt x="706588" y="410186"/>
                  <a:pt x="712162" y="423333"/>
                  <a:pt x="720629" y="431800"/>
                </a:cubicBezTo>
                <a:cubicBezTo>
                  <a:pt x="798337" y="405898"/>
                  <a:pt x="773205" y="432628"/>
                  <a:pt x="762962" y="330200"/>
                </a:cubicBezTo>
                <a:cubicBezTo>
                  <a:pt x="754495" y="338667"/>
                  <a:pt x="743503" y="345204"/>
                  <a:pt x="737562" y="355600"/>
                </a:cubicBezTo>
                <a:cubicBezTo>
                  <a:pt x="721272" y="384107"/>
                  <a:pt x="730237" y="458019"/>
                  <a:pt x="737562" y="474133"/>
                </a:cubicBezTo>
                <a:cubicBezTo>
                  <a:pt x="742377" y="484726"/>
                  <a:pt x="760140" y="479778"/>
                  <a:pt x="771429" y="482600"/>
                </a:cubicBezTo>
                <a:cubicBezTo>
                  <a:pt x="782718" y="479778"/>
                  <a:pt x="795192" y="479906"/>
                  <a:pt x="805295" y="474133"/>
                </a:cubicBezTo>
                <a:cubicBezTo>
                  <a:pt x="815691" y="468192"/>
                  <a:pt x="821497" y="456398"/>
                  <a:pt x="830695" y="448733"/>
                </a:cubicBezTo>
                <a:cubicBezTo>
                  <a:pt x="838512" y="442219"/>
                  <a:pt x="847628" y="437444"/>
                  <a:pt x="856095" y="431800"/>
                </a:cubicBezTo>
                <a:cubicBezTo>
                  <a:pt x="858917" y="423333"/>
                  <a:pt x="858251" y="412711"/>
                  <a:pt x="864562" y="406400"/>
                </a:cubicBezTo>
                <a:cubicBezTo>
                  <a:pt x="870873" y="400089"/>
                  <a:pt x="881980" y="401924"/>
                  <a:pt x="889962" y="397933"/>
                </a:cubicBezTo>
                <a:cubicBezTo>
                  <a:pt x="962213" y="361808"/>
                  <a:pt x="841160" y="387746"/>
                  <a:pt x="1008495" y="372533"/>
                </a:cubicBezTo>
                <a:cubicBezTo>
                  <a:pt x="1005673" y="352778"/>
                  <a:pt x="1012495" y="328850"/>
                  <a:pt x="1000029" y="313267"/>
                </a:cubicBezTo>
                <a:cubicBezTo>
                  <a:pt x="993672" y="305321"/>
                  <a:pt x="975891" y="320103"/>
                  <a:pt x="974629" y="330200"/>
                </a:cubicBezTo>
                <a:cubicBezTo>
                  <a:pt x="969716" y="369506"/>
                  <a:pt x="980273" y="409222"/>
                  <a:pt x="983095" y="448733"/>
                </a:cubicBezTo>
                <a:cubicBezTo>
                  <a:pt x="997206" y="445911"/>
                  <a:pt x="1017446" y="452241"/>
                  <a:pt x="1025429" y="440267"/>
                </a:cubicBezTo>
                <a:cubicBezTo>
                  <a:pt x="1033412" y="428293"/>
                  <a:pt x="1025215" y="409722"/>
                  <a:pt x="1016962" y="397933"/>
                </a:cubicBezTo>
                <a:cubicBezTo>
                  <a:pt x="981266" y="346939"/>
                  <a:pt x="978181" y="363764"/>
                  <a:pt x="940762" y="347133"/>
                </a:cubicBezTo>
                <a:cubicBezTo>
                  <a:pt x="923462" y="339444"/>
                  <a:pt x="907754" y="328203"/>
                  <a:pt x="889962" y="321733"/>
                </a:cubicBezTo>
                <a:cubicBezTo>
                  <a:pt x="866783" y="313305"/>
                  <a:pt x="783410" y="305889"/>
                  <a:pt x="771429" y="304800"/>
                </a:cubicBezTo>
                <a:cubicBezTo>
                  <a:pt x="734783" y="301468"/>
                  <a:pt x="698032" y="299389"/>
                  <a:pt x="661362" y="296333"/>
                </a:cubicBezTo>
                <a:lnTo>
                  <a:pt x="568229" y="287867"/>
                </a:lnTo>
                <a:lnTo>
                  <a:pt x="500495" y="270933"/>
                </a:lnTo>
                <a:cubicBezTo>
                  <a:pt x="489206" y="268111"/>
                  <a:pt x="477668" y="266147"/>
                  <a:pt x="466629" y="262467"/>
                </a:cubicBezTo>
                <a:cubicBezTo>
                  <a:pt x="426811" y="249194"/>
                  <a:pt x="449515" y="257314"/>
                  <a:pt x="398895" y="237067"/>
                </a:cubicBezTo>
                <a:cubicBezTo>
                  <a:pt x="356562" y="239889"/>
                  <a:pt x="311127" y="229379"/>
                  <a:pt x="271895" y="245533"/>
                </a:cubicBezTo>
                <a:cubicBezTo>
                  <a:pt x="255390" y="252329"/>
                  <a:pt x="254962" y="296333"/>
                  <a:pt x="254962" y="296333"/>
                </a:cubicBezTo>
                <a:cubicBezTo>
                  <a:pt x="257784" y="335844"/>
                  <a:pt x="256917" y="375794"/>
                  <a:pt x="263429" y="414867"/>
                </a:cubicBezTo>
                <a:cubicBezTo>
                  <a:pt x="265504" y="427316"/>
                  <a:pt x="270092" y="441397"/>
                  <a:pt x="280362" y="448733"/>
                </a:cubicBezTo>
                <a:cubicBezTo>
                  <a:pt x="292072" y="457097"/>
                  <a:pt x="308584" y="454378"/>
                  <a:pt x="322695" y="457200"/>
                </a:cubicBezTo>
                <a:cubicBezTo>
                  <a:pt x="331162" y="462844"/>
                  <a:pt x="338442" y="470915"/>
                  <a:pt x="348095" y="474133"/>
                </a:cubicBezTo>
                <a:cubicBezTo>
                  <a:pt x="467752" y="514019"/>
                  <a:pt x="599601" y="486058"/>
                  <a:pt x="720629" y="482600"/>
                </a:cubicBezTo>
                <a:cubicBezTo>
                  <a:pt x="761740" y="478489"/>
                  <a:pt x="824385" y="477288"/>
                  <a:pt x="864562" y="457200"/>
                </a:cubicBezTo>
                <a:cubicBezTo>
                  <a:pt x="875272" y="451845"/>
                  <a:pt x="881495" y="440267"/>
                  <a:pt x="889962" y="431800"/>
                </a:cubicBezTo>
                <a:cubicBezTo>
                  <a:pt x="915915" y="353944"/>
                  <a:pt x="913941" y="369998"/>
                  <a:pt x="889962" y="220133"/>
                </a:cubicBezTo>
                <a:cubicBezTo>
                  <a:pt x="887164" y="202647"/>
                  <a:pt x="842039" y="182338"/>
                  <a:pt x="830695" y="177800"/>
                </a:cubicBezTo>
                <a:cubicBezTo>
                  <a:pt x="814122" y="171171"/>
                  <a:pt x="796468" y="167496"/>
                  <a:pt x="779895" y="160867"/>
                </a:cubicBezTo>
                <a:cubicBezTo>
                  <a:pt x="765784" y="155222"/>
                  <a:pt x="752574" y="146303"/>
                  <a:pt x="737562" y="143933"/>
                </a:cubicBezTo>
                <a:cubicBezTo>
                  <a:pt x="698435" y="137755"/>
                  <a:pt x="658540" y="138289"/>
                  <a:pt x="619029" y="135467"/>
                </a:cubicBezTo>
                <a:cubicBezTo>
                  <a:pt x="569345" y="125530"/>
                  <a:pt x="550686" y="120366"/>
                  <a:pt x="492029" y="118533"/>
                </a:cubicBezTo>
                <a:cubicBezTo>
                  <a:pt x="429970" y="116594"/>
                  <a:pt x="367851" y="118533"/>
                  <a:pt x="305762" y="118533"/>
                </a:cubicBezTo>
              </a:path>
            </a:pathLst>
          </a:cu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CuadroTexto 17"/>
          <p:cNvSpPr txBox="1"/>
          <p:nvPr/>
        </p:nvSpPr>
        <p:spPr>
          <a:xfrm>
            <a:off x="9641355" y="4793379"/>
            <a:ext cx="533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641032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5" name="Google Shape;1125;p70"/>
          <p:cNvPicPr preferRelativeResize="0"/>
          <p:nvPr/>
        </p:nvPicPr>
        <p:blipFill rotWithShape="1">
          <a:blip r:embed="rId3">
            <a:alphaModFix/>
          </a:blip>
          <a:srcRect r="59081"/>
          <a:stretch/>
        </p:blipFill>
        <p:spPr>
          <a:xfrm>
            <a:off x="5203719" y="5803873"/>
            <a:ext cx="1731410" cy="660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" name="Google Shape;1126;p70" descr="Resultado de imagen para ministerio de educacion png"/>
          <p:cNvPicPr preferRelativeResize="0"/>
          <p:nvPr/>
        </p:nvPicPr>
        <p:blipFill rotWithShape="1">
          <a:blip r:embed="rId4">
            <a:alphaModFix/>
          </a:blip>
          <a:srcRect l="2279" t="8557" r="1944" b="5524"/>
          <a:stretch/>
        </p:blipFill>
        <p:spPr>
          <a:xfrm>
            <a:off x="629223" y="5803873"/>
            <a:ext cx="2845668" cy="6607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7" name="Google Shape;1127;p70"/>
          <p:cNvCxnSpPr/>
          <p:nvPr/>
        </p:nvCxnSpPr>
        <p:spPr>
          <a:xfrm>
            <a:off x="4925006" y="5791172"/>
            <a:ext cx="0" cy="610500"/>
          </a:xfrm>
          <a:prstGeom prst="straightConnector1">
            <a:avLst/>
          </a:prstGeom>
          <a:noFill/>
          <a:ln w="38100" cap="flat" cmpd="sng">
            <a:solidFill>
              <a:srgbClr val="CC33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" name="CuadroTexto 4"/>
          <p:cNvSpPr txBox="1"/>
          <p:nvPr/>
        </p:nvSpPr>
        <p:spPr>
          <a:xfrm>
            <a:off x="1105991" y="2621642"/>
            <a:ext cx="3424893" cy="101566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es-PE" sz="6000" dirty="0">
                <a:solidFill>
                  <a:srgbClr val="CC0000"/>
                </a:solidFill>
              </a:rPr>
              <a:t>¡Gracias!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105991" y="4212424"/>
            <a:ext cx="3578352" cy="441211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s-PE" sz="2267" b="1" dirty="0">
                <a:solidFill>
                  <a:srgbClr val="014593"/>
                </a:solidFill>
              </a:rPr>
              <a:t>http://www.pronied.gob.pe</a:t>
            </a:r>
          </a:p>
        </p:txBody>
      </p:sp>
    </p:spTree>
    <p:extLst>
      <p:ext uri="{BB962C8B-B14F-4D97-AF65-F5344CB8AC3E}">
        <p14:creationId xmlns:p14="http://schemas.microsoft.com/office/powerpoint/2010/main" val="32370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262999" y="259201"/>
            <a:ext cx="6304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Mejoras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" name="Google Shape;476;p50"/>
          <p:cNvCxnSpPr>
            <a:stCxn id="18" idx="3"/>
          </p:cNvCxnSpPr>
          <p:nvPr/>
        </p:nvCxnSpPr>
        <p:spPr>
          <a:xfrm>
            <a:off x="6370110" y="6136572"/>
            <a:ext cx="2992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Google Shape;478;p50"/>
          <p:cNvCxnSpPr>
            <a:stCxn id="28" idx="4"/>
          </p:cNvCxnSpPr>
          <p:nvPr/>
        </p:nvCxnSpPr>
        <p:spPr>
          <a:xfrm rot="5400000">
            <a:off x="3603346" y="3594360"/>
            <a:ext cx="1860392" cy="3224036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480;p50"/>
          <p:cNvSpPr txBox="1"/>
          <p:nvPr/>
        </p:nvSpPr>
        <p:spPr>
          <a:xfrm>
            <a:off x="2519477" y="5668912"/>
            <a:ext cx="793200" cy="2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 Narrow"/>
              <a:buNone/>
            </a:pPr>
            <a:r>
              <a:rPr lang="es-PE" sz="1400" i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costa</a:t>
            </a:r>
            <a:endParaRPr lang="es-PE" sz="1400" i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481;p50"/>
          <p:cNvSpPr txBox="1"/>
          <p:nvPr/>
        </p:nvSpPr>
        <p:spPr>
          <a:xfrm>
            <a:off x="3863227" y="5668903"/>
            <a:ext cx="1355700" cy="2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 Narrow"/>
              <a:buNone/>
            </a:pPr>
            <a:r>
              <a:rPr lang="es-PE" sz="1400" i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costa lluviosa</a:t>
            </a:r>
            <a:endParaRPr lang="es-PE" sz="1400" i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" name="Google Shape;482;p50"/>
          <p:cNvSpPr txBox="1"/>
          <p:nvPr/>
        </p:nvSpPr>
        <p:spPr>
          <a:xfrm>
            <a:off x="5748885" y="5670727"/>
            <a:ext cx="793200" cy="23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 Narrow"/>
              <a:buNone/>
            </a:pPr>
            <a:r>
              <a:rPr lang="es-PE" sz="1400" i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sierra</a:t>
            </a:r>
            <a:endParaRPr lang="es-PE" sz="1400" i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Google Shape;483;p50"/>
          <p:cNvSpPr txBox="1"/>
          <p:nvPr/>
        </p:nvSpPr>
        <p:spPr>
          <a:xfrm>
            <a:off x="7327525" y="5676318"/>
            <a:ext cx="793200" cy="1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 Narrow"/>
              <a:buNone/>
            </a:pPr>
            <a:r>
              <a:rPr lang="es-PE" sz="1400" i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heladas</a:t>
            </a:r>
            <a:endParaRPr lang="es-PE" sz="1400" i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" name="Google Shape;484;p50"/>
          <p:cNvSpPr txBox="1"/>
          <p:nvPr/>
        </p:nvSpPr>
        <p:spPr>
          <a:xfrm>
            <a:off x="8906166" y="5680079"/>
            <a:ext cx="793200" cy="2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1"/>
              <a:buFont typeface="Arial Narrow"/>
              <a:buNone/>
            </a:pPr>
            <a:r>
              <a:rPr lang="es-PE" sz="1400" i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selva</a:t>
            </a:r>
            <a:endParaRPr lang="es-PE" sz="1400" i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6" name="Google Shape;496;p50"/>
          <p:cNvPicPr preferRelativeResize="0"/>
          <p:nvPr/>
        </p:nvPicPr>
        <p:blipFill rotWithShape="1">
          <a:blip r:embed="rId2">
            <a:alphaModFix/>
          </a:blip>
          <a:srcRect r="88139"/>
          <a:stretch/>
        </p:blipFill>
        <p:spPr>
          <a:xfrm>
            <a:off x="2696974" y="5896925"/>
            <a:ext cx="458428" cy="456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4277107" y="5903788"/>
            <a:ext cx="527941" cy="456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477;p50"/>
          <p:cNvPicPr preferRelativeResize="0"/>
          <p:nvPr/>
        </p:nvPicPr>
        <p:blipFill rotWithShape="1">
          <a:blip r:embed="rId3">
            <a:alphaModFix/>
          </a:blip>
          <a:srcRect l="44779" r="44255"/>
          <a:stretch/>
        </p:blipFill>
        <p:spPr>
          <a:xfrm>
            <a:off x="5946268" y="5908219"/>
            <a:ext cx="423842" cy="456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498;p50"/>
          <p:cNvPicPr preferRelativeResize="0"/>
          <p:nvPr/>
        </p:nvPicPr>
        <p:blipFill rotWithShape="1">
          <a:blip r:embed="rId2">
            <a:alphaModFix/>
          </a:blip>
          <a:srcRect l="65846" r="21265"/>
          <a:stretch/>
        </p:blipFill>
        <p:spPr>
          <a:xfrm>
            <a:off x="7434100" y="5903788"/>
            <a:ext cx="498196" cy="456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499;p50"/>
          <p:cNvPicPr preferRelativeResize="0"/>
          <p:nvPr/>
        </p:nvPicPr>
        <p:blipFill rotWithShape="1">
          <a:blip r:embed="rId2">
            <a:alphaModFix/>
          </a:blip>
          <a:srcRect l="88560"/>
          <a:stretch/>
        </p:blipFill>
        <p:spPr>
          <a:xfrm>
            <a:off x="9084972" y="5896925"/>
            <a:ext cx="442191" cy="4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504;p50"/>
          <p:cNvSpPr/>
          <p:nvPr/>
        </p:nvSpPr>
        <p:spPr>
          <a:xfrm>
            <a:off x="5794177" y="1238859"/>
            <a:ext cx="709200" cy="7092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505;p50"/>
          <p:cNvSpPr txBox="1"/>
          <p:nvPr/>
        </p:nvSpPr>
        <p:spPr>
          <a:xfrm>
            <a:off x="572704" y="1293208"/>
            <a:ext cx="4915770" cy="857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</a:pPr>
            <a:r>
              <a:rPr lang="es-PE" sz="1600" b="1" dirty="0" smtClean="0">
                <a:solidFill>
                  <a:srgbClr val="C00000"/>
                </a:solidFill>
                <a:ea typeface="Helvetica Neue"/>
                <a:cs typeface="Helvetica Neue"/>
                <a:sym typeface="Helvetica Neue"/>
              </a:rPr>
              <a:t>A L </a:t>
            </a:r>
            <a:r>
              <a:rPr lang="es-PE" sz="1600" b="1" dirty="0">
                <a:solidFill>
                  <a:srgbClr val="C00000"/>
                </a:solidFill>
                <a:ea typeface="Helvetica Neue"/>
                <a:cs typeface="Helvetica Neue"/>
                <a:sym typeface="Helvetica Neue"/>
              </a:rPr>
              <a:t>E R T A S</a:t>
            </a:r>
            <a:endParaRPr sz="1600" b="1" dirty="0">
              <a:solidFill>
                <a:srgbClr val="C00000"/>
              </a:solidFill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 smtClean="0">
                <a:solidFill>
                  <a:srgbClr val="C00000"/>
                </a:solidFill>
                <a:ea typeface="Helvetica Neue"/>
                <a:cs typeface="Helvetica Neue"/>
                <a:sym typeface="Helvetica Neue"/>
              </a:rPr>
              <a:t>Cuadro </a:t>
            </a:r>
            <a:r>
              <a:rPr lang="es-PE" sz="1600" dirty="0">
                <a:solidFill>
                  <a:srgbClr val="C00000"/>
                </a:solidFill>
                <a:ea typeface="Helvetica Neue"/>
                <a:cs typeface="Helvetica Neue"/>
                <a:sym typeface="Helvetica Neue"/>
              </a:rPr>
              <a:t>de priorización de acciones general e igual para locales educativos en todas las regiones del Perú.</a:t>
            </a:r>
            <a:endParaRPr sz="1600" dirty="0">
              <a:solidFill>
                <a:srgbClr val="C00000"/>
              </a:solidFill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3" name="Google Shape;506;p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66538" y="1268837"/>
            <a:ext cx="564574" cy="5645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Google Shape;507;p50"/>
          <p:cNvCxnSpPr/>
          <p:nvPr/>
        </p:nvCxnSpPr>
        <p:spPr>
          <a:xfrm flipH="1">
            <a:off x="568554" y="1593462"/>
            <a:ext cx="5221803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dash"/>
            <a:miter lim="800000"/>
            <a:headEnd type="none" w="sm" len="sm"/>
            <a:tailEnd type="oval" w="med" len="med"/>
          </a:ln>
        </p:spPr>
      </p:cxnSp>
      <p:sp>
        <p:nvSpPr>
          <p:cNvPr id="25" name="Google Shape;508;p50"/>
          <p:cNvSpPr txBox="1"/>
          <p:nvPr/>
        </p:nvSpPr>
        <p:spPr>
          <a:xfrm>
            <a:off x="6889949" y="2519542"/>
            <a:ext cx="4497718" cy="152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00000"/>
              </a:buClr>
              <a:buSzPts val="1400"/>
            </a:pPr>
            <a:r>
              <a:rPr lang="es-PE" sz="1600" b="1" dirty="0">
                <a:ea typeface="Helvetica Neue"/>
                <a:cs typeface="Helvetica Neue"/>
                <a:sym typeface="Helvetica Neue"/>
              </a:rPr>
              <a:t>C O N T E N I D O  </a:t>
            </a:r>
            <a:r>
              <a:rPr lang="es-PE" sz="1600" b="1" dirty="0" smtClean="0">
                <a:ea typeface="Helvetica Neue"/>
                <a:cs typeface="Helvetica Neue"/>
                <a:sym typeface="Helvetica Neue"/>
              </a:rPr>
              <a:t> M </a:t>
            </a:r>
            <a:r>
              <a:rPr lang="es-PE" sz="1600" b="1" dirty="0">
                <a:ea typeface="Helvetica Neue"/>
                <a:cs typeface="Helvetica Neue"/>
                <a:sym typeface="Helvetica Neue"/>
              </a:rPr>
              <a:t>E J O R A D O</a:t>
            </a:r>
            <a:endParaRPr sz="1600" b="1" dirty="0">
              <a:ea typeface="Helvetica Neue"/>
              <a:cs typeface="Helvetica Neue"/>
              <a:sym typeface="Helvetica Neue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_</a:t>
            </a:r>
            <a:r>
              <a:rPr lang="es-PE" sz="1600" dirty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Ficha técnica con acciones diferenciadas por zona bioclimática.</a:t>
            </a:r>
            <a:endParaRPr sz="1600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_Mayor desglose de los elementos de </a:t>
            </a:r>
            <a:r>
              <a:rPr lang="es-PE" sz="1600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intervención.</a:t>
            </a:r>
            <a:endParaRPr sz="1600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_Mayor diversidad de acciones </a:t>
            </a:r>
            <a:r>
              <a:rPr lang="es-PE" sz="1600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a </a:t>
            </a:r>
            <a:r>
              <a:rPr lang="es-PE" sz="1600" dirty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realizar, de acuerdo al elemento de </a:t>
            </a:r>
            <a:r>
              <a:rPr lang="es-PE" sz="1600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intervención y contexto.</a:t>
            </a:r>
            <a:endParaRPr sz="1600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6" name="Google Shape;509;p50"/>
          <p:cNvCxnSpPr>
            <a:stCxn id="21" idx="4"/>
            <a:endCxn id="32" idx="0"/>
          </p:cNvCxnSpPr>
          <p:nvPr/>
        </p:nvCxnSpPr>
        <p:spPr>
          <a:xfrm>
            <a:off x="6148777" y="1948059"/>
            <a:ext cx="0" cy="5091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" name="Google Shape;511;p50"/>
          <p:cNvCxnSpPr/>
          <p:nvPr/>
        </p:nvCxnSpPr>
        <p:spPr>
          <a:xfrm>
            <a:off x="6503985" y="2812394"/>
            <a:ext cx="4883682" cy="0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dash"/>
            <a:miter lim="8000"/>
            <a:headEnd type="none" w="sm" len="sm"/>
            <a:tailEnd type="oval" w="med" len="med"/>
          </a:ln>
        </p:spPr>
      </p:cxnSp>
      <p:sp>
        <p:nvSpPr>
          <p:cNvPr id="28" name="Google Shape;479;p50"/>
          <p:cNvSpPr/>
          <p:nvPr/>
        </p:nvSpPr>
        <p:spPr>
          <a:xfrm>
            <a:off x="5790360" y="3565782"/>
            <a:ext cx="710400" cy="710400"/>
          </a:xfrm>
          <a:prstGeom prst="ellipse">
            <a:avLst/>
          </a:prstGeom>
          <a:noFill/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" name="Google Shape;512;p50"/>
          <p:cNvCxnSpPr>
            <a:stCxn id="32" idx="4"/>
            <a:endCxn id="28" idx="0"/>
          </p:cNvCxnSpPr>
          <p:nvPr/>
        </p:nvCxnSpPr>
        <p:spPr>
          <a:xfrm flipH="1">
            <a:off x="6145485" y="3167594"/>
            <a:ext cx="3300" cy="3981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0" name="Google Shape;513;p50"/>
          <p:cNvSpPr txBox="1"/>
          <p:nvPr/>
        </p:nvSpPr>
        <p:spPr>
          <a:xfrm>
            <a:off x="568554" y="3628358"/>
            <a:ext cx="4915770" cy="181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"/>
              <a:buNone/>
            </a:pPr>
            <a:r>
              <a:rPr lang="es-PE" sz="1600" b="1" dirty="0">
                <a:ea typeface="Helvetica Neue"/>
                <a:cs typeface="Helvetica Neue"/>
                <a:sym typeface="Helvetica Neue"/>
              </a:rPr>
              <a:t>I M P A C T O</a:t>
            </a:r>
            <a:endParaRPr sz="1600" b="1" dirty="0"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 smtClean="0">
                <a:ea typeface="Helvetica Neue"/>
                <a:cs typeface="Helvetica Neue"/>
                <a:sym typeface="Helvetica Neue"/>
              </a:rPr>
              <a:t>_</a:t>
            </a:r>
            <a:r>
              <a:rPr lang="es-PE" sz="1600" dirty="0">
                <a:ea typeface="Helvetica Neue"/>
                <a:cs typeface="Helvetica Neue"/>
                <a:sym typeface="Helvetica Neue"/>
              </a:rPr>
              <a:t>Acciones de mantenimiento preventivo que representen una mejora acorde al contexto.</a:t>
            </a:r>
            <a:endParaRPr sz="1600" dirty="0"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ea typeface="Helvetica Neue"/>
                <a:cs typeface="Helvetica Neue"/>
                <a:sym typeface="Helvetica Neue"/>
              </a:rPr>
              <a:t>_Responsables de mantenimiento con un mayor abanico de posibilidades</a:t>
            </a:r>
            <a:r>
              <a:rPr lang="es-PE" sz="1600" dirty="0" smtClean="0">
                <a:ea typeface="Helvetica Neue"/>
                <a:cs typeface="Helvetica Neue"/>
                <a:sym typeface="Helvetica Neue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 smtClean="0">
                <a:ea typeface="Helvetica Neue"/>
                <a:cs typeface="Helvetica Neue"/>
                <a:sym typeface="Helvetica Neue"/>
              </a:rPr>
              <a:t>_Facilita labor al momento de identificar las posibles acciones de mantenimiento.</a:t>
            </a:r>
            <a:endParaRPr sz="1600" dirty="0"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1" name="Google Shape;514;p50"/>
          <p:cNvCxnSpPr/>
          <p:nvPr/>
        </p:nvCxnSpPr>
        <p:spPr>
          <a:xfrm flipH="1">
            <a:off x="568554" y="3948062"/>
            <a:ext cx="5217640" cy="0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dash"/>
            <a:miter lim="800000"/>
            <a:headEnd type="none" w="sm" len="sm"/>
            <a:tailEnd type="oval" w="med" len="med"/>
          </a:ln>
        </p:spPr>
      </p:cxnSp>
      <p:sp>
        <p:nvSpPr>
          <p:cNvPr id="32" name="Google Shape;510;p50"/>
          <p:cNvSpPr/>
          <p:nvPr/>
        </p:nvSpPr>
        <p:spPr>
          <a:xfrm>
            <a:off x="5793585" y="2457194"/>
            <a:ext cx="710400" cy="710400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515;p50"/>
          <p:cNvSpPr txBox="1"/>
          <p:nvPr/>
        </p:nvSpPr>
        <p:spPr>
          <a:xfrm>
            <a:off x="4137099" y="2700387"/>
            <a:ext cx="1657200" cy="2265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200" i="1">
                <a:latin typeface="Helvetica Neue"/>
                <a:ea typeface="Helvetica Neue"/>
                <a:cs typeface="Helvetica Neue"/>
                <a:sym typeface="Helvetica Neue"/>
              </a:rPr>
              <a:t>N U E V A   F I C H A</a:t>
            </a:r>
            <a:endParaRPr sz="1200" i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4" name="Google Shape;516;p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4134" y="2589038"/>
            <a:ext cx="450000" cy="446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564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62999" y="259201"/>
            <a:ext cx="6304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Mejoras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Google Shape;480;p50"/>
          <p:cNvSpPr txBox="1"/>
          <p:nvPr/>
        </p:nvSpPr>
        <p:spPr>
          <a:xfrm>
            <a:off x="3057735" y="1516682"/>
            <a:ext cx="793200" cy="2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s-PE"/>
            </a:defPPr>
            <a:lvl1pPr marR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 Narrow"/>
              <a:buNone/>
              <a:defRPr sz="1400" i="1">
                <a:solidFill>
                  <a:schemeClr val="dk1"/>
                </a:solidFill>
                <a:ea typeface="Helvetica Neue"/>
                <a:cs typeface="Helvetica Neue"/>
              </a:defRPr>
            </a:lvl1pPr>
          </a:lstStyle>
          <a:p>
            <a:r>
              <a:rPr lang="es-PE" b="1" i="0" dirty="0" smtClean="0">
                <a:sym typeface="Helvetica Neue"/>
              </a:rPr>
              <a:t>costa</a:t>
            </a:r>
            <a:endParaRPr lang="es-PE" b="1" i="0" dirty="0">
              <a:sym typeface="Helvetica Neue"/>
            </a:endParaRPr>
          </a:p>
        </p:txBody>
      </p:sp>
      <p:sp>
        <p:nvSpPr>
          <p:cNvPr id="6" name="Google Shape;481;p50"/>
          <p:cNvSpPr txBox="1"/>
          <p:nvPr/>
        </p:nvSpPr>
        <p:spPr>
          <a:xfrm>
            <a:off x="4362124" y="1516673"/>
            <a:ext cx="1355700" cy="2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 Narrow"/>
              <a:buNone/>
            </a:pPr>
            <a:r>
              <a:rPr lang="es-PE" sz="1400" b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costa lluviosa</a:t>
            </a:r>
            <a:endParaRPr lang="es-PE" sz="1400" b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Google Shape;482;p50"/>
          <p:cNvSpPr txBox="1"/>
          <p:nvPr/>
        </p:nvSpPr>
        <p:spPr>
          <a:xfrm>
            <a:off x="6244543" y="1518497"/>
            <a:ext cx="793200" cy="23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 Narrow"/>
              <a:buNone/>
            </a:pPr>
            <a:r>
              <a:rPr lang="es-PE" sz="1400" b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sierra</a:t>
            </a:r>
            <a:endParaRPr lang="es-PE" sz="1400" b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Google Shape;483;p50"/>
          <p:cNvSpPr txBox="1"/>
          <p:nvPr/>
        </p:nvSpPr>
        <p:spPr>
          <a:xfrm>
            <a:off x="7772584" y="1524088"/>
            <a:ext cx="793200" cy="1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 Narrow"/>
              <a:buNone/>
            </a:pPr>
            <a:r>
              <a:rPr lang="es-PE" sz="1400" b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heladas</a:t>
            </a:r>
            <a:endParaRPr lang="es-PE" sz="1400" b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Google Shape;484;p50"/>
          <p:cNvSpPr txBox="1"/>
          <p:nvPr/>
        </p:nvSpPr>
        <p:spPr>
          <a:xfrm>
            <a:off x="9437593" y="1527849"/>
            <a:ext cx="793200" cy="2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1"/>
              <a:buFont typeface="Arial Narrow"/>
              <a:buNone/>
            </a:pPr>
            <a:r>
              <a:rPr lang="es-PE" sz="1400" b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selva</a:t>
            </a:r>
            <a:endParaRPr lang="es-PE" sz="1400" b="1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" name="Google Shape;496;p50"/>
          <p:cNvPicPr preferRelativeResize="0"/>
          <p:nvPr/>
        </p:nvPicPr>
        <p:blipFill rotWithShape="1">
          <a:blip r:embed="rId2">
            <a:alphaModFix/>
          </a:blip>
          <a:srcRect r="88139"/>
          <a:stretch/>
        </p:blipFill>
        <p:spPr>
          <a:xfrm>
            <a:off x="3228254" y="1744695"/>
            <a:ext cx="458428" cy="456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4776004" y="1751558"/>
            <a:ext cx="527941" cy="456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477;p50"/>
          <p:cNvPicPr preferRelativeResize="0"/>
          <p:nvPr/>
        </p:nvPicPr>
        <p:blipFill rotWithShape="1">
          <a:blip r:embed="rId3">
            <a:alphaModFix/>
          </a:blip>
          <a:srcRect l="44779" r="44255"/>
          <a:stretch/>
        </p:blipFill>
        <p:spPr>
          <a:xfrm>
            <a:off x="6423914" y="1755989"/>
            <a:ext cx="423842" cy="456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498;p50"/>
          <p:cNvPicPr preferRelativeResize="0"/>
          <p:nvPr/>
        </p:nvPicPr>
        <p:blipFill rotWithShape="1">
          <a:blip r:embed="rId2">
            <a:alphaModFix/>
          </a:blip>
          <a:srcRect l="65846" r="21265"/>
          <a:stretch/>
        </p:blipFill>
        <p:spPr>
          <a:xfrm>
            <a:off x="7920086" y="1751558"/>
            <a:ext cx="498196" cy="456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499;p50"/>
          <p:cNvPicPr preferRelativeResize="0"/>
          <p:nvPr/>
        </p:nvPicPr>
        <p:blipFill rotWithShape="1">
          <a:blip r:embed="rId2">
            <a:alphaModFix/>
          </a:blip>
          <a:srcRect l="88560"/>
          <a:stretch/>
        </p:blipFill>
        <p:spPr>
          <a:xfrm>
            <a:off x="9616399" y="1744695"/>
            <a:ext cx="442191" cy="4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ángulo 14"/>
          <p:cNvSpPr/>
          <p:nvPr/>
        </p:nvSpPr>
        <p:spPr>
          <a:xfrm>
            <a:off x="5757863" y="2864761"/>
            <a:ext cx="4824413" cy="1238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16" name="Rectángulo 15"/>
          <p:cNvSpPr/>
          <p:nvPr/>
        </p:nvSpPr>
        <p:spPr>
          <a:xfrm>
            <a:off x="2692931" y="3841659"/>
            <a:ext cx="7890403" cy="1150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59954" y="2647734"/>
            <a:ext cx="1879912" cy="549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1400" b="1" dirty="0" smtClean="0">
                <a:latin typeface="+mn-lt"/>
              </a:rPr>
              <a:t>MUROS</a:t>
            </a:r>
            <a:endParaRPr lang="es-PE" sz="1400" dirty="0">
              <a:latin typeface="+mn-lt"/>
            </a:endParaRPr>
          </a:p>
          <a:p>
            <a:pPr algn="l"/>
            <a:r>
              <a:rPr lang="es-PE" sz="1400" dirty="0" smtClean="0">
                <a:latin typeface="+mn-lt"/>
              </a:rPr>
              <a:t>resane en muros tarrajeados</a:t>
            </a:r>
            <a:endParaRPr lang="es-ES" sz="1400" dirty="0">
              <a:latin typeface="+mn-lt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687043" y="2864762"/>
            <a:ext cx="3180358" cy="1240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2603139" y="2985400"/>
            <a:ext cx="3263203" cy="322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1200" i="1" dirty="0" smtClean="0">
                <a:latin typeface="+mn-lt"/>
              </a:rPr>
              <a:t>se sugiere considerar medidas para disminuir el salitre</a:t>
            </a:r>
            <a:endParaRPr lang="es-ES" sz="1200" i="1" dirty="0">
              <a:latin typeface="+mn-lt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59953" y="3538114"/>
            <a:ext cx="1879913" cy="788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1400" b="1" dirty="0" smtClean="0">
                <a:latin typeface="+mn-lt"/>
              </a:rPr>
              <a:t>PISOS</a:t>
            </a:r>
            <a:endParaRPr lang="es-PE" sz="1400" dirty="0" smtClean="0">
              <a:latin typeface="+mn-lt"/>
            </a:endParaRPr>
          </a:p>
          <a:p>
            <a:pPr algn="l"/>
            <a:r>
              <a:rPr lang="es-PE" sz="1400" dirty="0" smtClean="0">
                <a:latin typeface="+mn-lt"/>
              </a:rPr>
              <a:t>pisos interiores de machihembrados de madera</a:t>
            </a:r>
            <a:endParaRPr lang="es-ES" sz="1400" dirty="0">
              <a:latin typeface="+mn-lt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867401" y="3842765"/>
            <a:ext cx="3088216" cy="1143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5805811" y="3982731"/>
            <a:ext cx="3307853" cy="170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P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200" i="1">
                <a:ea typeface="+mj-ea"/>
                <a:cs typeface="+mj-cs"/>
              </a:defRPr>
            </a:lvl1pPr>
          </a:lstStyle>
          <a:p>
            <a:r>
              <a:rPr lang="es-PE" dirty="0"/>
              <a:t>se sugiere incluir material de aislamiento térmico</a:t>
            </a:r>
            <a:endParaRPr lang="es-ES" dirty="0"/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159954" y="4479986"/>
            <a:ext cx="1879912" cy="410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1400" b="1" dirty="0" smtClean="0">
                <a:latin typeface="+mn-lt"/>
              </a:rPr>
              <a:t>VENTANAS</a:t>
            </a:r>
          </a:p>
          <a:p>
            <a:pPr algn="l"/>
            <a:r>
              <a:rPr lang="es-PE" sz="1400" dirty="0" smtClean="0">
                <a:latin typeface="+mn-lt"/>
              </a:rPr>
              <a:t>mosquitero</a:t>
            </a:r>
            <a:endParaRPr lang="es-ES" sz="1400" dirty="0">
              <a:latin typeface="+mn-lt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8956674" y="4566540"/>
            <a:ext cx="1618726" cy="1050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4101028" y="4671543"/>
            <a:ext cx="1783837" cy="474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P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200" i="1">
                <a:ea typeface="+mj-ea"/>
                <a:cs typeface="+mj-cs"/>
              </a:defRPr>
            </a:lvl1pPr>
          </a:lstStyle>
          <a:p>
            <a:r>
              <a:rPr lang="es-PE" dirty="0"/>
              <a:t>inclusión de malla mosquitero en carpinterías</a:t>
            </a:r>
            <a:endParaRPr lang="es-ES" dirty="0"/>
          </a:p>
        </p:txBody>
      </p:sp>
      <p:sp>
        <p:nvSpPr>
          <p:cNvPr id="26" name="Rectángulo 25"/>
          <p:cNvSpPr/>
          <p:nvPr/>
        </p:nvSpPr>
        <p:spPr>
          <a:xfrm>
            <a:off x="4151775" y="4566540"/>
            <a:ext cx="1714567" cy="1050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7" name="Rectángulo 26"/>
          <p:cNvSpPr/>
          <p:nvPr/>
        </p:nvSpPr>
        <p:spPr>
          <a:xfrm>
            <a:off x="2687043" y="5257710"/>
            <a:ext cx="7888357" cy="1150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157988" y="5245615"/>
            <a:ext cx="2004885" cy="184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1400" b="1" dirty="0" smtClean="0">
                <a:latin typeface="+mn-lt"/>
              </a:rPr>
              <a:t>PUERTAS Y VENTANAS</a:t>
            </a:r>
            <a:endParaRPr lang="es-ES" sz="1400" dirty="0">
              <a:latin typeface="+mn-lt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5866343" y="5258816"/>
            <a:ext cx="3089274" cy="1143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30" name="Título 1"/>
          <p:cNvSpPr txBox="1">
            <a:spLocks/>
          </p:cNvSpPr>
          <p:nvPr/>
        </p:nvSpPr>
        <p:spPr>
          <a:xfrm>
            <a:off x="5805811" y="5372732"/>
            <a:ext cx="3007463" cy="309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P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200" i="1">
                <a:ea typeface="+mj-ea"/>
                <a:cs typeface="+mj-cs"/>
              </a:defRPr>
            </a:lvl1pPr>
          </a:lstStyle>
          <a:p>
            <a:r>
              <a:rPr lang="es-PE" dirty="0"/>
              <a:t>se sugiere que se puedan sellar para aislarlas térmicamente</a:t>
            </a:r>
            <a:endParaRPr lang="es-ES" dirty="0"/>
          </a:p>
        </p:txBody>
      </p:sp>
      <p:sp>
        <p:nvSpPr>
          <p:cNvPr id="31" name="Título 1"/>
          <p:cNvSpPr txBox="1">
            <a:spLocks/>
          </p:cNvSpPr>
          <p:nvPr/>
        </p:nvSpPr>
        <p:spPr>
          <a:xfrm>
            <a:off x="8956674" y="4721331"/>
            <a:ext cx="1625601" cy="3752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P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200" i="1">
                <a:ea typeface="+mj-ea"/>
                <a:cs typeface="+mj-cs"/>
              </a:defRPr>
            </a:lvl1pPr>
          </a:lstStyle>
          <a:p>
            <a:r>
              <a:rPr lang="es-PE" dirty="0"/>
              <a:t>inclusión de malla mosquitero en carpinterías</a:t>
            </a:r>
            <a:endParaRPr lang="es-ES" dirty="0"/>
          </a:p>
        </p:txBody>
      </p:sp>
      <p:sp>
        <p:nvSpPr>
          <p:cNvPr id="32" name="Título 1"/>
          <p:cNvSpPr txBox="1">
            <a:spLocks/>
          </p:cNvSpPr>
          <p:nvPr/>
        </p:nvSpPr>
        <p:spPr>
          <a:xfrm>
            <a:off x="144444" y="5751244"/>
            <a:ext cx="2018429" cy="581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1400" b="1" dirty="0" smtClean="0">
                <a:latin typeface="+mn-lt"/>
              </a:rPr>
              <a:t>INSTALACIONES ELÉCTRICAS</a:t>
            </a:r>
          </a:p>
          <a:p>
            <a:pPr algn="l"/>
            <a:r>
              <a:rPr lang="es-PE" sz="1400" dirty="0">
                <a:latin typeface="+mn-lt"/>
              </a:rPr>
              <a:t>p</a:t>
            </a:r>
            <a:r>
              <a:rPr lang="es-PE" sz="1400" dirty="0" smtClean="0">
                <a:latin typeface="+mn-lt"/>
              </a:rPr>
              <a:t>ararrayos</a:t>
            </a:r>
            <a:endParaRPr lang="es-ES" sz="1400" dirty="0">
              <a:latin typeface="+mn-lt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4151776" y="5879445"/>
            <a:ext cx="6423623" cy="1050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34" name="Título 1"/>
          <p:cNvSpPr txBox="1">
            <a:spLocks/>
          </p:cNvSpPr>
          <p:nvPr/>
        </p:nvSpPr>
        <p:spPr>
          <a:xfrm>
            <a:off x="4101027" y="5984448"/>
            <a:ext cx="4311893" cy="260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P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200" i="1">
                <a:ea typeface="+mj-ea"/>
                <a:cs typeface="+mj-cs"/>
              </a:defRPr>
            </a:lvl1pPr>
          </a:lstStyle>
          <a:p>
            <a:r>
              <a:rPr lang="es-PE" dirty="0"/>
              <a:t>inclusión de acciones de mantenimiento a pararrayos</a:t>
            </a:r>
            <a:endParaRPr lang="es-ES" dirty="0"/>
          </a:p>
        </p:txBody>
      </p:sp>
      <p:sp>
        <p:nvSpPr>
          <p:cNvPr id="35" name="Google Shape;464;p49"/>
          <p:cNvSpPr txBox="1"/>
          <p:nvPr/>
        </p:nvSpPr>
        <p:spPr>
          <a:xfrm>
            <a:off x="257497" y="787761"/>
            <a:ext cx="5938071" cy="267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00000"/>
              </a:buClr>
              <a:buSzPts val="1400"/>
            </a:pPr>
            <a:r>
              <a:rPr lang="es-ES" sz="1600" dirty="0" smtClean="0">
                <a:ea typeface="Helvetica Neue"/>
                <a:cs typeface="Helvetica Neue"/>
                <a:sym typeface="Helvetica Neue"/>
              </a:rPr>
              <a:t>Ejemplo de </a:t>
            </a:r>
            <a:r>
              <a:rPr lang="es-PE" sz="1600" b="1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acciones diferenciadas </a:t>
            </a:r>
            <a:r>
              <a:rPr lang="es-PE" sz="1600" dirty="0" smtClean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según zona bioclimática:</a:t>
            </a:r>
            <a:endParaRPr sz="1600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4151777" y="1524088"/>
            <a:ext cx="0" cy="51570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5866342" y="1524088"/>
            <a:ext cx="0" cy="51570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7390342" y="1524088"/>
            <a:ext cx="0" cy="51570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8956675" y="1524088"/>
            <a:ext cx="0" cy="51570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H="1">
            <a:off x="1979287" y="2924030"/>
            <a:ext cx="70775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979287" y="3892461"/>
            <a:ext cx="71430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>
            <a:off x="1979287" y="4652553"/>
            <a:ext cx="71364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flipH="1">
            <a:off x="2061276" y="5312864"/>
            <a:ext cx="62385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flipH="1">
            <a:off x="2061276" y="5988712"/>
            <a:ext cx="62385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07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2946401" y="1564571"/>
          <a:ext cx="6662048" cy="861818"/>
        </p:xfrm>
        <a:graphic>
          <a:graphicData uri="http://schemas.openxmlformats.org/drawingml/2006/table">
            <a:tbl>
              <a:tblPr firstRow="1" firstCol="1" bandRow="1"/>
              <a:tblGrid>
                <a:gridCol w="1297771"/>
                <a:gridCol w="138570"/>
                <a:gridCol w="138570"/>
                <a:gridCol w="138570"/>
                <a:gridCol w="138570"/>
                <a:gridCol w="282471"/>
                <a:gridCol w="282471"/>
                <a:gridCol w="283804"/>
                <a:gridCol w="270479"/>
                <a:gridCol w="271812"/>
                <a:gridCol w="263819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682195"/>
                <a:gridCol w="671536"/>
              </a:tblGrid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NOMBRE DE LA I.E.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CORREO ELECTRONICO: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TELEFONO: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COD LOCAL: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PROBLADO: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UBICACIÓN: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PROVINCIA: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ASIGNADO: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DISTRITO: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just"/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690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_ ACCIÓN, ESPACIO y UNIDAD DE MEDIDA: Marcar la acción a realizar en los espacios en blanco disponibles con una (x).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2934332" y="2551172"/>
          <a:ext cx="6658228" cy="3980502"/>
        </p:xfrm>
        <a:graphic>
          <a:graphicData uri="http://schemas.openxmlformats.org/drawingml/2006/table">
            <a:tbl>
              <a:tblPr firstRow="1" firstCol="1" bandRow="1"/>
              <a:tblGrid>
                <a:gridCol w="1086379"/>
                <a:gridCol w="172449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</a:tblGrid>
              <a:tr h="153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ELEMENTO DE INTERVENCIÓN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ESPACIO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 DE MEDIDA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UNITARIO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CANTIDAD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TOTAL (S/)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1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INSTALACION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ADQUISICION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REPARACION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REPOSICION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MANTENIMIENTO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LIMPIEZA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AULA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COCINA Y COMEDOR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ADMINISTRATIVO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AUXILIARES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HIGENICOS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LINEAL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CUBICO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PIE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KILOS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LITROS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Cubiertas - techos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y de áreas exteriores (no se considera losas aligeradas). Se recomienda que sea aislada de las lluvias 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de losa aligerada. Se recomienda impermeabilización y tratamiento por filtraciones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Mallas en cubiertas livianas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Soportes y elementos de sujeción en cubiertas de edificaciones y de áreas exteriores*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Falso cielo raso en interiores. Se recomienda incluir aislante térmico y que el falso cielo raso configure una cámara de aire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evacuación de aguas pluviales (canaletas y montantes pluviales)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captación de aguas pluviales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4640266" y="1166937"/>
            <a:ext cx="3476450" cy="28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Nº 8A</a:t>
            </a:r>
            <a:endParaRPr lang="es-PE" sz="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es-PE" sz="6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FICHA DE ACCIONES DE MANTENIMIENTO: COSTA LLUVIOSA</a:t>
            </a:r>
            <a:endParaRPr lang="es-PE" sz="600" b="1" kern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orma libre 8"/>
          <p:cNvSpPr/>
          <p:nvPr/>
        </p:nvSpPr>
        <p:spPr>
          <a:xfrm>
            <a:off x="2802469" y="1092200"/>
            <a:ext cx="6908800" cy="5588000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CuadroTexto 9"/>
          <p:cNvSpPr txBox="1"/>
          <p:nvPr/>
        </p:nvSpPr>
        <p:spPr>
          <a:xfrm>
            <a:off x="356362" y="1454798"/>
            <a:ext cx="1855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FICHA FÍSICA</a:t>
            </a:r>
          </a:p>
        </p:txBody>
      </p:sp>
      <p:sp>
        <p:nvSpPr>
          <p:cNvPr id="13" name="Triángulo rectángulo 12"/>
          <p:cNvSpPr/>
          <p:nvPr/>
        </p:nvSpPr>
        <p:spPr>
          <a:xfrm rot="13444729">
            <a:off x="215014" y="1558045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9822057" y="5332838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0032959" y="5356761"/>
            <a:ext cx="19413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Identificar la ficha física que corresponde a la zona bioclimática del local educativo.</a:t>
            </a:r>
            <a:endParaRPr lang="es-PE" sz="1600" b="1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  <p:pic>
        <p:nvPicPr>
          <p:cNvPr id="16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9146878" y="1147887"/>
            <a:ext cx="527941" cy="456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275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2946401" y="1564571"/>
          <a:ext cx="6662048" cy="861818"/>
        </p:xfrm>
        <a:graphic>
          <a:graphicData uri="http://schemas.openxmlformats.org/drawingml/2006/table">
            <a:tbl>
              <a:tblPr firstRow="1" firstCol="1" bandRow="1"/>
              <a:tblGrid>
                <a:gridCol w="1297771"/>
                <a:gridCol w="138570"/>
                <a:gridCol w="138570"/>
                <a:gridCol w="138570"/>
                <a:gridCol w="138570"/>
                <a:gridCol w="282471"/>
                <a:gridCol w="282471"/>
                <a:gridCol w="283804"/>
                <a:gridCol w="270479"/>
                <a:gridCol w="271812"/>
                <a:gridCol w="263819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682195"/>
                <a:gridCol w="671536"/>
              </a:tblGrid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NOMBRE DE LA I.E.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CORREO ELECTRONICO: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TELEFONO: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COD LOCAL: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PROBLADO: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UBICACIÓN: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PROVINCIA: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ASIGNADO: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DISTRITO: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just"/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690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_ ACCIÓN, ESPACIO y UNIDAD DE MEDIDA: Marcar la acción a realizar en los espacios en blanco disponibles con una (x).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2934332" y="2551172"/>
          <a:ext cx="6658228" cy="3980502"/>
        </p:xfrm>
        <a:graphic>
          <a:graphicData uri="http://schemas.openxmlformats.org/drawingml/2006/table">
            <a:tbl>
              <a:tblPr firstRow="1" firstCol="1" bandRow="1"/>
              <a:tblGrid>
                <a:gridCol w="1086379"/>
                <a:gridCol w="172449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</a:tblGrid>
              <a:tr h="153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ELEMENTO DE INTERVENCIÓN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ESPACIO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 DE MEDIDA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UNITARIO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CANTIDAD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TOTAL (S/)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1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INSTALACION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ADQUISICION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REPARACION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REPOSICION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MANTENIMIENTO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LIMPIEZA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AULA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COCINA Y COMEDOR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ADMINISTRATIVO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AUXILIARES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HIGENICOS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LINEAL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CUBICO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PIE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KILOS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LITROS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Cubiertas - techos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y de áreas exteriores (no se considera losas aligeradas). Se recomienda que sea aislada de las lluvias 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de losa aligerada. Se recomienda impermeabilización y tratamiento por filtraciones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Mallas en cubiertas livianas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Soportes y elementos de sujeción en cubiertas de edificaciones y de áreas exteriores*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Falso cielo raso en interiores. Se recomienda incluir aislante térmico y que el falso cielo raso configure una cámara de aire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evacuación de aguas pluviales (canaletas y montantes pluviales)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captación de aguas pluviales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4640266" y="1166937"/>
            <a:ext cx="3476450" cy="28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Nº 8A</a:t>
            </a:r>
            <a:endParaRPr lang="es-PE" sz="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es-PE" sz="6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FICHA DE ACCIONES DE MANTENIMIENTO: COSTA LLUVIOSA</a:t>
            </a:r>
            <a:endParaRPr lang="es-PE" sz="600" b="1" kern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16400" y="2454168"/>
            <a:ext cx="7232207" cy="412951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Forma libre 8"/>
          <p:cNvSpPr/>
          <p:nvPr/>
        </p:nvSpPr>
        <p:spPr>
          <a:xfrm>
            <a:off x="2802469" y="1092200"/>
            <a:ext cx="6908800" cy="5588000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CuadroTexto 9"/>
          <p:cNvSpPr txBox="1"/>
          <p:nvPr/>
        </p:nvSpPr>
        <p:spPr>
          <a:xfrm>
            <a:off x="356363" y="1454798"/>
            <a:ext cx="152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DATOS GENERALES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716400" y="1014236"/>
            <a:ext cx="7106868" cy="1439932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2" name="Conector recto 11"/>
          <p:cNvCxnSpPr/>
          <p:nvPr/>
        </p:nvCxnSpPr>
        <p:spPr>
          <a:xfrm>
            <a:off x="1767840" y="1653811"/>
            <a:ext cx="94856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riángulo rectángulo 12"/>
          <p:cNvSpPr/>
          <p:nvPr/>
        </p:nvSpPr>
        <p:spPr>
          <a:xfrm rot="13444729">
            <a:off x="215014" y="1558045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9822057" y="5618211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2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0032959" y="5642134"/>
            <a:ext cx="1941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Llenar </a:t>
            </a:r>
            <a:r>
              <a:rPr lang="es-PE" sz="1600" b="1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DATOS</a:t>
            </a:r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 del local escolar.</a:t>
            </a:r>
            <a:endParaRPr lang="es-PE" sz="1600" b="1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  <p:pic>
        <p:nvPicPr>
          <p:cNvPr id="16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9146878" y="1147887"/>
            <a:ext cx="527941" cy="456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379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9146878" y="1147887"/>
            <a:ext cx="527941" cy="4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356362" y="1210738"/>
            <a:ext cx="23926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ELEMENTOS DE INTERVENCIÓN + Recomendaciones</a:t>
            </a:r>
          </a:p>
          <a:p>
            <a:endParaRPr lang="es-PE" sz="1600" b="1" kern="0" spc="300" dirty="0">
              <a:solidFill>
                <a:prstClr val="black"/>
              </a:solidFill>
              <a:ea typeface="Calibri" charset="0"/>
              <a:cs typeface="Calibri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Cubiertas-techos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Muros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Pisos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Puertas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Ventanas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Pasamanos y barandas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Rejas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Instalaciones eléctricas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/>
              <a:t>Instalaciones </a:t>
            </a:r>
            <a:r>
              <a:rPr lang="es-PE" sz="1400" dirty="0" smtClean="0"/>
              <a:t>sanitarias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Instalaciones de gas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Red telefónica/internet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Seguridad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Vegetación en áreas exteriores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Mobiliario y equipamiento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Pintura</a:t>
            </a:r>
            <a:endParaRPr lang="es-PE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15167"/>
              </p:ext>
            </p:extLst>
          </p:nvPr>
        </p:nvGraphicFramePr>
        <p:xfrm>
          <a:off x="2946401" y="1564571"/>
          <a:ext cx="6662048" cy="861818"/>
        </p:xfrm>
        <a:graphic>
          <a:graphicData uri="http://schemas.openxmlformats.org/drawingml/2006/table">
            <a:tbl>
              <a:tblPr firstRow="1" firstCol="1" bandRow="1"/>
              <a:tblGrid>
                <a:gridCol w="1297771"/>
                <a:gridCol w="138570"/>
                <a:gridCol w="138570"/>
                <a:gridCol w="138570"/>
                <a:gridCol w="138570"/>
                <a:gridCol w="282471"/>
                <a:gridCol w="282471"/>
                <a:gridCol w="283804"/>
                <a:gridCol w="270479"/>
                <a:gridCol w="271812"/>
                <a:gridCol w="263819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682195"/>
                <a:gridCol w="671536"/>
              </a:tblGrid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NOMBRE DE LA I.E.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CORREO ELECTRONICO: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TELEFONO: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COD LOCAL: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PROBLADO: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UBICACIÓN: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PROVINCIA: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ASIGNADO: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DISTRITO: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just"/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690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_ ACCIÓN, ESPACIO y UNIDAD DE MEDIDA: Marcar la acción a realizar en los espacios en blanco disponibles con una (x).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63304"/>
              </p:ext>
            </p:extLst>
          </p:nvPr>
        </p:nvGraphicFramePr>
        <p:xfrm>
          <a:off x="2934332" y="2551172"/>
          <a:ext cx="6658228" cy="3980502"/>
        </p:xfrm>
        <a:graphic>
          <a:graphicData uri="http://schemas.openxmlformats.org/drawingml/2006/table">
            <a:tbl>
              <a:tblPr firstRow="1" firstCol="1" bandRow="1"/>
              <a:tblGrid>
                <a:gridCol w="1086379"/>
                <a:gridCol w="172449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</a:tblGrid>
              <a:tr h="153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ELEMENTO DE INTERVENCIÓN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ESPACIO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 DE MEDIDA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UNITARIO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CANTIDAD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TOTAL (S/)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1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INSTALACION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ADQUISICION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REPARACION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REPOSICION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MANTENIMIENTO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LIMPIEZA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AULA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COCINA Y COMEDOR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ADMINISTRATIVO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AUXILIARES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HIGENICOS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LINEAL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CUBICO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PIE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KILOS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LITROS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Cubiertas - techos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y de áreas exteriores (no se considera losas aligeradas). Se recomienda que sea aislada de las lluvias 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de losa aligerada. Se recomienda impermeabilización y tratamiento por filtraciones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Mallas en cubiertas livianas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Soportes y elementos de sujeción en cubiertas de edificaciones y de áreas exteriores*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Falso cielo raso en interiores. Se recomienda incluir aislante térmico y que el falso cielo raso configure una cámara de aire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evacuación de aguas pluviales (canaletas y montantes pluviales)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captación de aguas pluviales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4640266" y="1166937"/>
            <a:ext cx="3476450" cy="28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Nº 8A</a:t>
            </a:r>
            <a:endParaRPr lang="es-PE" sz="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es-PE" sz="6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FICHA DE ACCIONES DE MANTENIMIENTO: COSTA LLUVIOSA</a:t>
            </a:r>
            <a:endParaRPr lang="es-PE" sz="600" b="1" kern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orma libre 8"/>
          <p:cNvSpPr/>
          <p:nvPr/>
        </p:nvSpPr>
        <p:spPr>
          <a:xfrm>
            <a:off x="2802469" y="1092200"/>
            <a:ext cx="6908800" cy="5588000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Forma libre 9"/>
          <p:cNvSpPr/>
          <p:nvPr/>
        </p:nvSpPr>
        <p:spPr>
          <a:xfrm>
            <a:off x="2838994" y="1132114"/>
            <a:ext cx="6818811" cy="5477692"/>
          </a:xfrm>
          <a:custGeom>
            <a:avLst/>
            <a:gdLst>
              <a:gd name="connsiteX0" fmla="*/ 0 w 6818811"/>
              <a:gd name="connsiteY0" fmla="*/ 0 h 5477692"/>
              <a:gd name="connsiteX1" fmla="*/ 0 w 6818811"/>
              <a:gd name="connsiteY1" fmla="*/ 1384663 h 5477692"/>
              <a:gd name="connsiteX2" fmla="*/ 1193074 w 6818811"/>
              <a:gd name="connsiteY2" fmla="*/ 1384663 h 5477692"/>
              <a:gd name="connsiteX3" fmla="*/ 1193074 w 6818811"/>
              <a:gd name="connsiteY3" fmla="*/ 5477692 h 5477692"/>
              <a:gd name="connsiteX4" fmla="*/ 6818811 w 6818811"/>
              <a:gd name="connsiteY4" fmla="*/ 5477692 h 5477692"/>
              <a:gd name="connsiteX5" fmla="*/ 6818811 w 6818811"/>
              <a:gd name="connsiteY5" fmla="*/ 0 h 5477692"/>
              <a:gd name="connsiteX6" fmla="*/ 0 w 6818811"/>
              <a:gd name="connsiteY6" fmla="*/ 0 h 547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18811" h="5477692">
                <a:moveTo>
                  <a:pt x="0" y="0"/>
                </a:moveTo>
                <a:lnTo>
                  <a:pt x="0" y="1384663"/>
                </a:lnTo>
                <a:lnTo>
                  <a:pt x="1193074" y="1384663"/>
                </a:lnTo>
                <a:lnTo>
                  <a:pt x="1193074" y="5477692"/>
                </a:lnTo>
                <a:lnTo>
                  <a:pt x="6818811" y="5477692"/>
                </a:lnTo>
                <a:lnTo>
                  <a:pt x="681881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1" name="Conector angular 10"/>
          <p:cNvCxnSpPr>
            <a:endCxn id="12" idx="0"/>
          </p:cNvCxnSpPr>
          <p:nvPr/>
        </p:nvCxnSpPr>
        <p:spPr>
          <a:xfrm>
            <a:off x="2286000" y="1370301"/>
            <a:ext cx="1164169" cy="1083869"/>
          </a:xfrm>
          <a:prstGeom prst="bentConnector2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Rectángulo 11"/>
          <p:cNvSpPr/>
          <p:nvPr/>
        </p:nvSpPr>
        <p:spPr>
          <a:xfrm>
            <a:off x="2802469" y="2454170"/>
            <a:ext cx="1295400" cy="401896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Triángulo rectángulo 12"/>
          <p:cNvSpPr/>
          <p:nvPr/>
        </p:nvSpPr>
        <p:spPr>
          <a:xfrm rot="13444729">
            <a:off x="215014" y="1312506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9822057" y="5618211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3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0032959" y="5642134"/>
            <a:ext cx="1941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Identificar el elemento a intervenir.</a:t>
            </a:r>
            <a:endParaRPr lang="es-PE" sz="1600" b="1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8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9146878" y="1147887"/>
            <a:ext cx="527941" cy="4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356363" y="1645916"/>
            <a:ext cx="17354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ACCIONES</a:t>
            </a:r>
          </a:p>
          <a:p>
            <a:endParaRPr lang="es-PE" sz="1600" b="1" kern="0" spc="300" dirty="0">
              <a:solidFill>
                <a:prstClr val="black"/>
              </a:solidFill>
              <a:ea typeface="Calibri" charset="0"/>
              <a:cs typeface="Calibri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Instalación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Adquisición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Reparación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Reposición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Mantenimiento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Pintado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Limpieza</a:t>
            </a:r>
            <a:endParaRPr lang="es-PE" sz="1400" dirty="0"/>
          </a:p>
        </p:txBody>
      </p:sp>
      <p:sp>
        <p:nvSpPr>
          <p:cNvPr id="5" name="Rectángulo 4"/>
          <p:cNvSpPr/>
          <p:nvPr/>
        </p:nvSpPr>
        <p:spPr>
          <a:xfrm>
            <a:off x="2565632" y="1524001"/>
            <a:ext cx="1422282" cy="45212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43921"/>
              </p:ext>
            </p:extLst>
          </p:nvPr>
        </p:nvGraphicFramePr>
        <p:xfrm>
          <a:off x="2946401" y="1564571"/>
          <a:ext cx="6662048" cy="861818"/>
        </p:xfrm>
        <a:graphic>
          <a:graphicData uri="http://schemas.openxmlformats.org/drawingml/2006/table">
            <a:tbl>
              <a:tblPr firstRow="1" firstCol="1" bandRow="1"/>
              <a:tblGrid>
                <a:gridCol w="1297771"/>
                <a:gridCol w="138570"/>
                <a:gridCol w="138570"/>
                <a:gridCol w="138570"/>
                <a:gridCol w="138570"/>
                <a:gridCol w="282471"/>
                <a:gridCol w="282471"/>
                <a:gridCol w="283804"/>
                <a:gridCol w="270479"/>
                <a:gridCol w="271812"/>
                <a:gridCol w="263819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682195"/>
                <a:gridCol w="671536"/>
              </a:tblGrid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NOMBRE DE LA I.E.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CORREO ELECTRONICO: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TELEFONO: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COD LOCAL: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PROBLADO: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UBICACIÓN: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PROVINCIA: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ASIGNADO: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DISTRITO: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just"/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690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_ ACCIÓN, ESPACIO y UNIDAD DE MEDIDA: Marcar la acción a realizar en los espacios en blanco disponibles con una (x).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10927"/>
              </p:ext>
            </p:extLst>
          </p:nvPr>
        </p:nvGraphicFramePr>
        <p:xfrm>
          <a:off x="2934332" y="2551172"/>
          <a:ext cx="6658228" cy="3980502"/>
        </p:xfrm>
        <a:graphic>
          <a:graphicData uri="http://schemas.openxmlformats.org/drawingml/2006/table">
            <a:tbl>
              <a:tblPr firstRow="1" firstCol="1" bandRow="1"/>
              <a:tblGrid>
                <a:gridCol w="1086379"/>
                <a:gridCol w="172449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</a:tblGrid>
              <a:tr h="153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ELEMENTO DE INTERVENCIÓN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ESPACIO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 DE MEDIDA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UNITARIO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CANTIDAD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TOTAL (S/)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1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INSTALACION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ADQUISICION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REPARACION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REPOSICION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MANTENIMIENTO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LIMPIEZA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AULA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COCINA Y COMEDOR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ADMINISTRATIVO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AUXILIARES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HIGENICOS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LINEAL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CUBICO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PIE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KILOS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LITROS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Cubiertas - techos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y de áreas exteriores (no se considera losas aligeradas). Se recomienda que sea aislada de las lluvias 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de losa aligerada. Se recomienda impermeabilización y tratamiento por filtraciones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Mallas en cubiertas livianas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Soportes y elementos de sujeción en cubiertas de edificaciones y de áreas exteriores*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Falso cielo raso en interiores. Se recomienda incluir aislante térmico y que el falso cielo raso configure una cámara de aire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evacuación de aguas pluviales (canaletas y montantes pluviales)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captación de aguas pluviales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4640266" y="1166937"/>
            <a:ext cx="3476450" cy="28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Nº 8A</a:t>
            </a:r>
            <a:endParaRPr lang="es-PE" sz="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es-PE" sz="6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FICHA DE ACCIONES DE MANTENIMIENTO: COSTA LLUVIOSA</a:t>
            </a:r>
            <a:endParaRPr lang="es-PE" sz="600" b="1" kern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2802469" y="1092200"/>
            <a:ext cx="6908800" cy="5588000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orma libre 10"/>
          <p:cNvSpPr/>
          <p:nvPr/>
        </p:nvSpPr>
        <p:spPr>
          <a:xfrm>
            <a:off x="2873829" y="1184366"/>
            <a:ext cx="6801394" cy="5451565"/>
          </a:xfrm>
          <a:custGeom>
            <a:avLst/>
            <a:gdLst>
              <a:gd name="connsiteX0" fmla="*/ 2673531 w 6801394"/>
              <a:gd name="connsiteY0" fmla="*/ 5451565 h 5451565"/>
              <a:gd name="connsiteX1" fmla="*/ 2673531 w 6801394"/>
              <a:gd name="connsiteY1" fmla="*/ 1314994 h 5451565"/>
              <a:gd name="connsiteX2" fmla="*/ 1132114 w 6801394"/>
              <a:gd name="connsiteY2" fmla="*/ 1314994 h 5451565"/>
              <a:gd name="connsiteX3" fmla="*/ 1132114 w 6801394"/>
              <a:gd name="connsiteY3" fmla="*/ 5425440 h 5451565"/>
              <a:gd name="connsiteX4" fmla="*/ 0 w 6801394"/>
              <a:gd name="connsiteY4" fmla="*/ 5425440 h 5451565"/>
              <a:gd name="connsiteX5" fmla="*/ 0 w 6801394"/>
              <a:gd name="connsiteY5" fmla="*/ 0 h 5451565"/>
              <a:gd name="connsiteX6" fmla="*/ 6801394 w 6801394"/>
              <a:gd name="connsiteY6" fmla="*/ 0 h 5451565"/>
              <a:gd name="connsiteX7" fmla="*/ 6801394 w 6801394"/>
              <a:gd name="connsiteY7" fmla="*/ 5416731 h 5451565"/>
              <a:gd name="connsiteX8" fmla="*/ 2673531 w 6801394"/>
              <a:gd name="connsiteY8" fmla="*/ 5451565 h 545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01394" h="5451565">
                <a:moveTo>
                  <a:pt x="2673531" y="5451565"/>
                </a:moveTo>
                <a:lnTo>
                  <a:pt x="2673531" y="1314994"/>
                </a:lnTo>
                <a:lnTo>
                  <a:pt x="1132114" y="1314994"/>
                </a:lnTo>
                <a:lnTo>
                  <a:pt x="1132114" y="5425440"/>
                </a:lnTo>
                <a:lnTo>
                  <a:pt x="0" y="5425440"/>
                </a:lnTo>
                <a:lnTo>
                  <a:pt x="0" y="0"/>
                </a:lnTo>
                <a:lnTo>
                  <a:pt x="6801394" y="0"/>
                </a:lnTo>
                <a:lnTo>
                  <a:pt x="6801394" y="5416731"/>
                </a:lnTo>
                <a:lnTo>
                  <a:pt x="2673531" y="5451565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2" name="Conector angular 11"/>
          <p:cNvCxnSpPr>
            <a:endCxn id="13" idx="0"/>
          </p:cNvCxnSpPr>
          <p:nvPr/>
        </p:nvCxnSpPr>
        <p:spPr>
          <a:xfrm>
            <a:off x="1752600" y="1809999"/>
            <a:ext cx="3020304" cy="644171"/>
          </a:xfrm>
          <a:prstGeom prst="bentConnector2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ángulo 12"/>
          <p:cNvSpPr/>
          <p:nvPr/>
        </p:nvSpPr>
        <p:spPr>
          <a:xfrm>
            <a:off x="3920071" y="2454170"/>
            <a:ext cx="1705666" cy="401896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CuadroTexto 13"/>
          <p:cNvSpPr txBox="1"/>
          <p:nvPr/>
        </p:nvSpPr>
        <p:spPr>
          <a:xfrm>
            <a:off x="4597398" y="344592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822057" y="5618211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4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0032959" y="5642134"/>
            <a:ext cx="1941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Marcar la acción a </a:t>
            </a:r>
            <a:r>
              <a:rPr lang="es-PE" sz="1600" kern="0" dirty="0">
                <a:solidFill>
                  <a:prstClr val="black"/>
                </a:solidFill>
                <a:ea typeface="Calibri" charset="0"/>
                <a:cs typeface="Calibri" charset="0"/>
              </a:rPr>
              <a:t>realizar en elemento </a:t>
            </a:r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seleccionado.</a:t>
            </a:r>
            <a:endParaRPr lang="es-PE" sz="1600" b="1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  <p:sp>
        <p:nvSpPr>
          <p:cNvPr id="17" name="Triángulo rectángulo 16"/>
          <p:cNvSpPr/>
          <p:nvPr/>
        </p:nvSpPr>
        <p:spPr>
          <a:xfrm rot="13444729">
            <a:off x="215014" y="1761241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9146878" y="1147887"/>
            <a:ext cx="527941" cy="4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riángulo rectángulo 3"/>
          <p:cNvSpPr/>
          <p:nvPr/>
        </p:nvSpPr>
        <p:spPr>
          <a:xfrm rot="13444729">
            <a:off x="215014" y="1727373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56363" y="1611545"/>
            <a:ext cx="220926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ESPACIOS</a:t>
            </a:r>
          </a:p>
          <a:p>
            <a:endParaRPr lang="es-PE" sz="1600" b="1" kern="0" spc="300" dirty="0">
              <a:solidFill>
                <a:prstClr val="black"/>
              </a:solidFill>
              <a:ea typeface="Calibri" charset="0"/>
              <a:cs typeface="Calibri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Aula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Servicios higiénicos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Cocina y comedor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Espacios administrativos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Exteriores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/>
              <a:t>Servicios auxiliares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73952"/>
              </p:ext>
            </p:extLst>
          </p:nvPr>
        </p:nvGraphicFramePr>
        <p:xfrm>
          <a:off x="2946401" y="1564571"/>
          <a:ext cx="6662048" cy="861818"/>
        </p:xfrm>
        <a:graphic>
          <a:graphicData uri="http://schemas.openxmlformats.org/drawingml/2006/table">
            <a:tbl>
              <a:tblPr firstRow="1" firstCol="1" bandRow="1"/>
              <a:tblGrid>
                <a:gridCol w="1297771"/>
                <a:gridCol w="138570"/>
                <a:gridCol w="138570"/>
                <a:gridCol w="138570"/>
                <a:gridCol w="138570"/>
                <a:gridCol w="282471"/>
                <a:gridCol w="282471"/>
                <a:gridCol w="283804"/>
                <a:gridCol w="270479"/>
                <a:gridCol w="271812"/>
                <a:gridCol w="263819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682195"/>
                <a:gridCol w="671536"/>
              </a:tblGrid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NOMBRE DE LA I.E.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CORREO ELECTRONICO: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TELEFONO: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COD LOCAL: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PROBLADO: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UBICACIÓN: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PROVINCIA: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ASIGNADO: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DISTRITO: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just"/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690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_ ACCIÓN, ESPACIO y UNIDAD DE MEDIDA: Marcar la acción a realizar en los espacios en blanco disponibles con una (x).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897340"/>
              </p:ext>
            </p:extLst>
          </p:nvPr>
        </p:nvGraphicFramePr>
        <p:xfrm>
          <a:off x="2934332" y="2551172"/>
          <a:ext cx="6658228" cy="3980502"/>
        </p:xfrm>
        <a:graphic>
          <a:graphicData uri="http://schemas.openxmlformats.org/drawingml/2006/table">
            <a:tbl>
              <a:tblPr firstRow="1" firstCol="1" bandRow="1"/>
              <a:tblGrid>
                <a:gridCol w="1086379"/>
                <a:gridCol w="172449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</a:tblGrid>
              <a:tr h="153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ELEMENTO DE INTERVENCIÓN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ESPACIO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 DE MEDIDA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UNITARIO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CANTIDAD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TOTAL (S/)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1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INSTALACION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ADQUISICION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REPARACION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REPOSICION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MANTENIMIENTO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LIMPIEZA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AULA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COCINA Y COMEDOR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ADMINISTRATIVO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AUXILIARES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HIGENICOS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LINEAL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CUBICO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PIE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KILOS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LITROS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Cubiertas - techos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y de áreas exteriores (no se considera losas aligeradas). Se recomienda que sea aislada de las lluvias 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de losa aligerada. Se recomienda impermeabilización y tratamiento por filtraciones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Mallas en cubiertas livianas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Soportes y elementos de sujeción en cubiertas de edificaciones y de áreas exteriores*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Falso cielo raso en interiores. Se recomienda incluir aislante térmico y que el falso cielo raso configure una cámara de aire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evacuación de aguas pluviales (canaletas y montantes pluviales)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captación de aguas pluviales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4640266" y="1166937"/>
            <a:ext cx="3476450" cy="28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Nº 8A</a:t>
            </a:r>
            <a:endParaRPr lang="es-PE" sz="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es-PE" sz="6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FICHA DE ACCIONES DE MANTENIMIENTO: COSTA LLUVIOSA</a:t>
            </a:r>
            <a:endParaRPr lang="es-PE" sz="600" b="1" kern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2802469" y="1092200"/>
            <a:ext cx="6908800" cy="5588000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/>
          <p:cNvSpPr txBox="1"/>
          <p:nvPr/>
        </p:nvSpPr>
        <p:spPr>
          <a:xfrm>
            <a:off x="4597398" y="344592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494867" y="3442853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3" name="Forma libre 12"/>
          <p:cNvSpPr/>
          <p:nvPr/>
        </p:nvSpPr>
        <p:spPr>
          <a:xfrm>
            <a:off x="2904066" y="1185333"/>
            <a:ext cx="6747934" cy="5435600"/>
          </a:xfrm>
          <a:custGeom>
            <a:avLst/>
            <a:gdLst>
              <a:gd name="connsiteX0" fmla="*/ 3996267 w 6747934"/>
              <a:gd name="connsiteY0" fmla="*/ 5384800 h 5435600"/>
              <a:gd name="connsiteX1" fmla="*/ 3996267 w 6747934"/>
              <a:gd name="connsiteY1" fmla="*/ 1329267 h 5435600"/>
              <a:gd name="connsiteX2" fmla="*/ 2624667 w 6747934"/>
              <a:gd name="connsiteY2" fmla="*/ 1329267 h 5435600"/>
              <a:gd name="connsiteX3" fmla="*/ 2624667 w 6747934"/>
              <a:gd name="connsiteY3" fmla="*/ 5435600 h 5435600"/>
              <a:gd name="connsiteX4" fmla="*/ 0 w 6747934"/>
              <a:gd name="connsiteY4" fmla="*/ 5435600 h 5435600"/>
              <a:gd name="connsiteX5" fmla="*/ 0 w 6747934"/>
              <a:gd name="connsiteY5" fmla="*/ 0 h 5435600"/>
              <a:gd name="connsiteX6" fmla="*/ 6747934 w 6747934"/>
              <a:gd name="connsiteY6" fmla="*/ 0 h 5435600"/>
              <a:gd name="connsiteX7" fmla="*/ 6747934 w 6747934"/>
              <a:gd name="connsiteY7" fmla="*/ 5410200 h 5435600"/>
              <a:gd name="connsiteX8" fmla="*/ 3996267 w 6747934"/>
              <a:gd name="connsiteY8" fmla="*/ 5384800 h 543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7934" h="5435600">
                <a:moveTo>
                  <a:pt x="3996267" y="5384800"/>
                </a:moveTo>
                <a:lnTo>
                  <a:pt x="3996267" y="1329267"/>
                </a:lnTo>
                <a:lnTo>
                  <a:pt x="2624667" y="1329267"/>
                </a:lnTo>
                <a:lnTo>
                  <a:pt x="2624667" y="5435600"/>
                </a:lnTo>
                <a:lnTo>
                  <a:pt x="0" y="5435600"/>
                </a:lnTo>
                <a:lnTo>
                  <a:pt x="0" y="0"/>
                </a:lnTo>
                <a:lnTo>
                  <a:pt x="6747934" y="0"/>
                </a:lnTo>
                <a:lnTo>
                  <a:pt x="6747934" y="5410200"/>
                </a:lnTo>
                <a:lnTo>
                  <a:pt x="3996267" y="53848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4" name="Conector angular 13"/>
          <p:cNvCxnSpPr>
            <a:endCxn id="15" idx="0"/>
          </p:cNvCxnSpPr>
          <p:nvPr/>
        </p:nvCxnSpPr>
        <p:spPr>
          <a:xfrm>
            <a:off x="1701800" y="1778000"/>
            <a:ext cx="4514668" cy="676170"/>
          </a:xfrm>
          <a:prstGeom prst="bentConnector2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Rectángulo 14"/>
          <p:cNvSpPr/>
          <p:nvPr/>
        </p:nvSpPr>
        <p:spPr>
          <a:xfrm>
            <a:off x="5452532" y="2454170"/>
            <a:ext cx="1527871" cy="401896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CuadroTexto 15"/>
          <p:cNvSpPr txBox="1"/>
          <p:nvPr/>
        </p:nvSpPr>
        <p:spPr>
          <a:xfrm>
            <a:off x="9822057" y="5618211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5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0032959" y="5642134"/>
            <a:ext cx="19413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Marcar el espacio donde se realizará la acción de mantenimiento.</a:t>
            </a:r>
            <a:endParaRPr lang="es-PE" sz="1600" b="1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2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497;p50"/>
          <p:cNvPicPr preferRelativeResize="0"/>
          <p:nvPr/>
        </p:nvPicPr>
        <p:blipFill rotWithShape="1">
          <a:blip r:embed="rId2">
            <a:alphaModFix/>
          </a:blip>
          <a:srcRect l="21459" r="64906"/>
          <a:stretch/>
        </p:blipFill>
        <p:spPr>
          <a:xfrm>
            <a:off x="9146878" y="1147887"/>
            <a:ext cx="527941" cy="4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riángulo rectángulo 3"/>
          <p:cNvSpPr/>
          <p:nvPr/>
        </p:nvSpPr>
        <p:spPr>
          <a:xfrm rot="13444729">
            <a:off x="206547" y="1735831"/>
            <a:ext cx="132053" cy="1320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prstClr val="white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7896" y="1620003"/>
            <a:ext cx="220926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kern="0" spc="30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UNIDADES DE MEDIDA</a:t>
            </a:r>
          </a:p>
          <a:p>
            <a:endParaRPr lang="es-PE" sz="1600" b="1" kern="0" spc="300" dirty="0">
              <a:solidFill>
                <a:prstClr val="black"/>
              </a:solidFill>
              <a:ea typeface="Calibri" charset="0"/>
              <a:cs typeface="Calibri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Unidad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Estimado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Global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Metro lineal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Pie cuadrado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Kilos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PE" sz="1400" dirty="0" smtClean="0">
                <a:solidFill>
                  <a:prstClr val="black"/>
                </a:solidFill>
              </a:rPr>
              <a:t>Litros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2999" y="259201"/>
            <a:ext cx="76765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FICHA DE ACCIONES DE MANTENIMIENTO – Estructura y llenado</a:t>
            </a:r>
            <a:endParaRPr lang="es-PE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2946401" y="1564571"/>
          <a:ext cx="6662048" cy="861818"/>
        </p:xfrm>
        <a:graphic>
          <a:graphicData uri="http://schemas.openxmlformats.org/drawingml/2006/table">
            <a:tbl>
              <a:tblPr firstRow="1" firstCol="1" bandRow="1"/>
              <a:tblGrid>
                <a:gridCol w="1297771"/>
                <a:gridCol w="138570"/>
                <a:gridCol w="138570"/>
                <a:gridCol w="138570"/>
                <a:gridCol w="138570"/>
                <a:gridCol w="282471"/>
                <a:gridCol w="282471"/>
                <a:gridCol w="283804"/>
                <a:gridCol w="270479"/>
                <a:gridCol w="271812"/>
                <a:gridCol w="263819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138570"/>
                <a:gridCol w="682195"/>
                <a:gridCol w="671536"/>
              </a:tblGrid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NOMBRE DE LA I.E.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CORREO ELECTRONICO: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TELEFONO: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COD LOCAL: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PROBLADO: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UBICACIÓN: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PROVINCIA: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ASIGNADO: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2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DISTRITO: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DEPARTAMENTO: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90">
                <a:tc>
                  <a:txBody>
                    <a:bodyPr/>
                    <a:lstStyle/>
                    <a:p>
                      <a:pPr algn="just"/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PE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690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_ ACCIÓN, ESPACIO y UNIDAD DE MEDIDA: Marcar la acción a realizar en los espacios en blanco disponibles con una (x).</a:t>
                      </a:r>
                      <a:endParaRPr lang="es-P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8160" marR="28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/>
          </p:nvPr>
        </p:nvGraphicFramePr>
        <p:xfrm>
          <a:off x="2934332" y="2551172"/>
          <a:ext cx="6658228" cy="3980502"/>
        </p:xfrm>
        <a:graphic>
          <a:graphicData uri="http://schemas.openxmlformats.org/drawingml/2006/table">
            <a:tbl>
              <a:tblPr firstRow="1" firstCol="1" bandRow="1"/>
              <a:tblGrid>
                <a:gridCol w="1086379"/>
                <a:gridCol w="172449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  <a:gridCol w="224975"/>
              </a:tblGrid>
              <a:tr h="153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ELEMENTO DE INTERVENCIÓN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ACCIÓN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ESPACIO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 DE MEDIDA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UNITARIO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CANTIDAD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COSTO TOTAL (S/)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1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INSTALACION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ADQUISICION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REPARACION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REPOSICION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MANTENIMIENTO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PINTADO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LIMPIEZA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AULA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COCINA Y COMEDOR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ADMINISTRATIVO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AUXILIARES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SERVICIOS HIGENICOS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UNIDAD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ESTIMADO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LINEAL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METRO CUBICO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PIE CUADRADO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KILOS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LITROS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gridSpan="2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Cubiertas - techos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y de áreas exteriores (no se considera losas aligeradas). Se recomienda que sea aislada de las lluvias 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Coberturas de edificaciones de losa aligerada. Se recomienda impermeabilización y tratamiento por filtraciones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Mallas en cubiertas livianas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Soportes y elementos de sujeción en cubiertas de edificaciones y de áreas exteriores*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Falso cielo raso en interiores. Se recomienda incluir aislante térmico y que el falso cielo raso configure una cámara de aire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evacuación de aguas pluviales (canaletas y montantes pluviales)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Sistema de captación de aguas pluviales en cubiertas de edificaciones y de áreas exteriores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18">
                <a:tc gridSpan="2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PE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SUBTOTAL =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35820" marR="35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4640266" y="1166937"/>
            <a:ext cx="3476450" cy="28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s-MX" sz="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ANEXO Nº 8A</a:t>
            </a:r>
            <a:endParaRPr lang="es-PE" sz="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00430" algn="l"/>
              </a:tabLst>
            </a:pPr>
            <a:r>
              <a:rPr lang="es-PE" sz="6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FICHA DE ACCIONES DE MANTENIMIENTO: COSTA LLUVIOSA</a:t>
            </a:r>
            <a:endParaRPr lang="es-PE" sz="600" b="1" kern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2802469" y="1092200"/>
            <a:ext cx="6908800" cy="5588000"/>
          </a:xfrm>
          <a:custGeom>
            <a:avLst/>
            <a:gdLst>
              <a:gd name="connsiteX0" fmla="*/ 0 w 6908800"/>
              <a:gd name="connsiteY0" fmla="*/ 5588000 h 5588000"/>
              <a:gd name="connsiteX1" fmla="*/ 0 w 6908800"/>
              <a:gd name="connsiteY1" fmla="*/ 0 h 5588000"/>
              <a:gd name="connsiteX2" fmla="*/ 6908800 w 6908800"/>
              <a:gd name="connsiteY2" fmla="*/ 0 h 5588000"/>
              <a:gd name="connsiteX3" fmla="*/ 6908800 w 6908800"/>
              <a:gd name="connsiteY3" fmla="*/ 5588000 h 55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8800" h="5588000">
                <a:moveTo>
                  <a:pt x="0" y="5588000"/>
                </a:moveTo>
                <a:lnTo>
                  <a:pt x="0" y="0"/>
                </a:lnTo>
                <a:lnTo>
                  <a:pt x="6908800" y="0"/>
                </a:lnTo>
                <a:lnTo>
                  <a:pt x="6908800" y="5588000"/>
                </a:lnTo>
              </a:path>
            </a:pathLst>
          </a:cu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/>
          <p:cNvSpPr txBox="1"/>
          <p:nvPr/>
        </p:nvSpPr>
        <p:spPr>
          <a:xfrm>
            <a:off x="4597398" y="344592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494867" y="3442853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822057" y="5618211"/>
            <a:ext cx="26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kern="0" spc="300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0032959" y="5642134"/>
            <a:ext cx="1941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kern="0" dirty="0" smtClean="0">
                <a:solidFill>
                  <a:prstClr val="black"/>
                </a:solidFill>
                <a:ea typeface="Calibri" charset="0"/>
                <a:cs typeface="Calibri" charset="0"/>
              </a:rPr>
              <a:t>Marcar la unidad de medida según la acción a realizar.</a:t>
            </a:r>
            <a:endParaRPr lang="es-PE" sz="1600" b="1" kern="0" dirty="0">
              <a:solidFill>
                <a:prstClr val="black"/>
              </a:solidFill>
              <a:ea typeface="Calibri" charset="0"/>
              <a:cs typeface="Calibri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747010" y="343928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rgbClr val="C00000"/>
                </a:solidFill>
              </a:rPr>
              <a:t>x</a:t>
            </a:r>
            <a:endParaRPr lang="es-PE" sz="2400" dirty="0">
              <a:solidFill>
                <a:srgbClr val="C00000"/>
              </a:solidFill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2861733" y="1143000"/>
            <a:ext cx="6815667" cy="5452533"/>
          </a:xfrm>
          <a:custGeom>
            <a:avLst/>
            <a:gdLst>
              <a:gd name="connsiteX0" fmla="*/ 6070600 w 6815667"/>
              <a:gd name="connsiteY0" fmla="*/ 5435600 h 5452533"/>
              <a:gd name="connsiteX1" fmla="*/ 6070600 w 6815667"/>
              <a:gd name="connsiteY1" fmla="*/ 1363133 h 5452533"/>
              <a:gd name="connsiteX2" fmla="*/ 4013200 w 6815667"/>
              <a:gd name="connsiteY2" fmla="*/ 1363133 h 5452533"/>
              <a:gd name="connsiteX3" fmla="*/ 4013200 w 6815667"/>
              <a:gd name="connsiteY3" fmla="*/ 5452533 h 5452533"/>
              <a:gd name="connsiteX4" fmla="*/ 0 w 6815667"/>
              <a:gd name="connsiteY4" fmla="*/ 5452533 h 5452533"/>
              <a:gd name="connsiteX5" fmla="*/ 0 w 6815667"/>
              <a:gd name="connsiteY5" fmla="*/ 0 h 5452533"/>
              <a:gd name="connsiteX6" fmla="*/ 6815667 w 6815667"/>
              <a:gd name="connsiteY6" fmla="*/ 0 h 5452533"/>
              <a:gd name="connsiteX7" fmla="*/ 6815667 w 6815667"/>
              <a:gd name="connsiteY7" fmla="*/ 5435600 h 5452533"/>
              <a:gd name="connsiteX8" fmla="*/ 6070600 w 6815667"/>
              <a:gd name="connsiteY8" fmla="*/ 5435600 h 545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5667" h="5452533">
                <a:moveTo>
                  <a:pt x="6070600" y="5435600"/>
                </a:moveTo>
                <a:lnTo>
                  <a:pt x="6070600" y="1363133"/>
                </a:lnTo>
                <a:lnTo>
                  <a:pt x="4013200" y="1363133"/>
                </a:lnTo>
                <a:lnTo>
                  <a:pt x="4013200" y="5452533"/>
                </a:lnTo>
                <a:lnTo>
                  <a:pt x="0" y="5452533"/>
                </a:lnTo>
                <a:lnTo>
                  <a:pt x="0" y="0"/>
                </a:lnTo>
                <a:lnTo>
                  <a:pt x="6815667" y="0"/>
                </a:lnTo>
                <a:lnTo>
                  <a:pt x="6815667" y="5435600"/>
                </a:lnTo>
                <a:lnTo>
                  <a:pt x="6070600" y="54356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7" name="Conector angular 16"/>
          <p:cNvCxnSpPr>
            <a:endCxn id="18" idx="0"/>
          </p:cNvCxnSpPr>
          <p:nvPr/>
        </p:nvCxnSpPr>
        <p:spPr>
          <a:xfrm>
            <a:off x="2091267" y="1803400"/>
            <a:ext cx="5803900" cy="650770"/>
          </a:xfrm>
          <a:prstGeom prst="bentConnector2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Rectángulo 17"/>
          <p:cNvSpPr/>
          <p:nvPr/>
        </p:nvSpPr>
        <p:spPr>
          <a:xfrm>
            <a:off x="6790266" y="2454170"/>
            <a:ext cx="2209801" cy="401896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7165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2449</Words>
  <Application>Microsoft Office PowerPoint</Application>
  <PresentationFormat>Panorámica</PresentationFormat>
  <Paragraphs>4435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Helvetica Neue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PRONIED</dc:creator>
  <cp:lastModifiedBy>Maria Lupe Castillo Farfan</cp:lastModifiedBy>
  <cp:revision>21</cp:revision>
  <dcterms:created xsi:type="dcterms:W3CDTF">2018-04-11T19:04:20Z</dcterms:created>
  <dcterms:modified xsi:type="dcterms:W3CDTF">2019-01-28T21:30:24Z</dcterms:modified>
</cp:coreProperties>
</file>