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3" r:id="rId1"/>
    <p:sldMasterId id="2147483685" r:id="rId2"/>
  </p:sldMasterIdLst>
  <p:notesMasterIdLst>
    <p:notesMasterId r:id="rId26"/>
  </p:notesMasterIdLst>
  <p:handoutMasterIdLst>
    <p:handoutMasterId r:id="rId27"/>
  </p:handoutMasterIdLst>
  <p:sldIdLst>
    <p:sldId id="376" r:id="rId3"/>
    <p:sldId id="442" r:id="rId4"/>
    <p:sldId id="443" r:id="rId5"/>
    <p:sldId id="444" r:id="rId6"/>
    <p:sldId id="445" r:id="rId7"/>
    <p:sldId id="446" r:id="rId8"/>
    <p:sldId id="440" r:id="rId9"/>
    <p:sldId id="460" r:id="rId10"/>
    <p:sldId id="441" r:id="rId11"/>
    <p:sldId id="439" r:id="rId12"/>
    <p:sldId id="453" r:id="rId13"/>
    <p:sldId id="461" r:id="rId14"/>
    <p:sldId id="462" r:id="rId15"/>
    <p:sldId id="463" r:id="rId16"/>
    <p:sldId id="448" r:id="rId17"/>
    <p:sldId id="464" r:id="rId18"/>
    <p:sldId id="465" r:id="rId19"/>
    <p:sldId id="466" r:id="rId20"/>
    <p:sldId id="457" r:id="rId21"/>
    <p:sldId id="458" r:id="rId22"/>
    <p:sldId id="452" r:id="rId23"/>
    <p:sldId id="467" r:id="rId24"/>
    <p:sldId id="387" r:id="rId25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TELLERIA VICUÑA" initials="VTV" lastIdx="1" clrIdx="0">
    <p:extLst>
      <p:ext uri="{19B8F6BF-5375-455C-9EA6-DF929625EA0E}">
        <p15:presenceInfo xmlns:p15="http://schemas.microsoft.com/office/powerpoint/2012/main" userId="S-1-5-21-1280482202-4056878361-557001864-4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027"/>
    <a:srgbClr val="68BEC3"/>
    <a:srgbClr val="F6F6F6"/>
    <a:srgbClr val="A8518A"/>
    <a:srgbClr val="F26655"/>
    <a:srgbClr val="A2B44B"/>
    <a:srgbClr val="F16655"/>
    <a:srgbClr val="0065A5"/>
    <a:srgbClr val="FAA954"/>
    <a:srgbClr val="F78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42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BA573-BFE7-45F0-96E3-647FD1A57C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B87CEADE-D952-4C5A-93CE-12C442F0B489}">
      <dgm:prSet phldrT="[Texto]" custT="1"/>
      <dgm:spPr/>
      <dgm:t>
        <a:bodyPr/>
        <a:lstStyle/>
        <a:p>
          <a:r>
            <a:rPr lang="es-PE" sz="1600" dirty="0" smtClean="0">
              <a:ea typeface="Calibri" panose="020F0502020204030204" pitchFamily="34" charset="0"/>
            </a:rPr>
            <a:t>Elabora el listado de locales beneficiarios</a:t>
          </a:r>
        </a:p>
        <a:p>
          <a:r>
            <a:rPr lang="es-PE" sz="1600" dirty="0" smtClean="0">
              <a:ea typeface="Calibri" panose="020F0502020204030204" pitchFamily="34" charset="0"/>
            </a:rPr>
            <a:t>Gestiona las cuentas de ahorro</a:t>
          </a:r>
        </a:p>
        <a:p>
          <a:r>
            <a:rPr lang="es-PE" sz="1600" dirty="0" smtClean="0">
              <a:ea typeface="Calibri" panose="020F0502020204030204" pitchFamily="34" charset="0"/>
            </a:rPr>
            <a:t>Brinda asistencia técnica</a:t>
          </a:r>
          <a:endParaRPr lang="es-PE" sz="1600" dirty="0"/>
        </a:p>
      </dgm:t>
    </dgm:pt>
    <dgm:pt modelId="{F9C1D06D-A409-4291-87D9-F6DAA1E70886}" type="parTrans" cxnId="{7DA794AB-FE5E-4C0A-95C0-5A8FCBCBBFBF}">
      <dgm:prSet/>
      <dgm:spPr/>
      <dgm:t>
        <a:bodyPr/>
        <a:lstStyle/>
        <a:p>
          <a:endParaRPr lang="es-PE"/>
        </a:p>
      </dgm:t>
    </dgm:pt>
    <dgm:pt modelId="{06FE9445-9982-4CD2-AE7A-01A90DA70957}" type="sibTrans" cxnId="{7DA794AB-FE5E-4C0A-95C0-5A8FCBCBBFB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C2027"/>
          </a:solidFill>
        </a:ln>
      </dgm:spPr>
      <dgm:t>
        <a:bodyPr/>
        <a:lstStyle/>
        <a:p>
          <a:endParaRPr lang="es-PE"/>
        </a:p>
      </dgm:t>
    </dgm:pt>
    <dgm:pt modelId="{6FE1BBC0-A126-4991-B6AE-500F463A1263}">
      <dgm:prSet phldrT="[Texto]" custT="1"/>
      <dgm:spPr>
        <a:solidFill>
          <a:srgbClr val="9C2027"/>
        </a:solidFill>
      </dgm:spPr>
      <dgm:t>
        <a:bodyPr/>
        <a:lstStyle/>
        <a:p>
          <a:r>
            <a:rPr lang="es-PE" sz="1400" dirty="0" smtClean="0">
              <a:ea typeface="Calibri" panose="020F0502020204030204" pitchFamily="34" charset="0"/>
            </a:rPr>
            <a:t>Registra a los responsables de mantenimiento</a:t>
          </a:r>
        </a:p>
        <a:p>
          <a:r>
            <a:rPr lang="es-PE" sz="1400" dirty="0" smtClean="0">
              <a:ea typeface="Calibri" panose="020F0502020204030204" pitchFamily="34" charset="0"/>
            </a:rPr>
            <a:t>Verifica la FAM</a:t>
          </a:r>
        </a:p>
        <a:p>
          <a:r>
            <a:rPr lang="es-PE" sz="1400" dirty="0" smtClean="0">
              <a:ea typeface="Calibri" panose="020F0502020204030204" pitchFamily="34" charset="0"/>
            </a:rPr>
            <a:t>Verifica la Declaración de Gastos (física y virtual)</a:t>
          </a:r>
        </a:p>
        <a:p>
          <a:r>
            <a:rPr lang="es-PE" sz="1400" dirty="0" smtClean="0">
              <a:ea typeface="Calibri" panose="020F0502020204030204" pitchFamily="34" charset="0"/>
            </a:rPr>
            <a:t>Brinda asistencia técnica</a:t>
          </a:r>
          <a:endParaRPr lang="es-PE" sz="1400" dirty="0"/>
        </a:p>
      </dgm:t>
    </dgm:pt>
    <dgm:pt modelId="{58CEE172-0A8E-4EE1-B663-8057BE9D52FA}" type="parTrans" cxnId="{704808AE-0661-4E70-9514-7C73621C8EF6}">
      <dgm:prSet/>
      <dgm:spPr/>
      <dgm:t>
        <a:bodyPr/>
        <a:lstStyle/>
        <a:p>
          <a:endParaRPr lang="es-PE"/>
        </a:p>
      </dgm:t>
    </dgm:pt>
    <dgm:pt modelId="{4DCD4F01-27BE-4B74-8669-973B0CDDFF0E}" type="sibTrans" cxnId="{704808AE-0661-4E70-9514-7C73621C8EF6}">
      <dgm:prSet/>
      <dgm:spPr/>
      <dgm:t>
        <a:bodyPr/>
        <a:lstStyle/>
        <a:p>
          <a:endParaRPr lang="es-PE"/>
        </a:p>
      </dgm:t>
    </dgm:pt>
    <dgm:pt modelId="{6AB97963-4C5B-4133-AF32-B8FD31B3A0A6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PE" sz="1100" dirty="0" smtClean="0">
              <a:ea typeface="Calibri" panose="020F0502020204030204" pitchFamily="34" charset="0"/>
            </a:rPr>
            <a:t>Conforma los comités (Mantenimiento y CONEI)</a:t>
          </a:r>
        </a:p>
        <a:p>
          <a:r>
            <a:rPr lang="es-PE" sz="1100" dirty="0" smtClean="0">
              <a:ea typeface="Calibri" panose="020F0502020204030204" pitchFamily="34" charset="0"/>
            </a:rPr>
            <a:t>Prioriza las acciones de mantenimiento</a:t>
          </a:r>
        </a:p>
        <a:p>
          <a:r>
            <a:rPr lang="es-PE" sz="1100" dirty="0" smtClean="0">
              <a:ea typeface="Calibri" panose="020F0502020204030204" pitchFamily="34" charset="0"/>
            </a:rPr>
            <a:t>Registra la FAM</a:t>
          </a:r>
        </a:p>
        <a:p>
          <a:r>
            <a:rPr lang="es-PE" sz="1100" dirty="0" smtClean="0">
              <a:ea typeface="Calibri" panose="020F0502020204030204" pitchFamily="34" charset="0"/>
            </a:rPr>
            <a:t>Ejecuta las acciones de mantenimiento</a:t>
          </a:r>
        </a:p>
        <a:p>
          <a:r>
            <a:rPr lang="es-PE" sz="1100" dirty="0" smtClean="0">
              <a:ea typeface="Calibri" panose="020F0502020204030204" pitchFamily="34" charset="0"/>
            </a:rPr>
            <a:t>Registra la Ficha de Ejecución</a:t>
          </a:r>
        </a:p>
        <a:p>
          <a:r>
            <a:rPr lang="es-PE" sz="1100" dirty="0" smtClean="0">
              <a:ea typeface="Calibri" panose="020F0502020204030204" pitchFamily="34" charset="0"/>
            </a:rPr>
            <a:t>Presenta la Declaración de Gastos (física y virtual)</a:t>
          </a:r>
        </a:p>
      </dgm:t>
    </dgm:pt>
    <dgm:pt modelId="{7065D879-972D-4E00-981E-B38B7E2211E6}" type="parTrans" cxnId="{A3156EAD-9527-41D4-88CF-D09F7F5A1A1B}">
      <dgm:prSet/>
      <dgm:spPr/>
      <dgm:t>
        <a:bodyPr/>
        <a:lstStyle/>
        <a:p>
          <a:endParaRPr lang="es-PE"/>
        </a:p>
      </dgm:t>
    </dgm:pt>
    <dgm:pt modelId="{01EC42E6-FFE3-4EB1-B74B-F4CCF22A98A6}" type="sibTrans" cxnId="{A3156EAD-9527-41D4-88CF-D09F7F5A1A1B}">
      <dgm:prSet/>
      <dgm:spPr/>
      <dgm:t>
        <a:bodyPr/>
        <a:lstStyle/>
        <a:p>
          <a:endParaRPr lang="es-PE"/>
        </a:p>
      </dgm:t>
    </dgm:pt>
    <dgm:pt modelId="{E791CCB3-8938-4911-88C0-4B6993F39F53}" type="pres">
      <dgm:prSet presAssocID="{3D6BA573-BFE7-45F0-96E3-647FD1A57C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0AC0C10B-1022-410D-BDC0-661A77DAE6D5}" type="pres">
      <dgm:prSet presAssocID="{3D6BA573-BFE7-45F0-96E3-647FD1A57CFB}" presName="Name1" presStyleCnt="0"/>
      <dgm:spPr/>
    </dgm:pt>
    <dgm:pt modelId="{1F37B15A-2E9D-4F4C-A5C8-5502F18614B9}" type="pres">
      <dgm:prSet presAssocID="{3D6BA573-BFE7-45F0-96E3-647FD1A57CFB}" presName="cycle" presStyleCnt="0"/>
      <dgm:spPr/>
    </dgm:pt>
    <dgm:pt modelId="{47EDFBDB-A853-4EEE-9A14-96AD6D559586}" type="pres">
      <dgm:prSet presAssocID="{3D6BA573-BFE7-45F0-96E3-647FD1A57CFB}" presName="srcNode" presStyleLbl="node1" presStyleIdx="0" presStyleCnt="3"/>
      <dgm:spPr/>
    </dgm:pt>
    <dgm:pt modelId="{BB1FE660-97CC-4791-9518-B282BC22A548}" type="pres">
      <dgm:prSet presAssocID="{3D6BA573-BFE7-45F0-96E3-647FD1A57CFB}" presName="conn" presStyleLbl="parChTrans1D2" presStyleIdx="0" presStyleCnt="1"/>
      <dgm:spPr/>
      <dgm:t>
        <a:bodyPr/>
        <a:lstStyle/>
        <a:p>
          <a:endParaRPr lang="es-PE"/>
        </a:p>
      </dgm:t>
    </dgm:pt>
    <dgm:pt modelId="{3A352F31-50BA-4976-842D-E30EC1AF1E2E}" type="pres">
      <dgm:prSet presAssocID="{3D6BA573-BFE7-45F0-96E3-647FD1A57CFB}" presName="extraNode" presStyleLbl="node1" presStyleIdx="0" presStyleCnt="3"/>
      <dgm:spPr/>
    </dgm:pt>
    <dgm:pt modelId="{FF38CE51-A0AF-48B0-863A-DE42932C37D5}" type="pres">
      <dgm:prSet presAssocID="{3D6BA573-BFE7-45F0-96E3-647FD1A57CFB}" presName="dstNode" presStyleLbl="node1" presStyleIdx="0" presStyleCnt="3"/>
      <dgm:spPr/>
    </dgm:pt>
    <dgm:pt modelId="{B1F18A8B-4ABC-45E1-BD66-85B9BD35CC7C}" type="pres">
      <dgm:prSet presAssocID="{B87CEADE-D952-4C5A-93CE-12C442F0B48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9368E7-C7C8-449F-A925-A49F8E0E1E82}" type="pres">
      <dgm:prSet presAssocID="{B87CEADE-D952-4C5A-93CE-12C442F0B489}" presName="accent_1" presStyleCnt="0"/>
      <dgm:spPr/>
    </dgm:pt>
    <dgm:pt modelId="{E5C960ED-D488-4C49-84C6-E741A2BADCE9}" type="pres">
      <dgm:prSet presAssocID="{B87CEADE-D952-4C5A-93CE-12C442F0B489}" presName="accentRepeatNode" presStyleLbl="solidFgAcc1" presStyleIdx="0" presStyleCnt="3"/>
      <dgm:spPr/>
    </dgm:pt>
    <dgm:pt modelId="{D5F524AA-A34F-4B1B-93F4-66A5A05F782E}" type="pres">
      <dgm:prSet presAssocID="{6FE1BBC0-A126-4991-B6AE-500F463A12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ABA6F6-C4D1-468A-B1A7-FDE0AD627123}" type="pres">
      <dgm:prSet presAssocID="{6FE1BBC0-A126-4991-B6AE-500F463A1263}" presName="accent_2" presStyleCnt="0"/>
      <dgm:spPr/>
    </dgm:pt>
    <dgm:pt modelId="{BD0561D4-0B7B-4B74-B6EC-81FDC834123D}" type="pres">
      <dgm:prSet presAssocID="{6FE1BBC0-A126-4991-B6AE-500F463A1263}" presName="accentRepeatNode" presStyleLbl="solidFgAcc1" presStyleIdx="1" presStyleCnt="3"/>
      <dgm:spPr>
        <a:ln>
          <a:solidFill>
            <a:srgbClr val="9C2027"/>
          </a:solidFill>
        </a:ln>
      </dgm:spPr>
    </dgm:pt>
    <dgm:pt modelId="{9C2EB597-749C-4483-837C-B6FA8F1787DD}" type="pres">
      <dgm:prSet presAssocID="{6AB97963-4C5B-4133-AF32-B8FD31B3A0A6}" presName="text_3" presStyleLbl="node1" presStyleIdx="2" presStyleCnt="3" custScaleY="1226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46A29D-99B4-4B30-8EC5-2F63D36EA7A7}" type="pres">
      <dgm:prSet presAssocID="{6AB97963-4C5B-4133-AF32-B8FD31B3A0A6}" presName="accent_3" presStyleCnt="0"/>
      <dgm:spPr/>
    </dgm:pt>
    <dgm:pt modelId="{AFE95C3E-C601-4FEF-B956-547AB6FBDB4B}" type="pres">
      <dgm:prSet presAssocID="{6AB97963-4C5B-4133-AF32-B8FD31B3A0A6}" presName="accentRepeatNode" presStyleLbl="solidFgAcc1" presStyleIdx="2" presStyleCnt="3"/>
      <dgm:spPr>
        <a:ln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5D72F2E1-C003-46B5-9C34-B0C14FD923DB}" type="presOf" srcId="{06FE9445-9982-4CD2-AE7A-01A90DA70957}" destId="{BB1FE660-97CC-4791-9518-B282BC22A548}" srcOrd="0" destOrd="0" presId="urn:microsoft.com/office/officeart/2008/layout/VerticalCurvedList"/>
    <dgm:cxn modelId="{7DA794AB-FE5E-4C0A-95C0-5A8FCBCBBFBF}" srcId="{3D6BA573-BFE7-45F0-96E3-647FD1A57CFB}" destId="{B87CEADE-D952-4C5A-93CE-12C442F0B489}" srcOrd="0" destOrd="0" parTransId="{F9C1D06D-A409-4291-87D9-F6DAA1E70886}" sibTransId="{06FE9445-9982-4CD2-AE7A-01A90DA70957}"/>
    <dgm:cxn modelId="{C9EBCF73-6481-4BCC-82A8-71A4BB170B3E}" type="presOf" srcId="{6AB97963-4C5B-4133-AF32-B8FD31B3A0A6}" destId="{9C2EB597-749C-4483-837C-B6FA8F1787DD}" srcOrd="0" destOrd="0" presId="urn:microsoft.com/office/officeart/2008/layout/VerticalCurvedList"/>
    <dgm:cxn modelId="{A3156EAD-9527-41D4-88CF-D09F7F5A1A1B}" srcId="{3D6BA573-BFE7-45F0-96E3-647FD1A57CFB}" destId="{6AB97963-4C5B-4133-AF32-B8FD31B3A0A6}" srcOrd="2" destOrd="0" parTransId="{7065D879-972D-4E00-981E-B38B7E2211E6}" sibTransId="{01EC42E6-FFE3-4EB1-B74B-F4CCF22A98A6}"/>
    <dgm:cxn modelId="{704808AE-0661-4E70-9514-7C73621C8EF6}" srcId="{3D6BA573-BFE7-45F0-96E3-647FD1A57CFB}" destId="{6FE1BBC0-A126-4991-B6AE-500F463A1263}" srcOrd="1" destOrd="0" parTransId="{58CEE172-0A8E-4EE1-B663-8057BE9D52FA}" sibTransId="{4DCD4F01-27BE-4B74-8669-973B0CDDFF0E}"/>
    <dgm:cxn modelId="{B91F25D7-BF95-4DF5-B029-F05024914017}" type="presOf" srcId="{B87CEADE-D952-4C5A-93CE-12C442F0B489}" destId="{B1F18A8B-4ABC-45E1-BD66-85B9BD35CC7C}" srcOrd="0" destOrd="0" presId="urn:microsoft.com/office/officeart/2008/layout/VerticalCurvedList"/>
    <dgm:cxn modelId="{9714F395-D774-4CB1-B571-C3DD38BC04A1}" type="presOf" srcId="{3D6BA573-BFE7-45F0-96E3-647FD1A57CFB}" destId="{E791CCB3-8938-4911-88C0-4B6993F39F53}" srcOrd="0" destOrd="0" presId="urn:microsoft.com/office/officeart/2008/layout/VerticalCurvedList"/>
    <dgm:cxn modelId="{86EDE56B-4EBB-4237-8DBC-4801FDEFC30F}" type="presOf" srcId="{6FE1BBC0-A126-4991-B6AE-500F463A1263}" destId="{D5F524AA-A34F-4B1B-93F4-66A5A05F782E}" srcOrd="0" destOrd="0" presId="urn:microsoft.com/office/officeart/2008/layout/VerticalCurvedList"/>
    <dgm:cxn modelId="{F14F9315-46CA-4835-B044-F597F3CD87EC}" type="presParOf" srcId="{E791CCB3-8938-4911-88C0-4B6993F39F53}" destId="{0AC0C10B-1022-410D-BDC0-661A77DAE6D5}" srcOrd="0" destOrd="0" presId="urn:microsoft.com/office/officeart/2008/layout/VerticalCurvedList"/>
    <dgm:cxn modelId="{84BA6326-B073-4419-B6B3-9328596FF0AB}" type="presParOf" srcId="{0AC0C10B-1022-410D-BDC0-661A77DAE6D5}" destId="{1F37B15A-2E9D-4F4C-A5C8-5502F18614B9}" srcOrd="0" destOrd="0" presId="urn:microsoft.com/office/officeart/2008/layout/VerticalCurvedList"/>
    <dgm:cxn modelId="{EA57B580-C909-4DF5-896D-AB2BF14472CE}" type="presParOf" srcId="{1F37B15A-2E9D-4F4C-A5C8-5502F18614B9}" destId="{47EDFBDB-A853-4EEE-9A14-96AD6D559586}" srcOrd="0" destOrd="0" presId="urn:microsoft.com/office/officeart/2008/layout/VerticalCurvedList"/>
    <dgm:cxn modelId="{3C8E415D-9DBC-4B74-A4BA-DEEBEFBC5ECD}" type="presParOf" srcId="{1F37B15A-2E9D-4F4C-A5C8-5502F18614B9}" destId="{BB1FE660-97CC-4791-9518-B282BC22A548}" srcOrd="1" destOrd="0" presId="urn:microsoft.com/office/officeart/2008/layout/VerticalCurvedList"/>
    <dgm:cxn modelId="{50395A1F-A2B7-49BC-B0AC-750087582499}" type="presParOf" srcId="{1F37B15A-2E9D-4F4C-A5C8-5502F18614B9}" destId="{3A352F31-50BA-4976-842D-E30EC1AF1E2E}" srcOrd="2" destOrd="0" presId="urn:microsoft.com/office/officeart/2008/layout/VerticalCurvedList"/>
    <dgm:cxn modelId="{8DA524EB-5E70-4A03-8896-7FDA0CDEDF26}" type="presParOf" srcId="{1F37B15A-2E9D-4F4C-A5C8-5502F18614B9}" destId="{FF38CE51-A0AF-48B0-863A-DE42932C37D5}" srcOrd="3" destOrd="0" presId="urn:microsoft.com/office/officeart/2008/layout/VerticalCurvedList"/>
    <dgm:cxn modelId="{2EF28F0B-4064-4790-BF2E-D59FE350C972}" type="presParOf" srcId="{0AC0C10B-1022-410D-BDC0-661A77DAE6D5}" destId="{B1F18A8B-4ABC-45E1-BD66-85B9BD35CC7C}" srcOrd="1" destOrd="0" presId="urn:microsoft.com/office/officeart/2008/layout/VerticalCurvedList"/>
    <dgm:cxn modelId="{E1CF80C7-54C5-4646-8CF8-5C462520F445}" type="presParOf" srcId="{0AC0C10B-1022-410D-BDC0-661A77DAE6D5}" destId="{279368E7-C7C8-449F-A925-A49F8E0E1E82}" srcOrd="2" destOrd="0" presId="urn:microsoft.com/office/officeart/2008/layout/VerticalCurvedList"/>
    <dgm:cxn modelId="{7D2F058A-FD0C-4369-B22E-984A44785C43}" type="presParOf" srcId="{279368E7-C7C8-449F-A925-A49F8E0E1E82}" destId="{E5C960ED-D488-4C49-84C6-E741A2BADCE9}" srcOrd="0" destOrd="0" presId="urn:microsoft.com/office/officeart/2008/layout/VerticalCurvedList"/>
    <dgm:cxn modelId="{3BCADBD3-4FF0-412F-B480-3E25F6835603}" type="presParOf" srcId="{0AC0C10B-1022-410D-BDC0-661A77DAE6D5}" destId="{D5F524AA-A34F-4B1B-93F4-66A5A05F782E}" srcOrd="3" destOrd="0" presId="urn:microsoft.com/office/officeart/2008/layout/VerticalCurvedList"/>
    <dgm:cxn modelId="{D99BC93B-6EF0-43C9-8831-52F2EA777F9A}" type="presParOf" srcId="{0AC0C10B-1022-410D-BDC0-661A77DAE6D5}" destId="{FCABA6F6-C4D1-468A-B1A7-FDE0AD627123}" srcOrd="4" destOrd="0" presId="urn:microsoft.com/office/officeart/2008/layout/VerticalCurvedList"/>
    <dgm:cxn modelId="{F16E5543-ED56-4FA7-8FDB-F9B535399A46}" type="presParOf" srcId="{FCABA6F6-C4D1-468A-B1A7-FDE0AD627123}" destId="{BD0561D4-0B7B-4B74-B6EC-81FDC834123D}" srcOrd="0" destOrd="0" presId="urn:microsoft.com/office/officeart/2008/layout/VerticalCurvedList"/>
    <dgm:cxn modelId="{E5C7A8DF-314B-4E07-B1DB-7A1F32B38BD2}" type="presParOf" srcId="{0AC0C10B-1022-410D-BDC0-661A77DAE6D5}" destId="{9C2EB597-749C-4483-837C-B6FA8F1787DD}" srcOrd="5" destOrd="0" presId="urn:microsoft.com/office/officeart/2008/layout/VerticalCurvedList"/>
    <dgm:cxn modelId="{C5FB996D-89EF-49CF-BB45-BD8BA96BD70C}" type="presParOf" srcId="{0AC0C10B-1022-410D-BDC0-661A77DAE6D5}" destId="{6346A29D-99B4-4B30-8EC5-2F63D36EA7A7}" srcOrd="6" destOrd="0" presId="urn:microsoft.com/office/officeart/2008/layout/VerticalCurvedList"/>
    <dgm:cxn modelId="{681C321C-6789-4657-B2FE-E8D6B2E170F3}" type="presParOf" srcId="{6346A29D-99B4-4B30-8EC5-2F63D36EA7A7}" destId="{AFE95C3E-C601-4FEF-B956-547AB6FBDB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0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 smtClean="0"/>
              <a:t>22/11/2018</a:t>
            </a:r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01" y="9428404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0E08B-F928-4DEC-AC62-F977980015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1223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PE" smtClean="0"/>
              <a:t>22/11/2018</a:t>
            </a:r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C8ED3-0576-4BFC-BCBD-375D925F22D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01080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/>
              <a:t>22/11/2018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973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838200" y="3602038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8138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64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1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4545808" y="5103953"/>
            <a:ext cx="1988267" cy="6060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2" y="5084390"/>
            <a:ext cx="2961922" cy="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54" y="146495"/>
            <a:ext cx="1612793" cy="29862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983133" y="114344"/>
            <a:ext cx="1302221" cy="3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hyperlink" Target="#_ftn1"/><Relationship Id="rId1" Type="http://schemas.openxmlformats.org/officeDocument/2006/relationships/slideLayout" Target="../slideLayouts/slideLayout3.xml"/><Relationship Id="rId6" Type="http://schemas.openxmlformats.org/officeDocument/2006/relationships/hyperlink" Target="#_ftnref4"/><Relationship Id="rId5" Type="http://schemas.openxmlformats.org/officeDocument/2006/relationships/hyperlink" Target="#_ftnref3"/><Relationship Id="rId4" Type="http://schemas.openxmlformats.org/officeDocument/2006/relationships/hyperlink" Target="#_ftnref2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hyperlink" Target="https://www.youtube.com/watch?v=F9er6QHWJXc" TargetMode="External"/><Relationship Id="rId2" Type="http://schemas.openxmlformats.org/officeDocument/2006/relationships/hyperlink" Target="https://www.youtube.com/watch?v=SXWZ0D1vHz4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g"/><Relationship Id="rId5" Type="http://schemas.openxmlformats.org/officeDocument/2006/relationships/hyperlink" Target="https://www.youtube.com/watch?v=lop4GNHTpdM" TargetMode="External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4800" dirty="0"/>
              <a:t>Programa de Mantenimiento en el marco del D.U. N° 004-2019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838200" y="3602038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Programa Nacional de Infraestructura Educativa - PRONIED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030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Programación: Asignación de recursos</a:t>
            </a:r>
            <a:endParaRPr lang="es-PE" sz="2800" dirty="0"/>
          </a:p>
        </p:txBody>
      </p:sp>
      <p:sp>
        <p:nvSpPr>
          <p:cNvPr id="6" name="Rectángulo 5"/>
          <p:cNvSpPr/>
          <p:nvPr/>
        </p:nvSpPr>
        <p:spPr>
          <a:xfrm>
            <a:off x="546243" y="953486"/>
            <a:ext cx="554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/>
              <a:t>Criterios de Asignación</a:t>
            </a:r>
            <a:endParaRPr lang="es-PE" dirty="0">
              <a:cs typeface="Arial" panose="020B0604020202020204" pitchFamily="34" charset="0"/>
            </a:endParaRPr>
          </a:p>
        </p:txBody>
      </p:sp>
      <p:sp>
        <p:nvSpPr>
          <p:cNvPr id="5" name="Triángulo rectángulo 4"/>
          <p:cNvSpPr/>
          <p:nvPr/>
        </p:nvSpPr>
        <p:spPr>
          <a:xfrm rot="13444729">
            <a:off x="386851" y="1089884"/>
            <a:ext cx="132053" cy="13205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52834"/>
              </p:ext>
            </p:extLst>
          </p:nvPr>
        </p:nvGraphicFramePr>
        <p:xfrm>
          <a:off x="2640020" y="1466750"/>
          <a:ext cx="8634929" cy="4094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19919"/>
                <a:gridCol w="5715010"/>
              </a:tblGrid>
              <a:tr h="261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CRITERIO</a:t>
                      </a:r>
                      <a:endParaRPr lang="es-PE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VARIABLE</a:t>
                      </a:r>
                      <a:endParaRPr lang="es-PE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00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Tamaño del local educativo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Cantidad de alumnos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Cantidad de aulas activas o en uso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55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Características del servicio educativo 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 smtClean="0">
                          <a:effectLst/>
                        </a:rPr>
                        <a:t>Colegio </a:t>
                      </a:r>
                      <a:r>
                        <a:rPr lang="es-ES" sz="1050" dirty="0">
                          <a:effectLst/>
                        </a:rPr>
                        <a:t>de Alto Rendimiento (COAR) 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IIEE de Educación Superior no universitaria (Institutos Pedagógicos, Artísticos, Tecnológica  y CETPRO)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IIEE de Secundaria con residencia e IIEE de Secundaria en alternancia 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>
                          <a:effectLst/>
                        </a:rPr>
                        <a:t>IIEE de Educación Intercultural Bilingüe</a:t>
                      </a:r>
                      <a:r>
                        <a:rPr lang="es-PE" altLang="es-PE" sz="105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[</a:t>
                      </a:r>
                      <a:r>
                        <a:rPr lang="es-PE" altLang="es-PE" sz="1050" baseline="30000" dirty="0" smtClean="0" bmk="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1]</a:t>
                      </a:r>
                      <a:endParaRPr lang="es-PE" altLang="es-PE" sz="1600" dirty="0" smtClean="0" bmk=""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7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>
                          <a:effectLst/>
                        </a:rPr>
                        <a:t>Intensidad de uso de la infraestructura educativa</a:t>
                      </a:r>
                      <a:endParaRPr lang="es-P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Cantidad de turnos de atención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07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>
                          <a:effectLst/>
                        </a:rPr>
                        <a:t>Accesibilidad geográfica</a:t>
                      </a:r>
                      <a:endParaRPr lang="es-P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Grado de </a:t>
                      </a:r>
                      <a:r>
                        <a:rPr lang="es-ES" sz="1050" dirty="0" smtClean="0">
                          <a:effectLst/>
                        </a:rPr>
                        <a:t>ruralidad</a:t>
                      </a:r>
                      <a:r>
                        <a:rPr lang="es-PE" altLang="es-PE" sz="105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[</a:t>
                      </a:r>
                      <a:r>
                        <a:rPr lang="es-PE" altLang="es-PE" sz="1050" baseline="30000" dirty="0" smtClean="0" bmk="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2]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Valle de los ríos Apurímac, Ene y Mantaro (VRAEM), Frontera y Huallaga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04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Condiciones climatológicas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Plan Multisectorial ante Heladas y </a:t>
                      </a:r>
                      <a:r>
                        <a:rPr lang="es-ES" sz="1050" dirty="0" err="1">
                          <a:effectLst/>
                        </a:rPr>
                        <a:t>Friaje</a:t>
                      </a:r>
                      <a:r>
                        <a:rPr lang="es-ES" sz="1050" dirty="0">
                          <a:effectLst/>
                        </a:rPr>
                        <a:t> </a:t>
                      </a:r>
                      <a:r>
                        <a:rPr lang="es-ES" sz="1050" dirty="0" smtClean="0">
                          <a:effectLst/>
                        </a:rPr>
                        <a:t>2019-2021</a:t>
                      </a:r>
                      <a:r>
                        <a:rPr lang="es-PE" altLang="es-PE" sz="105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[</a:t>
                      </a:r>
                      <a:r>
                        <a:rPr lang="es-PE" altLang="es-PE" sz="1050" baseline="30000" dirty="0" smtClean="0" bmk="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3]</a:t>
                      </a:r>
                      <a:r>
                        <a:rPr lang="es-ES" sz="1050" dirty="0" smtClean="0">
                          <a:effectLst/>
                        </a:rPr>
                        <a:t> </a:t>
                      </a:r>
                      <a:r>
                        <a:rPr lang="es-ES" sz="1050" dirty="0">
                          <a:effectLst/>
                        </a:rPr>
                        <a:t>o ubicación en altura mayor a 3 500 msnm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1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>
                          <a:effectLst/>
                        </a:rPr>
                        <a:t>Capacidad logística</a:t>
                      </a:r>
                      <a:endParaRPr lang="es-PE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IIEE </a:t>
                      </a:r>
                      <a:r>
                        <a:rPr lang="es-ES" sz="1050" dirty="0" err="1">
                          <a:effectLst/>
                        </a:rPr>
                        <a:t>Unidocentes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0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1050" dirty="0">
                          <a:effectLst/>
                        </a:rPr>
                        <a:t>Performance en el Programa de Mantenimiento </a:t>
                      </a:r>
                      <a:r>
                        <a:rPr lang="es-ES" sz="1050" dirty="0" smtClean="0">
                          <a:effectLst/>
                        </a:rPr>
                        <a:t>2019</a:t>
                      </a:r>
                      <a:r>
                        <a:rPr lang="es-PE" altLang="es-PE" sz="1050" baseline="30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[4</a:t>
                      </a:r>
                      <a:r>
                        <a:rPr lang="es-PE" altLang="es-PE" sz="1050" baseline="30000" dirty="0" smtClean="0" bmk="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]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PE" sz="1050" dirty="0">
                          <a:effectLst/>
                        </a:rPr>
                        <a:t>Locales educativos con declaración de gastos aprobada</a:t>
                      </a:r>
                      <a:endParaRPr lang="es-P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0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PE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IIEE beneficiarias de la intervención Rutas Solidarias</a:t>
                      </a:r>
                      <a:endParaRPr lang="es-PE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PE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IIEE nuevas por movilización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PE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IIEE con menos de 07 bicicletas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PE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IIEE con 7 a más bicicletas</a:t>
                      </a:r>
                      <a:endParaRPr lang="es-PE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36390" y="5773473"/>
            <a:ext cx="11553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[</a:t>
            </a:r>
            <a:r>
              <a:rPr kumimoji="0" lang="es-ES" altLang="es-PE" sz="1000" b="0" i="1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1]</a:t>
            </a:r>
            <a:r>
              <a:rPr kumimoji="0" lang="es-ES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IIEE donde se tiene el castellano como segunda lengua.</a:t>
            </a:r>
            <a:endParaRPr kumimoji="0" lang="es-PE" altLang="es-PE" sz="1000" b="0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1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[2]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Sólo el grado de ruralidad 1 al 3, siendo el rural 1 el más alejado de la ciudad.</a:t>
            </a:r>
            <a:endParaRPr kumimoji="0" lang="es-PE" altLang="es-PE" sz="1000" b="0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1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[3]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IE ubicados en los centros poblados focalizados en el “Plan Multisectorial ante Heladas y </a:t>
            </a:r>
            <a:r>
              <a:rPr kumimoji="0" lang="es-PE" altLang="es-PE" sz="1000" b="0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Friaje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2019-2021” aprobado mediante Decreto Supremo N° 015-2019-PCM.</a:t>
            </a:r>
            <a:endParaRPr kumimoji="0" lang="es-PE" altLang="es-PE" sz="1000" b="0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1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[4]</a:t>
            </a:r>
            <a:r>
              <a:rPr kumimoji="0" lang="es-PE" altLang="es-PE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IE</a:t>
            </a:r>
            <a:r>
              <a:rPr kumimoji="0" lang="es-PE" altLang="es-PE" sz="1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kumimoji="0" lang="es-PE" altLang="es-PE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 el </a:t>
            </a:r>
            <a:r>
              <a:rPr kumimoji="0" lang="es-ES" altLang="es-PE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registro y aprobación de su FAM dentro de los plazos establecidos en la norma técnica de mantenimiento aprobada mediante RM Nº 017-2019-MINEDU.</a:t>
            </a:r>
            <a:endParaRPr kumimoji="0" lang="es-ES" altLang="es-P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3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>
            <a:stCxn id="8" idx="4"/>
            <a:endCxn id="14" idx="0"/>
          </p:cNvCxnSpPr>
          <p:nvPr/>
        </p:nvCxnSpPr>
        <p:spPr>
          <a:xfrm>
            <a:off x="2134666" y="2098984"/>
            <a:ext cx="609539" cy="1018887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" name="Conector recto 16"/>
          <p:cNvCxnSpPr>
            <a:stCxn id="6" idx="2"/>
            <a:endCxn id="10" idx="0"/>
          </p:cNvCxnSpPr>
          <p:nvPr/>
        </p:nvCxnSpPr>
        <p:spPr>
          <a:xfrm flipH="1">
            <a:off x="1522147" y="2098985"/>
            <a:ext cx="618324" cy="1064583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No uso de recursos</a:t>
            </a:r>
            <a:endParaRPr lang="es-PE" sz="2800" dirty="0"/>
          </a:p>
        </p:txBody>
      </p:sp>
      <p:sp>
        <p:nvSpPr>
          <p:cNvPr id="2" name="Rectángulo 1"/>
          <p:cNvSpPr/>
          <p:nvPr/>
        </p:nvSpPr>
        <p:spPr>
          <a:xfrm>
            <a:off x="3149600" y="1343017"/>
            <a:ext cx="78700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/>
              <a:t>Luego de emitido el listado de locales beneficiarios</a:t>
            </a:r>
            <a:endParaRPr lang="es-PE" dirty="0">
              <a:cs typeface="Arial" panose="020B0604020202020204" pitchFamily="34" charset="0"/>
            </a:endParaRPr>
          </a:p>
          <a:p>
            <a:pPr algn="just"/>
            <a:r>
              <a:rPr lang="es-PE" dirty="0" smtClean="0">
                <a:cs typeface="Arial" panose="020B0604020202020204" pitchFamily="34" charset="0"/>
              </a:rPr>
              <a:t>La </a:t>
            </a:r>
            <a:r>
              <a:rPr lang="es-PE" dirty="0">
                <a:cs typeface="Arial" panose="020B0604020202020204" pitchFamily="34" charset="0"/>
              </a:rPr>
              <a:t>UGEL o </a:t>
            </a:r>
            <a:r>
              <a:rPr lang="es-PE" dirty="0" smtClean="0">
                <a:cs typeface="Arial" panose="020B0604020202020204" pitchFamily="34" charset="0"/>
              </a:rPr>
              <a:t>DRE determina </a:t>
            </a:r>
            <a:r>
              <a:rPr lang="es-PE" dirty="0">
                <a:cs typeface="Arial" panose="020B0604020202020204" pitchFamily="34" charset="0"/>
              </a:rPr>
              <a:t>el no uso de recursos asignados para los locales educativos </a:t>
            </a:r>
            <a:r>
              <a:rPr lang="es-PE" dirty="0" smtClean="0">
                <a:cs typeface="Arial" panose="020B0604020202020204" pitchFamily="34" charset="0"/>
              </a:rPr>
              <a:t>en los cuales: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No </a:t>
            </a:r>
            <a:r>
              <a:rPr lang="es-PE" dirty="0">
                <a:cs typeface="Arial" panose="020B0604020202020204" pitchFamily="34" charset="0"/>
              </a:rPr>
              <a:t>se brindan servicios educativos por falta de metas de atención </a:t>
            </a:r>
            <a:r>
              <a:rPr lang="es-PE" dirty="0" smtClean="0">
                <a:cs typeface="Arial" panose="020B0604020202020204" pitchFamily="34" charset="0"/>
              </a:rPr>
              <a:t>y/o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Locales </a:t>
            </a:r>
            <a:r>
              <a:rPr lang="es-PE" dirty="0">
                <a:cs typeface="Arial" panose="020B0604020202020204" pitchFamily="34" charset="0"/>
              </a:rPr>
              <a:t>educativos declarados en emergencia o inhabitables por </a:t>
            </a:r>
            <a:r>
              <a:rPr lang="es-PE" dirty="0" smtClean="0">
                <a:cs typeface="Arial" panose="020B0604020202020204" pitchFamily="34" charset="0"/>
              </a:rPr>
              <a:t>INDECI</a:t>
            </a:r>
          </a:p>
          <a:p>
            <a:pPr algn="just"/>
            <a:endParaRPr lang="es-PE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Sustento y registro en el aplicativo Mi Mantenimiento</a:t>
            </a:r>
            <a:endParaRPr lang="es-PE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Se sustenta mediante Informe y Oficio dirigido al PRONIED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Se registra el no uso de los recursos en </a:t>
            </a:r>
            <a:r>
              <a:rPr lang="es-PE" dirty="0">
                <a:cs typeface="Arial" panose="020B0604020202020204" pitchFamily="34" charset="0"/>
              </a:rPr>
              <a:t>el </a:t>
            </a:r>
            <a:r>
              <a:rPr lang="es-PE" dirty="0" smtClean="0">
                <a:cs typeface="Arial" panose="020B0604020202020204" pitchFamily="34" charset="0"/>
              </a:rPr>
              <a:t>aplicativo Mi Mantenimiento.</a:t>
            </a:r>
            <a:endParaRPr lang="es-PE" altLang="es-PE" b="1" dirty="0" bmk="">
              <a:solidFill>
                <a:srgbClr val="9C2027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07222" y="6032452"/>
            <a:ext cx="4920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base de datos remitida por la UE tiene fecha de corte 19 de setiembre de 2019.</a:t>
            </a:r>
          </a:p>
        </p:txBody>
      </p:sp>
      <p:sp>
        <p:nvSpPr>
          <p:cNvPr id="8" name="Google Shape;269;p42"/>
          <p:cNvSpPr/>
          <p:nvPr/>
        </p:nvSpPr>
        <p:spPr>
          <a:xfrm>
            <a:off x="1734545" y="1380605"/>
            <a:ext cx="800242" cy="718379"/>
          </a:xfrm>
          <a:prstGeom prst="ellipse">
            <a:avLst/>
          </a:prstGeom>
          <a:solidFill>
            <a:srgbClr val="9C2027"/>
          </a:solidFill>
          <a:ln w="38100" cap="flat" cmpd="sng">
            <a:solidFill>
              <a:srgbClr val="9C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57" y="1315557"/>
            <a:ext cx="783428" cy="783428"/>
          </a:xfrm>
          <a:prstGeom prst="rect">
            <a:avLst/>
          </a:prstGeom>
        </p:spPr>
      </p:pic>
      <p:sp>
        <p:nvSpPr>
          <p:cNvPr id="10" name="Google Shape;269;p42"/>
          <p:cNvSpPr/>
          <p:nvPr/>
        </p:nvSpPr>
        <p:spPr>
          <a:xfrm>
            <a:off x="1134886" y="3163568"/>
            <a:ext cx="774522" cy="731281"/>
          </a:xfrm>
          <a:prstGeom prst="ellipse">
            <a:avLst/>
          </a:prstGeom>
          <a:solidFill>
            <a:srgbClr val="9C2027"/>
          </a:solidFill>
          <a:ln w="38100" cap="flat" cmpd="sng">
            <a:solidFill>
              <a:srgbClr val="9C20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00" b="1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68" y="3264419"/>
            <a:ext cx="544375" cy="544375"/>
          </a:xfrm>
          <a:prstGeom prst="rect">
            <a:avLst/>
          </a:prstGeom>
        </p:spPr>
      </p:pic>
      <p:sp>
        <p:nvSpPr>
          <p:cNvPr id="14" name="Google Shape;242;p42"/>
          <p:cNvSpPr/>
          <p:nvPr/>
        </p:nvSpPr>
        <p:spPr>
          <a:xfrm>
            <a:off x="2373201" y="3117871"/>
            <a:ext cx="742008" cy="753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es-ES" sz="130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39" y="3209536"/>
            <a:ext cx="569731" cy="5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9;p46"/>
          <p:cNvSpPr/>
          <p:nvPr/>
        </p:nvSpPr>
        <p:spPr>
          <a:xfrm>
            <a:off x="1323550" y="3099297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Google Shape;409;p46"/>
          <p:cNvSpPr/>
          <p:nvPr/>
        </p:nvSpPr>
        <p:spPr>
          <a:xfrm>
            <a:off x="1323550" y="1636097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409;p46"/>
          <p:cNvSpPr/>
          <p:nvPr/>
        </p:nvSpPr>
        <p:spPr>
          <a:xfrm>
            <a:off x="1323550" y="4562498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Responsable de mantenimiento</a:t>
            </a:r>
            <a:endParaRPr lang="es-PE" sz="2800" dirty="0"/>
          </a:p>
        </p:txBody>
      </p:sp>
      <p:sp>
        <p:nvSpPr>
          <p:cNvPr id="9" name="Rectángulo 8"/>
          <p:cNvSpPr/>
          <p:nvPr/>
        </p:nvSpPr>
        <p:spPr>
          <a:xfrm>
            <a:off x="2554254" y="1711220"/>
            <a:ext cx="79976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/>
              <a:t>Designación</a:t>
            </a:r>
            <a:endParaRPr lang="es-PE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Será </a:t>
            </a:r>
            <a:r>
              <a:rPr lang="es-PE" b="1" dirty="0"/>
              <a:t>el </a:t>
            </a:r>
            <a:r>
              <a:rPr lang="es-PE" b="1" dirty="0" smtClean="0"/>
              <a:t>mismo responsable</a:t>
            </a:r>
            <a:r>
              <a:rPr lang="es-PE" dirty="0" smtClean="0"/>
              <a:t> del Programa </a:t>
            </a:r>
            <a:r>
              <a:rPr lang="es-PE" dirty="0"/>
              <a:t>de </a:t>
            </a:r>
            <a:r>
              <a:rPr lang="es-PE" dirty="0" smtClean="0"/>
              <a:t>Mantenimiento </a:t>
            </a:r>
            <a:r>
              <a:rPr lang="es-PE" dirty="0"/>
              <a:t>regulado por </a:t>
            </a:r>
            <a:r>
              <a:rPr lang="es-PE" dirty="0" smtClean="0"/>
              <a:t>la Resolución Ministerial próxima a publicarse </a:t>
            </a:r>
            <a:endParaRPr lang="es-PE" b="1" dirty="0" smtClean="0"/>
          </a:p>
          <a:p>
            <a:pPr algn="just"/>
            <a:endParaRPr lang="es-PE" b="1" dirty="0"/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Ratificación o registro de solicitudes de cambio de responsable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La UGEL o DRE ingresa la información en el aplicativo “Mi Mantenimiento” </a:t>
            </a:r>
            <a:r>
              <a:rPr lang="es-PE" b="1" dirty="0" smtClean="0">
                <a:cs typeface="Arial" panose="020B0604020202020204" pitchFamily="34" charset="0"/>
              </a:rPr>
              <a:t>hasta el 08 de noviembre del 2019.</a:t>
            </a:r>
          </a:p>
          <a:p>
            <a:pPr algn="just"/>
            <a:endParaRPr lang="es-PE" b="1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Comisión de Mantenimiento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La </a:t>
            </a:r>
            <a:r>
              <a:rPr lang="es-PE" dirty="0">
                <a:cs typeface="Arial" panose="020B0604020202020204" pitchFamily="34" charset="0"/>
              </a:rPr>
              <a:t>designación de la Comisión de mantenimiento se realiza acorde a lo establecido en la Norma Técnica </a:t>
            </a:r>
            <a:r>
              <a:rPr lang="es-PE" dirty="0" smtClean="0">
                <a:cs typeface="Arial" panose="020B0604020202020204" pitchFamily="34" charset="0"/>
              </a:rPr>
              <a:t>General.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Realiza </a:t>
            </a:r>
            <a:r>
              <a:rPr lang="es-PE" dirty="0"/>
              <a:t>el diagnóstico de necesidades del local educativo y elabora la FAM, en coordinación con el responsable de mantenimiento</a:t>
            </a:r>
            <a:r>
              <a:rPr lang="es-PE" dirty="0" smtClean="0"/>
              <a:t>.</a:t>
            </a:r>
            <a:endParaRPr lang="es-PE" b="1" dirty="0" smtClean="0"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5073" y="969117"/>
            <a:ext cx="6583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b="1" dirty="0" smtClean="0"/>
              <a:t>¿Cómo se designa al responsable de mantenimiento?</a:t>
            </a:r>
            <a:endParaRPr lang="es-PE" sz="2000" dirty="0"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7" y="3282107"/>
            <a:ext cx="673806" cy="6738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71" y="4657328"/>
            <a:ext cx="953983" cy="8497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44" y="1746974"/>
            <a:ext cx="744789" cy="7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09;p46"/>
          <p:cNvSpPr/>
          <p:nvPr/>
        </p:nvSpPr>
        <p:spPr>
          <a:xfrm>
            <a:off x="1323550" y="3338970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Google Shape;409;p46"/>
          <p:cNvSpPr/>
          <p:nvPr/>
        </p:nvSpPr>
        <p:spPr>
          <a:xfrm>
            <a:off x="1323550" y="1957831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Google Shape;409;p46"/>
          <p:cNvSpPr/>
          <p:nvPr/>
        </p:nvSpPr>
        <p:spPr>
          <a:xfrm>
            <a:off x="1323550" y="4720109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Priorización de Acciones de Mantenimiento</a:t>
            </a:r>
            <a:endParaRPr lang="es-PE" sz="2800" dirty="0"/>
          </a:p>
        </p:txBody>
      </p:sp>
      <p:sp>
        <p:nvSpPr>
          <p:cNvPr id="9" name="Rectángulo 8"/>
          <p:cNvSpPr/>
          <p:nvPr/>
        </p:nvSpPr>
        <p:spPr>
          <a:xfrm>
            <a:off x="2647387" y="1735024"/>
            <a:ext cx="79976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b="1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Espacios a Priorizar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Según lo indicado en la Norma Técnica Específica.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La prioridad son las aulas y los servicios higiénicos.</a:t>
            </a:r>
            <a:endParaRPr lang="es-PE" b="1" dirty="0" smtClean="0">
              <a:cs typeface="Arial" panose="020B0604020202020204" pitchFamily="34" charset="0"/>
            </a:endParaRPr>
          </a:p>
          <a:p>
            <a:pPr algn="just"/>
            <a:endParaRPr lang="es-PE" b="1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Acciones de Mantenimiento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Según las acciones permitidas en la Ficha de Acciones de Mantenimiento - FAM aprobada en la Norma Técnica Específica.</a:t>
            </a:r>
          </a:p>
          <a:p>
            <a:pPr algn="just"/>
            <a:endParaRPr lang="es-PE" b="1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Cotización de Actividades</a:t>
            </a:r>
          </a:p>
          <a:p>
            <a:pPr algn="just"/>
            <a:r>
              <a:rPr lang="es-PE" dirty="0" smtClean="0">
                <a:cs typeface="Arial" panose="020B0604020202020204" pitchFamily="34" charset="0"/>
              </a:rPr>
              <a:t>Se debe tomar en cuenta los siguientes costos por cada ítem de intervención: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Materiales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Mano de Obra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Transporte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65073" y="969117"/>
            <a:ext cx="10444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b="1" dirty="0"/>
              <a:t>Luego del diagnóstico de necesidades del local educativo y teniendo en cuenta el presupuesto asignado al local educativo</a:t>
            </a:r>
            <a:r>
              <a:rPr lang="es-PE" sz="2000" b="1" dirty="0" smtClean="0"/>
              <a:t>.</a:t>
            </a:r>
            <a:endParaRPr lang="es-PE" sz="2000" b="1" dirty="0"/>
          </a:p>
        </p:txBody>
      </p:sp>
      <p:pic>
        <p:nvPicPr>
          <p:cNvPr id="12" name="Google Shape;281;p42"/>
          <p:cNvPicPr preferRelativeResize="0"/>
          <p:nvPr/>
        </p:nvPicPr>
        <p:blipFill>
          <a:blip r:embed="rId2">
            <a:alphaModFix/>
            <a:lum bright="70000" contrast="-70000"/>
          </a:blip>
          <a:stretch>
            <a:fillRect/>
          </a:stretch>
        </p:blipFill>
        <p:spPr>
          <a:xfrm>
            <a:off x="1527372" y="4956079"/>
            <a:ext cx="640095" cy="60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56;p42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/>
          <a:stretch/>
        </p:blipFill>
        <p:spPr>
          <a:xfrm>
            <a:off x="1527372" y="3536950"/>
            <a:ext cx="640095" cy="5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91" y="2018715"/>
            <a:ext cx="702144" cy="7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Priorización de Espacios a intervenir</a:t>
            </a:r>
            <a:endParaRPr lang="es-PE" sz="2800" dirty="0"/>
          </a:p>
        </p:txBody>
      </p:sp>
      <p:sp>
        <p:nvSpPr>
          <p:cNvPr id="7" name="Rectángulo 6"/>
          <p:cNvSpPr/>
          <p:nvPr/>
        </p:nvSpPr>
        <p:spPr>
          <a:xfrm>
            <a:off x="765073" y="969117"/>
            <a:ext cx="6583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b="1" dirty="0" smtClean="0"/>
              <a:t>¿Qué espacios debo priorizar?</a:t>
            </a:r>
            <a:endParaRPr lang="es-PE" sz="2000" dirty="0"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92413"/>
              </p:ext>
            </p:extLst>
          </p:nvPr>
        </p:nvGraphicFramePr>
        <p:xfrm>
          <a:off x="2278232" y="1867403"/>
          <a:ext cx="8805886" cy="3295910"/>
        </p:xfrm>
        <a:graphic>
          <a:graphicData uri="http://schemas.openxmlformats.org/drawingml/2006/table">
            <a:tbl>
              <a:tblPr firstRow="1" firstCol="1" bandRow="1"/>
              <a:tblGrid>
                <a:gridCol w="1085170"/>
                <a:gridCol w="2345635"/>
                <a:gridCol w="5375081"/>
              </a:tblGrid>
              <a:tr h="6013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Orden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 smtClean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Prioridad</a:t>
                      </a:r>
                      <a:endParaRPr lang="es-PE" sz="1800" dirty="0">
                        <a:effectLst/>
                        <a:latin typeface="Swis721 Lt BT" panose="020B04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Espacios</a:t>
                      </a:r>
                      <a:endParaRPr lang="es-PE" sz="1800" dirty="0">
                        <a:effectLst/>
                        <a:latin typeface="Swis721 Lt BT" panose="020B04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100" b="1" dirty="0">
                          <a:effectLst/>
                          <a:latin typeface="Swis721 Lt BT" panose="020B0403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Comprende</a:t>
                      </a:r>
                      <a:endParaRPr lang="es-PE" sz="1800" dirty="0">
                        <a:effectLst/>
                        <a:latin typeface="Swis721 Lt BT" panose="020B04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204532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P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Aulas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Aulas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11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Servicios Higiénicos</a:t>
                      </a:r>
                      <a:endParaRPr lang="es-P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Letrinas, biodigestores, núcleo bastón, inodoros, tanque elevado, cisterna e instalaciones sanitarias (limpieza de cajas, tuberías de desagüe, conexiones de redes de agua y desagüe al interior del local educativo).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97">
                <a:tc rowSpan="4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PE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Espacios para el servicio de alimentación</a:t>
                      </a:r>
                      <a:endParaRPr lang="es-PE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Cocina, comedor, almacén de alimentos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9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Espacios Administrativos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Dirección, sala de profesores, oficinas administrativas y auditorio.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Espacios Exteriores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Patios, losas deportivas, veredas, sardineles, rampas, reparación de cercos perimétricos.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Espacios Auxiliares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Biblioteca, sala de computo o sala de innovación y laboratorios, espacios de residencia (dormitorios de alumnos)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1051402" y="1369227"/>
            <a:ext cx="10260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ea typeface="Calibri" panose="020F0502020204030204" pitchFamily="34" charset="0"/>
              </a:rPr>
              <a:t>Recuerda que las </a:t>
            </a:r>
            <a:r>
              <a:rPr lang="es-PE" dirty="0">
                <a:ea typeface="Calibri" panose="020F0502020204030204" pitchFamily="34" charset="0"/>
              </a:rPr>
              <a:t>acciones de mantenimiento pueden realizarse </a:t>
            </a:r>
            <a:r>
              <a:rPr lang="es-PE" b="1" dirty="0">
                <a:ea typeface="Calibri" panose="020F0502020204030204" pitchFamily="34" charset="0"/>
              </a:rPr>
              <a:t>dentro de los límites del local </a:t>
            </a:r>
            <a:r>
              <a:rPr lang="es-PE" b="1" dirty="0" smtClean="0">
                <a:ea typeface="Calibri" panose="020F0502020204030204" pitchFamily="34" charset="0"/>
              </a:rPr>
              <a:t>educativo</a:t>
            </a:r>
            <a:r>
              <a:rPr lang="es-PE" dirty="0" smtClean="0">
                <a:ea typeface="Calibri" panose="020F0502020204030204" pitchFamily="34" charset="0"/>
              </a:rPr>
              <a:t>.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1051402" y="5693134"/>
            <a:ext cx="101360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i="1" dirty="0"/>
              <a:t>Es</a:t>
            </a:r>
            <a:r>
              <a:rPr lang="es-ES" sz="1100" i="1" dirty="0"/>
              <a:t> importante garantizar condiciones básicas de seguridad, funcionalidad y habitabilidad en todos los espacios educativos. Cuando se garanticen estas condiciones básicas en las aulas y servicios higiénicos, se procederá a intervenir en los espacios educativos de prioridad 2. Sin perjuicio de ello, la programación de acciones de mantenimiento será de acuerdo a las necesidades de cada local educativo, en beneficio de toda la comunidad educativa</a:t>
            </a:r>
            <a:endParaRPr lang="es-PE" sz="1100" i="1" dirty="0"/>
          </a:p>
        </p:txBody>
      </p:sp>
    </p:spTree>
    <p:extLst>
      <p:ext uri="{BB962C8B-B14F-4D97-AF65-F5344CB8AC3E}">
        <p14:creationId xmlns:p14="http://schemas.microsoft.com/office/powerpoint/2010/main" val="28333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Ficha de Acciones de Mantenimiento</a:t>
            </a:r>
            <a:endParaRPr lang="es-PE" sz="2800" dirty="0"/>
          </a:p>
        </p:txBody>
      </p:sp>
      <p:cxnSp>
        <p:nvCxnSpPr>
          <p:cNvPr id="51" name="Conector recto 50"/>
          <p:cNvCxnSpPr>
            <a:endCxn id="71" idx="1"/>
          </p:cNvCxnSpPr>
          <p:nvPr/>
        </p:nvCxnSpPr>
        <p:spPr>
          <a:xfrm>
            <a:off x="1493309" y="4288880"/>
            <a:ext cx="6889485" cy="0"/>
          </a:xfrm>
          <a:prstGeom prst="line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52" name="Google Shape;480;p50"/>
          <p:cNvSpPr txBox="1">
            <a:spLocks noChangeAspect="1"/>
          </p:cNvSpPr>
          <p:nvPr/>
        </p:nvSpPr>
        <p:spPr>
          <a:xfrm>
            <a:off x="1835105" y="1345340"/>
            <a:ext cx="1201062" cy="37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COSTA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481;p50"/>
          <p:cNvSpPr txBox="1">
            <a:spLocks noChangeAspect="1"/>
          </p:cNvSpPr>
          <p:nvPr/>
        </p:nvSpPr>
        <p:spPr>
          <a:xfrm>
            <a:off x="3193671" y="1345330"/>
            <a:ext cx="2052799" cy="37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COSTA LLUVIOSA</a:t>
            </a:r>
            <a:endParaRPr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482;p50"/>
          <p:cNvSpPr txBox="1">
            <a:spLocks noChangeAspect="1"/>
          </p:cNvSpPr>
          <p:nvPr/>
        </p:nvSpPr>
        <p:spPr>
          <a:xfrm>
            <a:off x="5366024" y="1347375"/>
            <a:ext cx="1201062" cy="355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SIERRA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483;p50"/>
          <p:cNvSpPr txBox="1">
            <a:spLocks noChangeAspect="1"/>
          </p:cNvSpPr>
          <p:nvPr/>
        </p:nvSpPr>
        <p:spPr>
          <a:xfrm>
            <a:off x="7211077" y="1353693"/>
            <a:ext cx="1201062" cy="27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HELADAS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484;p50"/>
          <p:cNvSpPr txBox="1">
            <a:spLocks noChangeAspect="1"/>
          </p:cNvSpPr>
          <p:nvPr/>
        </p:nvSpPr>
        <p:spPr>
          <a:xfrm>
            <a:off x="9011468" y="1357943"/>
            <a:ext cx="1201062" cy="32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1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SELVA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" name="Google Shape;496;p50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88139"/>
          <a:stretch/>
        </p:blipFill>
        <p:spPr>
          <a:xfrm>
            <a:off x="2045887" y="1602980"/>
            <a:ext cx="735594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497;p50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21459" r="64906"/>
          <a:stretch/>
        </p:blipFill>
        <p:spPr>
          <a:xfrm>
            <a:off x="3831435" y="1610735"/>
            <a:ext cx="847132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477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4779" r="44255"/>
          <a:stretch/>
        </p:blipFill>
        <p:spPr>
          <a:xfrm>
            <a:off x="5656808" y="1615742"/>
            <a:ext cx="680095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498;p50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65846" r="21265"/>
          <a:stretch/>
        </p:blipFill>
        <p:spPr>
          <a:xfrm>
            <a:off x="7398834" y="1610735"/>
            <a:ext cx="799404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499;p50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88560"/>
          <a:stretch/>
        </p:blipFill>
        <p:spPr>
          <a:xfrm>
            <a:off x="9264313" y="1602980"/>
            <a:ext cx="709540" cy="73283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ángulo 61"/>
          <p:cNvSpPr/>
          <p:nvPr/>
        </p:nvSpPr>
        <p:spPr>
          <a:xfrm>
            <a:off x="4929584" y="2737727"/>
            <a:ext cx="5451586" cy="139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63" name="Rectángulo 62"/>
          <p:cNvSpPr/>
          <p:nvPr/>
        </p:nvSpPr>
        <p:spPr>
          <a:xfrm>
            <a:off x="1466211" y="3528175"/>
            <a:ext cx="8916154" cy="12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1381245" y="2516429"/>
            <a:ext cx="3168000" cy="221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MUROS</a:t>
            </a:r>
            <a:r>
              <a:rPr lang="es-PE" sz="1400" dirty="0" smtClean="0">
                <a:latin typeface="+mn-lt"/>
              </a:rPr>
              <a:t>: Resane en muros tarrajeados</a:t>
            </a:r>
            <a:endParaRPr lang="es-ES" sz="1400" dirty="0">
              <a:latin typeface="+mn-lt"/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1459557" y="2737728"/>
            <a:ext cx="3593804" cy="140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66" name="Título 1"/>
          <p:cNvSpPr txBox="1">
            <a:spLocks/>
          </p:cNvSpPr>
          <p:nvPr/>
        </p:nvSpPr>
        <p:spPr>
          <a:xfrm>
            <a:off x="1364746" y="2858298"/>
            <a:ext cx="3744000" cy="213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se sugiere considerar medidas para disminuir el salitre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" name="Título 1"/>
          <p:cNvSpPr txBox="1">
            <a:spLocks/>
          </p:cNvSpPr>
          <p:nvPr/>
        </p:nvSpPr>
        <p:spPr>
          <a:xfrm>
            <a:off x="1381246" y="3277576"/>
            <a:ext cx="4356000" cy="256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PISOS</a:t>
            </a:r>
            <a:r>
              <a:rPr lang="es-PE" sz="1400" dirty="0" smtClean="0">
                <a:latin typeface="+mn-lt"/>
              </a:rPr>
              <a:t>: Pisos interiores de machihembrados de madera</a:t>
            </a:r>
            <a:endParaRPr lang="es-ES" sz="1400" dirty="0">
              <a:latin typeface="+mn-lt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5053361" y="3529424"/>
            <a:ext cx="3330032" cy="129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69" name="Título 1"/>
          <p:cNvSpPr txBox="1">
            <a:spLocks/>
          </p:cNvSpPr>
          <p:nvPr/>
        </p:nvSpPr>
        <p:spPr>
          <a:xfrm>
            <a:off x="4983765" y="3590438"/>
            <a:ext cx="3466474" cy="308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se sugiere incluir material de aislamiento térmico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Título 1"/>
          <p:cNvSpPr txBox="1">
            <a:spLocks/>
          </p:cNvSpPr>
          <p:nvPr/>
        </p:nvSpPr>
        <p:spPr>
          <a:xfrm>
            <a:off x="1381247" y="3998687"/>
            <a:ext cx="3174613" cy="256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PUERTAS Y VENTANAS </a:t>
            </a:r>
            <a:r>
              <a:rPr lang="es-PE" sz="1400" dirty="0" smtClean="0">
                <a:latin typeface="+mn-lt"/>
              </a:rPr>
              <a:t>: Mosquitero</a:t>
            </a:r>
            <a:endParaRPr lang="es-ES" sz="1400" dirty="0">
              <a:latin typeface="+mn-lt"/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8382794" y="4229553"/>
            <a:ext cx="1990605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2" name="Título 1"/>
          <p:cNvSpPr txBox="1">
            <a:spLocks/>
          </p:cNvSpPr>
          <p:nvPr/>
        </p:nvSpPr>
        <p:spPr>
          <a:xfrm>
            <a:off x="3057360" y="4301739"/>
            <a:ext cx="2015737" cy="423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inclusión de malla mosquitero en carpinterías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3082490" y="4229553"/>
            <a:ext cx="1990605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4" name="Rectángulo 73"/>
          <p:cNvSpPr/>
          <p:nvPr/>
        </p:nvSpPr>
        <p:spPr>
          <a:xfrm>
            <a:off x="1465015" y="5086775"/>
            <a:ext cx="8916154" cy="12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5" name="Título 1"/>
          <p:cNvSpPr txBox="1">
            <a:spLocks/>
          </p:cNvSpPr>
          <p:nvPr/>
        </p:nvSpPr>
        <p:spPr>
          <a:xfrm>
            <a:off x="1380052" y="4865477"/>
            <a:ext cx="3098074" cy="22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PUERTAS Y VENTANAS</a:t>
            </a:r>
            <a:r>
              <a:rPr lang="es-PE" sz="1400" dirty="0" smtClean="0">
                <a:latin typeface="+mn-lt"/>
              </a:rPr>
              <a:t>:</a:t>
            </a:r>
            <a:endParaRPr lang="es-ES" sz="1400" dirty="0">
              <a:latin typeface="+mn-lt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5052166" y="5088025"/>
            <a:ext cx="3330032" cy="129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77" name="Título 1"/>
          <p:cNvSpPr txBox="1">
            <a:spLocks/>
          </p:cNvSpPr>
          <p:nvPr/>
        </p:nvSpPr>
        <p:spPr>
          <a:xfrm>
            <a:off x="4983764" y="5183739"/>
            <a:ext cx="3888000" cy="24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se sugiere que se puedan sellar para aislarlas térmicamente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Título 1"/>
          <p:cNvSpPr txBox="1">
            <a:spLocks/>
          </p:cNvSpPr>
          <p:nvPr/>
        </p:nvSpPr>
        <p:spPr>
          <a:xfrm>
            <a:off x="8312325" y="4319108"/>
            <a:ext cx="2015737" cy="423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inclusión de </a:t>
            </a:r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malla mosquitero en carpinterías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79" name="Conector recto 78"/>
          <p:cNvCxnSpPr>
            <a:endCxn id="81" idx="1"/>
          </p:cNvCxnSpPr>
          <p:nvPr/>
        </p:nvCxnSpPr>
        <p:spPr>
          <a:xfrm>
            <a:off x="1476809" y="5899463"/>
            <a:ext cx="1580551" cy="0"/>
          </a:xfrm>
          <a:prstGeom prst="line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80" name="Título 1"/>
          <p:cNvSpPr txBox="1">
            <a:spLocks/>
          </p:cNvSpPr>
          <p:nvPr/>
        </p:nvSpPr>
        <p:spPr>
          <a:xfrm>
            <a:off x="1364747" y="5609270"/>
            <a:ext cx="3174613" cy="256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INSTALACIONES ELÉCTRICAS </a:t>
            </a:r>
            <a:r>
              <a:rPr lang="es-PE" sz="1400" dirty="0" smtClean="0">
                <a:latin typeface="+mn-lt"/>
              </a:rPr>
              <a:t>: Pararrayos</a:t>
            </a:r>
            <a:endParaRPr lang="es-ES" sz="1400" dirty="0">
              <a:latin typeface="+mn-lt"/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3057360" y="5840136"/>
            <a:ext cx="7299539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82" name="Título 1"/>
          <p:cNvSpPr txBox="1">
            <a:spLocks/>
          </p:cNvSpPr>
          <p:nvPr/>
        </p:nvSpPr>
        <p:spPr>
          <a:xfrm>
            <a:off x="3036167" y="6019816"/>
            <a:ext cx="3708000" cy="29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inclusión de acciones de mantenimiento a pararrayos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Google Shape;464;p49"/>
          <p:cNvSpPr txBox="1"/>
          <p:nvPr/>
        </p:nvSpPr>
        <p:spPr>
          <a:xfrm>
            <a:off x="443928" y="797531"/>
            <a:ext cx="11283784" cy="3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1400"/>
            </a:pPr>
            <a:r>
              <a:rPr lang="es-PE" sz="1600" dirty="0" smtClean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Es el instrumento mediante el cual, según zona bioclimática, se programan las acciones específicas a ejecutar por cada partida de intervención, aplicado a cada espacio educativo.</a:t>
            </a:r>
          </a:p>
          <a:p>
            <a:pPr lvl="0">
              <a:buClr>
                <a:srgbClr val="C00000"/>
              </a:buClr>
              <a:buSzPts val="14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8639" y="6488689"/>
            <a:ext cx="10614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 smtClean="0"/>
              <a:t>Para el presente programa solo se esta aprobando un solo tipo de FAM con la recomendación establecida por zona bioclimática</a:t>
            </a:r>
          </a:p>
        </p:txBody>
      </p:sp>
    </p:spTree>
    <p:extLst>
      <p:ext uri="{BB962C8B-B14F-4D97-AF65-F5344CB8AC3E}">
        <p14:creationId xmlns:p14="http://schemas.microsoft.com/office/powerpoint/2010/main" val="289908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Ficha de Acciones de Mantenimiento FAM</a:t>
            </a:r>
            <a:endParaRPr lang="es-PE" sz="2800" dirty="0"/>
          </a:p>
        </p:txBody>
      </p:sp>
      <p:sp>
        <p:nvSpPr>
          <p:cNvPr id="9" name="Rectángulo 8"/>
          <p:cNvSpPr/>
          <p:nvPr/>
        </p:nvSpPr>
        <p:spPr>
          <a:xfrm>
            <a:off x="2586709" y="1636097"/>
            <a:ext cx="78929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cs typeface="Arial" panose="020B0604020202020204" pitchFamily="34" charset="0"/>
              </a:rPr>
              <a:t>Registro </a:t>
            </a:r>
            <a:r>
              <a:rPr lang="es-PE" b="1" dirty="0">
                <a:cs typeface="Arial" panose="020B0604020202020204" pitchFamily="34" charset="0"/>
              </a:rPr>
              <a:t>de la Ficha de </a:t>
            </a:r>
            <a:r>
              <a:rPr lang="es-PE" b="1" dirty="0" smtClean="0">
                <a:cs typeface="Arial" panose="020B0604020202020204" pitchFamily="34" charset="0"/>
              </a:rPr>
              <a:t>Acciones </a:t>
            </a:r>
            <a:r>
              <a:rPr lang="es-PE" b="1" dirty="0">
                <a:cs typeface="Arial" panose="020B0604020202020204" pitchFamily="34" charset="0"/>
              </a:rPr>
              <a:t>de </a:t>
            </a:r>
            <a:r>
              <a:rPr lang="es-PE" b="1" dirty="0" smtClean="0">
                <a:cs typeface="Arial" panose="020B0604020202020204" pitchFamily="34" charset="0"/>
              </a:rPr>
              <a:t>Mantenimiento </a:t>
            </a:r>
            <a:r>
              <a:rPr lang="es-PE" b="1" dirty="0">
                <a:cs typeface="Arial" panose="020B0604020202020204" pitchFamily="34" charset="0"/>
              </a:rPr>
              <a:t>en “Mi Mantenimiento</a:t>
            </a:r>
            <a:r>
              <a:rPr lang="es-PE" b="1" dirty="0" smtClean="0">
                <a:cs typeface="Arial" panose="020B0604020202020204" pitchFamily="34" charset="0"/>
              </a:rPr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u="sng" dirty="0" smtClean="0">
                <a:cs typeface="Arial" panose="020B0604020202020204" pitchFamily="34" charset="0"/>
              </a:rPr>
              <a:t>Hasta </a:t>
            </a:r>
            <a:r>
              <a:rPr lang="es-PE" b="1" u="sng" dirty="0">
                <a:cs typeface="Arial" panose="020B0604020202020204" pitchFamily="34" charset="0"/>
              </a:rPr>
              <a:t>el </a:t>
            </a:r>
            <a:r>
              <a:rPr lang="es-PE" b="1" u="sng" dirty="0" smtClean="0">
                <a:cs typeface="Arial" panose="020B0604020202020204" pitchFamily="34" charset="0"/>
              </a:rPr>
              <a:t>08 de diciembre </a:t>
            </a:r>
            <a:r>
              <a:rPr lang="es-PE" b="1" u="sng" dirty="0">
                <a:cs typeface="Arial" panose="020B0604020202020204" pitchFamily="34" charset="0"/>
              </a:rPr>
              <a:t>del 2019</a:t>
            </a:r>
            <a:r>
              <a:rPr lang="es-PE" dirty="0">
                <a:cs typeface="Arial" panose="020B0604020202020204" pitchFamily="34" charset="0"/>
              </a:rPr>
              <a:t>. </a:t>
            </a:r>
            <a:endParaRPr lang="es-PE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En </a:t>
            </a:r>
            <a:r>
              <a:rPr lang="es-PE" dirty="0">
                <a:cs typeface="Arial" panose="020B0604020202020204" pitchFamily="34" charset="0"/>
              </a:rPr>
              <a:t>zonas sin acceso a internet, se puede remitir al especialista de la UGEL la ficha en físico, para que este realice el registro en “Mi Mantenimiento</a:t>
            </a:r>
            <a:r>
              <a:rPr lang="es-PE" dirty="0" smtClean="0">
                <a:cs typeface="Arial" panose="020B0604020202020204" pitchFamily="34" charset="0"/>
              </a:rPr>
              <a:t>”.</a:t>
            </a:r>
          </a:p>
          <a:p>
            <a:pPr algn="just"/>
            <a:endParaRPr lang="es-PE" dirty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Aprobación de la FAM</a:t>
            </a:r>
            <a:endParaRPr lang="es-PE" b="1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La </a:t>
            </a:r>
            <a:r>
              <a:rPr lang="es-PE" dirty="0">
                <a:cs typeface="Arial" panose="020B0604020202020204" pitchFamily="34" charset="0"/>
              </a:rPr>
              <a:t>UGEL o </a:t>
            </a:r>
            <a:r>
              <a:rPr lang="es-PE" dirty="0" smtClean="0">
                <a:cs typeface="Arial" panose="020B0604020202020204" pitchFamily="34" charset="0"/>
              </a:rPr>
              <a:t>DRE evalúa </a:t>
            </a:r>
            <a:r>
              <a:rPr lang="es-PE" dirty="0">
                <a:cs typeface="Arial" panose="020B0604020202020204" pitchFamily="34" charset="0"/>
              </a:rPr>
              <a:t>y aprueba la </a:t>
            </a:r>
            <a:r>
              <a:rPr lang="es-PE" dirty="0" smtClean="0">
                <a:cs typeface="Arial" panose="020B0604020202020204" pitchFamily="34" charset="0"/>
              </a:rPr>
              <a:t>FAM </a:t>
            </a:r>
            <a:r>
              <a:rPr lang="es-PE" b="1" dirty="0">
                <a:cs typeface="Arial" panose="020B0604020202020204" pitchFamily="34" charset="0"/>
              </a:rPr>
              <a:t>hasta </a:t>
            </a:r>
            <a:r>
              <a:rPr lang="es-PE" b="1" dirty="0" smtClean="0">
                <a:cs typeface="Arial" panose="020B0604020202020204" pitchFamily="34" charset="0"/>
              </a:rPr>
              <a:t>07 (siete) </a:t>
            </a:r>
            <a:r>
              <a:rPr lang="es-PE" b="1" dirty="0">
                <a:cs typeface="Arial" panose="020B0604020202020204" pitchFamily="34" charset="0"/>
              </a:rPr>
              <a:t>días </a:t>
            </a:r>
            <a:r>
              <a:rPr lang="es-PE" b="1" dirty="0" smtClean="0">
                <a:cs typeface="Arial" panose="020B0604020202020204" pitchFamily="34" charset="0"/>
              </a:rPr>
              <a:t>calendarios </a:t>
            </a:r>
            <a:r>
              <a:rPr lang="es-PE" dirty="0">
                <a:cs typeface="Arial" panose="020B0604020202020204" pitchFamily="34" charset="0"/>
              </a:rPr>
              <a:t>posterior a la fecha de </a:t>
            </a:r>
            <a:r>
              <a:rPr lang="es-PE" dirty="0" smtClean="0">
                <a:cs typeface="Arial" panose="020B0604020202020204" pitchFamily="34" charset="0"/>
              </a:rPr>
              <a:t>registro de la FAM.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Sin </a:t>
            </a:r>
            <a:r>
              <a:rPr lang="es-PE" dirty="0">
                <a:cs typeface="Arial" panose="020B0604020202020204" pitchFamily="34" charset="0"/>
              </a:rPr>
              <a:t>perjuicio de ello, el plazo límite para la aprobación es </a:t>
            </a:r>
            <a:r>
              <a:rPr lang="es-PE" b="1" u="sng" dirty="0">
                <a:cs typeface="Arial" panose="020B0604020202020204" pitchFamily="34" charset="0"/>
              </a:rPr>
              <a:t>hasta el </a:t>
            </a:r>
            <a:r>
              <a:rPr lang="es-PE" b="1" u="sng" dirty="0" smtClean="0">
                <a:cs typeface="Arial" panose="020B0604020202020204" pitchFamily="34" charset="0"/>
              </a:rPr>
              <a:t>15 de diciembre </a:t>
            </a:r>
            <a:r>
              <a:rPr lang="es-PE" b="1" u="sng" dirty="0">
                <a:cs typeface="Arial" panose="020B0604020202020204" pitchFamily="34" charset="0"/>
              </a:rPr>
              <a:t>del 2019</a:t>
            </a:r>
            <a:r>
              <a:rPr lang="es-PE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s-PE" dirty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Retiro de recursos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El responsable puede retirar el recursos luego de aprobada la FAM.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u="sng" dirty="0" smtClean="0">
                <a:cs typeface="Arial" panose="020B0604020202020204" pitchFamily="34" charset="0"/>
              </a:rPr>
              <a:t>Hasta el 29 de enero </a:t>
            </a:r>
            <a:r>
              <a:rPr lang="es-PE" b="1" u="sng" smtClean="0">
                <a:cs typeface="Arial" panose="020B0604020202020204" pitchFamily="34" charset="0"/>
              </a:rPr>
              <a:t>del 2020.</a:t>
            </a:r>
            <a:endParaRPr lang="es-PE" b="1" u="sng" dirty="0" smtClean="0">
              <a:cs typeface="Arial" panose="020B0604020202020204" pitchFamily="34" charset="0"/>
            </a:endParaRPr>
          </a:p>
        </p:txBody>
      </p:sp>
      <p:sp>
        <p:nvSpPr>
          <p:cNvPr id="7" name="Google Shape;409;p46"/>
          <p:cNvSpPr/>
          <p:nvPr/>
        </p:nvSpPr>
        <p:spPr>
          <a:xfrm>
            <a:off x="1323549" y="3092078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Google Shape;409;p46"/>
          <p:cNvSpPr/>
          <p:nvPr/>
        </p:nvSpPr>
        <p:spPr>
          <a:xfrm>
            <a:off x="1323550" y="1636097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Google Shape;409;p46"/>
          <p:cNvSpPr/>
          <p:nvPr/>
        </p:nvSpPr>
        <p:spPr>
          <a:xfrm>
            <a:off x="1323549" y="4548059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65073" y="969117"/>
            <a:ext cx="6583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b="1" dirty="0" smtClean="0"/>
              <a:t>¿Hasta cuándo se puede registrar la FAM?</a:t>
            </a:r>
            <a:endParaRPr lang="es-PE" sz="2000" dirty="0">
              <a:cs typeface="Arial" panose="020B0604020202020204" pitchFamily="34" charset="0"/>
            </a:endParaRPr>
          </a:p>
        </p:txBody>
      </p:sp>
      <p:pic>
        <p:nvPicPr>
          <p:cNvPr id="15" name="Google Shape;281;p42"/>
          <p:cNvPicPr preferRelativeResize="0"/>
          <p:nvPr/>
        </p:nvPicPr>
        <p:blipFill>
          <a:blip r:embed="rId2">
            <a:alphaModFix/>
            <a:lum bright="70000" contrast="-70000"/>
          </a:blip>
          <a:stretch>
            <a:fillRect/>
          </a:stretch>
        </p:blipFill>
        <p:spPr>
          <a:xfrm>
            <a:off x="1514700" y="4764119"/>
            <a:ext cx="640095" cy="60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60;p42"/>
          <p:cNvPicPr preferRelativeResize="0"/>
          <p:nvPr/>
        </p:nvPicPr>
        <p:blipFill rotWithShape="1">
          <a:blip r:embed="rId3">
            <a:alphaModFix/>
            <a:lum bright="70000" contrast="-70000"/>
          </a:blip>
          <a:srcRect/>
          <a:stretch/>
        </p:blipFill>
        <p:spPr>
          <a:xfrm>
            <a:off x="1446966" y="3161766"/>
            <a:ext cx="820302" cy="75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1;p42"/>
          <p:cNvPicPr preferRelativeResize="0"/>
          <p:nvPr/>
        </p:nvPicPr>
        <p:blipFill rotWithShape="1">
          <a:blip r:embed="rId4">
            <a:alphaModFix/>
            <a:lum bright="70000" contrast="-70000"/>
          </a:blip>
          <a:srcRect/>
          <a:stretch/>
        </p:blipFill>
        <p:spPr>
          <a:xfrm>
            <a:off x="1514700" y="1785781"/>
            <a:ext cx="618901" cy="6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73" y="5873285"/>
            <a:ext cx="748044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Ejecución de Acciones de Mantenimiento</a:t>
            </a:r>
            <a:endParaRPr lang="es-PE" sz="2800" dirty="0"/>
          </a:p>
        </p:txBody>
      </p:sp>
      <p:cxnSp>
        <p:nvCxnSpPr>
          <p:cNvPr id="6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brir corchete 6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Google Shape;383;p46"/>
          <p:cNvSpPr/>
          <p:nvPr/>
        </p:nvSpPr>
        <p:spPr>
          <a:xfrm>
            <a:off x="1770868" y="4929202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3" name="Google Shape;396;p46"/>
          <p:cNvSpPr txBox="1"/>
          <p:nvPr/>
        </p:nvSpPr>
        <p:spPr>
          <a:xfrm>
            <a:off x="2709244" y="1761435"/>
            <a:ext cx="2732449" cy="31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ea typeface="Helvetica Neue"/>
                <a:cs typeface="Helvetica Neue"/>
                <a:sym typeface="Helvetica Neue"/>
              </a:rPr>
              <a:t>Gestión de cuentas de ahorro</a:t>
            </a:r>
            <a:endParaRPr sz="1600" b="1" dirty="0">
              <a:solidFill>
                <a:schemeClr val="bg1">
                  <a:lumMod val="65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97;p46"/>
          <p:cNvSpPr txBox="1"/>
          <p:nvPr/>
        </p:nvSpPr>
        <p:spPr>
          <a:xfrm>
            <a:off x="2740509" y="3467752"/>
            <a:ext cx="2789594" cy="2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Ejecución de acciones de mantenimiento</a:t>
            </a:r>
            <a:endParaRPr sz="16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" name="Google Shape;398;p46"/>
          <p:cNvCxnSpPr/>
          <p:nvPr/>
        </p:nvCxnSpPr>
        <p:spPr>
          <a:xfrm>
            <a:off x="2697034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401;p46"/>
          <p:cNvCxnSpPr/>
          <p:nvPr/>
        </p:nvCxnSpPr>
        <p:spPr>
          <a:xfrm>
            <a:off x="27376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06;p46"/>
          <p:cNvSpPr txBox="1"/>
          <p:nvPr/>
        </p:nvSpPr>
        <p:spPr>
          <a:xfrm>
            <a:off x="2718770" y="5202726"/>
            <a:ext cx="2811334" cy="24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Cierre de acciones de mantenimiento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9" name="Google Shape;408;p46"/>
          <p:cNvCxnSpPr/>
          <p:nvPr/>
        </p:nvCxnSpPr>
        <p:spPr>
          <a:xfrm>
            <a:off x="271266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" name="Google Shape;414;p46"/>
          <p:cNvSpPr/>
          <p:nvPr/>
        </p:nvSpPr>
        <p:spPr>
          <a:xfrm>
            <a:off x="1770868" y="3268818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26" name="Google Shape;385;p46"/>
          <p:cNvSpPr/>
          <p:nvPr/>
        </p:nvSpPr>
        <p:spPr>
          <a:xfrm>
            <a:off x="1770868" y="1570009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cxnSp>
        <p:nvCxnSpPr>
          <p:cNvPr id="28" name="Conector angular 27"/>
          <p:cNvCxnSpPr/>
          <p:nvPr/>
        </p:nvCxnSpPr>
        <p:spPr>
          <a:xfrm flipV="1">
            <a:off x="5063378" y="1922984"/>
            <a:ext cx="1049482" cy="1692000"/>
          </a:xfrm>
          <a:prstGeom prst="bentConnector3">
            <a:avLst>
              <a:gd name="adj1" fmla="val 67511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29" name="Google Shape;396;p46"/>
          <p:cNvSpPr txBox="1"/>
          <p:nvPr/>
        </p:nvSpPr>
        <p:spPr>
          <a:xfrm>
            <a:off x="6112855" y="2260462"/>
            <a:ext cx="5593370" cy="69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285750" lvl="2" indent="-285750" algn="just">
              <a:buSzPts val="900"/>
              <a:buFont typeface="Arial" panose="020B0604020202020204" pitchFamily="34" charset="0"/>
              <a:buChar char="•"/>
            </a:pPr>
            <a:r>
              <a:rPr lang="es-PE" sz="1400" b="1" dirty="0" smtClean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Hasta 45 </a:t>
            </a:r>
            <a:r>
              <a:rPr lang="es-PE" sz="14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días calendario 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contados a partir de la aprobación de la </a:t>
            </a: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FAM.</a:t>
            </a:r>
          </a:p>
          <a:p>
            <a:pPr marL="285750" lvl="2" indent="-285750" algn="just">
              <a:buSzPts val="900"/>
              <a:buFont typeface="Arial" panose="020B0604020202020204" pitchFamily="34" charset="0"/>
              <a:buChar char="•"/>
            </a:pP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Sin 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perjuicio de ello, el plazo límite de ejecución de acciones es </a:t>
            </a:r>
            <a:r>
              <a:rPr lang="es-PE" sz="14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hasta el </a:t>
            </a:r>
            <a:r>
              <a:rPr lang="es-PE" sz="1400" b="1" dirty="0" smtClean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29 </a:t>
            </a:r>
            <a:r>
              <a:rPr lang="es-PE" sz="14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de enero del 2020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30" name="Google Shape;447;p48"/>
          <p:cNvSpPr txBox="1"/>
          <p:nvPr/>
        </p:nvSpPr>
        <p:spPr>
          <a:xfrm>
            <a:off x="6112857" y="1570009"/>
            <a:ext cx="5593368" cy="665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sz="1400" b="1" i="1" dirty="0">
                <a:ea typeface="Helvetica Neue"/>
                <a:cs typeface="Helvetica Neue"/>
                <a:sym typeface="Helvetica Neue"/>
              </a:rPr>
              <a:t>Plazo de ejecución de acciones</a:t>
            </a:r>
          </a:p>
        </p:txBody>
      </p:sp>
      <p:sp>
        <p:nvSpPr>
          <p:cNvPr id="31" name="Google Shape;396;p46"/>
          <p:cNvSpPr txBox="1"/>
          <p:nvPr/>
        </p:nvSpPr>
        <p:spPr>
          <a:xfrm>
            <a:off x="6112859" y="4493482"/>
            <a:ext cx="5593366" cy="32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285750" lvl="2" indent="-285750" algn="just">
              <a:buSzPts val="900"/>
              <a:buFont typeface="Arial" panose="020B0604020202020204" pitchFamily="34" charset="0"/>
              <a:buChar char="•"/>
            </a:pP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Aprobado mediante R.D.E. Nº 038-2019-MINEDU/VMGI-PRONIED.</a:t>
            </a:r>
            <a:endParaRPr lang="es-PE" sz="1400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447;p48"/>
          <p:cNvSpPr txBox="1"/>
          <p:nvPr/>
        </p:nvSpPr>
        <p:spPr>
          <a:xfrm>
            <a:off x="6112859" y="3828353"/>
            <a:ext cx="5593366" cy="65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sz="1400" b="1" i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Instructivo Técnico</a:t>
            </a:r>
          </a:p>
        </p:txBody>
      </p:sp>
      <p:cxnSp>
        <p:nvCxnSpPr>
          <p:cNvPr id="33" name="Conector angular 32"/>
          <p:cNvCxnSpPr/>
          <p:nvPr/>
        </p:nvCxnSpPr>
        <p:spPr>
          <a:xfrm rot="16200000" flipH="1">
            <a:off x="5673705" y="3716850"/>
            <a:ext cx="541021" cy="337290"/>
          </a:xfrm>
          <a:prstGeom prst="bentConnector2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pic>
        <p:nvPicPr>
          <p:cNvPr id="35" name="Picture 6" descr="https://encrypted-tbn0.gstatic.com/images?q=tbn:ANd9GcQG_5mBXtJEL_vx5dL3f-rScg9JWBjJA_ropMZfw9nuk1xyjW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97" y="1623147"/>
            <a:ext cx="730314" cy="5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256;p42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>
            <a:off x="1922135" y="3428437"/>
            <a:ext cx="407866" cy="37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6" y="5054997"/>
            <a:ext cx="446636" cy="446636"/>
          </a:xfrm>
          <a:prstGeom prst="rect">
            <a:avLst/>
          </a:prstGeom>
        </p:spPr>
      </p:pic>
      <p:pic>
        <p:nvPicPr>
          <p:cNvPr id="44" name="Google Shape;256;p42"/>
          <p:cNvPicPr preferRelativeResize="0"/>
          <p:nvPr/>
        </p:nvPicPr>
        <p:blipFill rotWithShape="1">
          <a:blip r:embed="rId4">
            <a:alphaModFix/>
            <a:lum bright="70000" contrast="-70000"/>
          </a:blip>
          <a:srcRect/>
          <a:stretch/>
        </p:blipFill>
        <p:spPr>
          <a:xfrm>
            <a:off x="613503" y="3455259"/>
            <a:ext cx="407866" cy="37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401" y="5922390"/>
            <a:ext cx="748653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47;p48"/>
          <p:cNvSpPr txBox="1"/>
          <p:nvPr/>
        </p:nvSpPr>
        <p:spPr>
          <a:xfrm>
            <a:off x="6112857" y="2026616"/>
            <a:ext cx="5593368" cy="50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endParaRPr lang="es-PE" sz="1400" b="1" i="1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447;p48"/>
          <p:cNvSpPr txBox="1"/>
          <p:nvPr/>
        </p:nvSpPr>
        <p:spPr>
          <a:xfrm>
            <a:off x="6096000" y="3513389"/>
            <a:ext cx="5593368" cy="50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endParaRPr lang="es-PE" sz="1400" b="1" i="1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447;p48"/>
          <p:cNvSpPr txBox="1"/>
          <p:nvPr/>
        </p:nvSpPr>
        <p:spPr>
          <a:xfrm>
            <a:off x="6096000" y="5232798"/>
            <a:ext cx="5593368" cy="50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endParaRPr lang="es-PE" sz="1400" b="1" i="1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447;p48"/>
          <p:cNvSpPr txBox="1"/>
          <p:nvPr/>
        </p:nvSpPr>
        <p:spPr>
          <a:xfrm>
            <a:off x="6112857" y="960405"/>
            <a:ext cx="5593368" cy="5043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endParaRPr lang="es-PE" sz="1400" b="1" i="1" dirty="0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Cierre del programa de mantenimiento</a:t>
            </a:r>
            <a:endParaRPr lang="es-PE" sz="2800" dirty="0"/>
          </a:p>
        </p:txBody>
      </p:sp>
      <p:sp>
        <p:nvSpPr>
          <p:cNvPr id="9" name="Rectángulo 8"/>
          <p:cNvSpPr/>
          <p:nvPr/>
        </p:nvSpPr>
        <p:spPr>
          <a:xfrm>
            <a:off x="6096000" y="1043239"/>
            <a:ext cx="56102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i="1" dirty="0" smtClean="0">
                <a:cs typeface="Arial" panose="020B0604020202020204" pitchFamily="34" charset="0"/>
              </a:rPr>
              <a:t>Devolución de recursos no utilizados</a:t>
            </a:r>
          </a:p>
          <a:p>
            <a:pPr algn="just"/>
            <a:endParaRPr lang="es-PE" sz="1400" b="1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A la cuenta del responsable de mantenimiento</a:t>
            </a:r>
          </a:p>
          <a:p>
            <a:pPr algn="just"/>
            <a:endParaRPr lang="es-PE" sz="1400" dirty="0">
              <a:cs typeface="Arial" panose="020B0604020202020204" pitchFamily="34" charset="0"/>
            </a:endParaRPr>
          </a:p>
          <a:p>
            <a:pPr algn="just"/>
            <a:endParaRPr lang="es-PE" sz="1400" dirty="0" smtClean="0">
              <a:cs typeface="Arial" panose="020B0604020202020204" pitchFamily="34" charset="0"/>
            </a:endParaRPr>
          </a:p>
          <a:p>
            <a:pPr algn="just"/>
            <a:r>
              <a:rPr lang="es-PE" sz="1400" b="1" i="1" dirty="0" smtClean="0">
                <a:cs typeface="Arial" panose="020B0604020202020204" pitchFamily="34" charset="0"/>
              </a:rPr>
              <a:t>Presentación de la Declaración de Gastos (D.G.)</a:t>
            </a:r>
          </a:p>
          <a:p>
            <a:pPr algn="just"/>
            <a:endParaRPr lang="es-PE" sz="1400" b="1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Conforme a lo indicado en la Norma Técnica General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Hasta 03 días hábiles posteriores a la </a:t>
            </a:r>
            <a:r>
              <a:rPr lang="es-PE" sz="1400" dirty="0">
                <a:cs typeface="Arial" panose="020B0604020202020204" pitchFamily="34" charset="0"/>
              </a:rPr>
              <a:t>última acción de mantenimiento</a:t>
            </a:r>
            <a:r>
              <a:rPr lang="es-PE" sz="1400" dirty="0" smtClean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Sin </a:t>
            </a:r>
            <a:r>
              <a:rPr lang="es-PE" sz="1400" dirty="0">
                <a:cs typeface="Arial" panose="020B0604020202020204" pitchFamily="34" charset="0"/>
              </a:rPr>
              <a:t>perjuicio de ello, el plazo límite para el registro y envío de la declaración de gastos será </a:t>
            </a:r>
            <a:r>
              <a:rPr lang="es-PE" sz="1400" b="1" u="sng" dirty="0">
                <a:cs typeface="Arial" panose="020B0604020202020204" pitchFamily="34" charset="0"/>
              </a:rPr>
              <a:t>hasta el </a:t>
            </a:r>
            <a:r>
              <a:rPr lang="es-PE" sz="1400" b="1" u="sng" dirty="0" smtClean="0">
                <a:cs typeface="Arial" panose="020B0604020202020204" pitchFamily="34" charset="0"/>
              </a:rPr>
              <a:t>05 de febrero </a:t>
            </a:r>
            <a:r>
              <a:rPr lang="es-PE" sz="1400" b="1" u="sng" dirty="0">
                <a:cs typeface="Arial" panose="020B0604020202020204" pitchFamily="34" charset="0"/>
              </a:rPr>
              <a:t>del 2020</a:t>
            </a:r>
            <a:r>
              <a:rPr lang="es-PE" sz="1400" dirty="0" smtClean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400" dirty="0">
              <a:cs typeface="Arial" panose="020B0604020202020204" pitchFamily="34" charset="0"/>
            </a:endParaRPr>
          </a:p>
          <a:p>
            <a:pPr algn="just"/>
            <a:r>
              <a:rPr lang="es-PE" sz="1400" b="1" i="1" dirty="0" smtClean="0">
                <a:cs typeface="Arial" panose="020B0604020202020204" pitchFamily="34" charset="0"/>
              </a:rPr>
              <a:t>Evaluación de la Declaración de Gastos</a:t>
            </a:r>
          </a:p>
          <a:p>
            <a:pPr algn="just"/>
            <a:endParaRPr lang="es-PE" sz="1400" b="1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La UGEL o DRE evalúa, observa </a:t>
            </a:r>
            <a:r>
              <a:rPr lang="es-PE" sz="1400" dirty="0">
                <a:cs typeface="Arial" panose="020B0604020202020204" pitchFamily="34" charset="0"/>
              </a:rPr>
              <a:t>y </a:t>
            </a:r>
            <a:r>
              <a:rPr lang="es-PE" sz="1400" dirty="0" smtClean="0">
                <a:cs typeface="Arial" panose="020B0604020202020204" pitchFamily="34" charset="0"/>
              </a:rPr>
              <a:t>aprueba la D.G. hasta 10 (diez) </a:t>
            </a:r>
            <a:r>
              <a:rPr lang="es-PE" sz="1400" dirty="0">
                <a:cs typeface="Arial" panose="020B0604020202020204" pitchFamily="34" charset="0"/>
              </a:rPr>
              <a:t>días hábiles posteriores a la fecha de recepción y/o registro de dicho </a:t>
            </a:r>
            <a:r>
              <a:rPr lang="es-PE" sz="1400" dirty="0" smtClean="0">
                <a:cs typeface="Arial" panose="020B0604020202020204" pitchFamily="34" charset="0"/>
              </a:rPr>
              <a:t>expediente.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Sin </a:t>
            </a:r>
            <a:r>
              <a:rPr lang="es-PE" sz="1400" dirty="0">
                <a:cs typeface="Arial" panose="020B0604020202020204" pitchFamily="34" charset="0"/>
              </a:rPr>
              <a:t>perjuicio de ello, el plazo límite para la </a:t>
            </a:r>
            <a:r>
              <a:rPr lang="es-PE" sz="1400" dirty="0" smtClean="0">
                <a:cs typeface="Arial" panose="020B0604020202020204" pitchFamily="34" charset="0"/>
              </a:rPr>
              <a:t>aprobación de la D.G. es </a:t>
            </a:r>
            <a:r>
              <a:rPr lang="es-PE" sz="1400" b="1" u="sng" dirty="0" smtClean="0">
                <a:cs typeface="Arial" panose="020B0604020202020204" pitchFamily="34" charset="0"/>
              </a:rPr>
              <a:t>hasta </a:t>
            </a:r>
            <a:r>
              <a:rPr lang="es-PE" sz="1400" b="1" u="sng" dirty="0">
                <a:cs typeface="Arial" panose="020B0604020202020204" pitchFamily="34" charset="0"/>
              </a:rPr>
              <a:t>el </a:t>
            </a:r>
            <a:r>
              <a:rPr lang="es-PE" sz="1400" b="1" u="sng" dirty="0" smtClean="0">
                <a:cs typeface="Arial" panose="020B0604020202020204" pitchFamily="34" charset="0"/>
              </a:rPr>
              <a:t>19 de febrero </a:t>
            </a:r>
            <a:r>
              <a:rPr lang="es-PE" sz="1400" b="1" u="sng" dirty="0">
                <a:cs typeface="Arial" panose="020B0604020202020204" pitchFamily="34" charset="0"/>
              </a:rPr>
              <a:t>del 2020</a:t>
            </a:r>
            <a:r>
              <a:rPr lang="es-PE" sz="1400" dirty="0">
                <a:cs typeface="Arial" panose="020B0604020202020204" pitchFamily="34" charset="0"/>
              </a:rPr>
              <a:t>.</a:t>
            </a:r>
          </a:p>
          <a:p>
            <a:pPr algn="just"/>
            <a:endParaRPr lang="es-PE" sz="1400" dirty="0" smtClean="0">
              <a:cs typeface="Arial" panose="020B0604020202020204" pitchFamily="34" charset="0"/>
            </a:endParaRPr>
          </a:p>
          <a:p>
            <a:pPr algn="just"/>
            <a:r>
              <a:rPr lang="es-PE" sz="1400" b="1" i="1" dirty="0" smtClean="0">
                <a:cs typeface="Arial" panose="020B0604020202020204" pitchFamily="34" charset="0"/>
              </a:rPr>
              <a:t>Informe </a:t>
            </a:r>
            <a:r>
              <a:rPr lang="es-PE" sz="1400" b="1" i="1" dirty="0">
                <a:cs typeface="Arial" panose="020B0604020202020204" pitchFamily="34" charset="0"/>
              </a:rPr>
              <a:t>consolidado del </a:t>
            </a:r>
            <a:r>
              <a:rPr lang="es-PE" sz="1400" b="1" i="1" dirty="0" smtClean="0">
                <a:cs typeface="Arial" panose="020B0604020202020204" pitchFamily="34" charset="0"/>
              </a:rPr>
              <a:t>mantenimiento</a:t>
            </a:r>
          </a:p>
          <a:p>
            <a:pPr algn="just"/>
            <a:endParaRPr lang="es-PE" sz="1400" b="1" i="1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 smtClean="0">
                <a:cs typeface="Arial" panose="020B0604020202020204" pitchFamily="34" charset="0"/>
              </a:rPr>
              <a:t>Elaborado por la UGEL o DRE, </a:t>
            </a:r>
            <a:r>
              <a:rPr lang="es-PE" sz="1400" b="1" u="sng" dirty="0" smtClean="0">
                <a:cs typeface="Arial" panose="020B0604020202020204" pitchFamily="34" charset="0"/>
              </a:rPr>
              <a:t>hasta </a:t>
            </a:r>
            <a:r>
              <a:rPr lang="es-PE" sz="1400" b="1" u="sng" dirty="0">
                <a:cs typeface="Arial" panose="020B0604020202020204" pitchFamily="34" charset="0"/>
              </a:rPr>
              <a:t>el </a:t>
            </a:r>
            <a:r>
              <a:rPr lang="es-PE" sz="1400" b="1" u="sng" dirty="0" smtClean="0">
                <a:cs typeface="Arial" panose="020B0604020202020204" pitchFamily="34" charset="0"/>
              </a:rPr>
              <a:t>26 </a:t>
            </a:r>
            <a:r>
              <a:rPr lang="es-PE" sz="1400" b="1" u="sng" dirty="0">
                <a:cs typeface="Arial" panose="020B0604020202020204" pitchFamily="34" charset="0"/>
              </a:rPr>
              <a:t>de febrero del </a:t>
            </a:r>
            <a:r>
              <a:rPr lang="es-PE" sz="1400" b="1" u="sng" dirty="0" smtClean="0">
                <a:cs typeface="Arial" panose="020B0604020202020204" pitchFamily="34" charset="0"/>
              </a:rPr>
              <a:t>2020.</a:t>
            </a:r>
            <a:endParaRPr lang="es-PE" sz="1400" b="1" u="sng" dirty="0">
              <a:cs typeface="Arial" panose="020B0604020202020204" pitchFamily="34" charset="0"/>
            </a:endParaRPr>
          </a:p>
        </p:txBody>
      </p:sp>
      <p:cxnSp>
        <p:nvCxnSpPr>
          <p:cNvPr id="10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brir corchete 10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383;p46"/>
          <p:cNvSpPr/>
          <p:nvPr/>
        </p:nvSpPr>
        <p:spPr>
          <a:xfrm>
            <a:off x="1770868" y="4929202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3" name="Google Shape;396;p46"/>
          <p:cNvSpPr txBox="1"/>
          <p:nvPr/>
        </p:nvSpPr>
        <p:spPr>
          <a:xfrm>
            <a:off x="2709244" y="1761435"/>
            <a:ext cx="2732449" cy="31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ea typeface="Helvetica Neue"/>
                <a:cs typeface="Helvetica Neue"/>
                <a:sym typeface="Helvetica Neue"/>
              </a:rPr>
              <a:t>Gestión de cuentas de ahorro</a:t>
            </a:r>
            <a:endParaRPr sz="1600" b="1" dirty="0">
              <a:solidFill>
                <a:schemeClr val="bg1">
                  <a:lumMod val="65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397;p46"/>
          <p:cNvSpPr txBox="1"/>
          <p:nvPr/>
        </p:nvSpPr>
        <p:spPr>
          <a:xfrm>
            <a:off x="2740509" y="3467752"/>
            <a:ext cx="2789594" cy="2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ea typeface="Helvetica Neue"/>
                <a:cs typeface="Helvetica Neue"/>
                <a:sym typeface="Helvetica Neue"/>
              </a:rPr>
              <a:t>Ejecución de acciones de mantenimiento</a:t>
            </a:r>
            <a:endParaRPr sz="1600" b="1" dirty="0">
              <a:solidFill>
                <a:schemeClr val="bg1">
                  <a:lumMod val="65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" name="Google Shape;398;p46"/>
          <p:cNvCxnSpPr/>
          <p:nvPr/>
        </p:nvCxnSpPr>
        <p:spPr>
          <a:xfrm>
            <a:off x="2704985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401;p46"/>
          <p:cNvCxnSpPr/>
          <p:nvPr/>
        </p:nvCxnSpPr>
        <p:spPr>
          <a:xfrm>
            <a:off x="27376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406;p46"/>
          <p:cNvSpPr txBox="1"/>
          <p:nvPr/>
        </p:nvSpPr>
        <p:spPr>
          <a:xfrm>
            <a:off x="2718770" y="5202726"/>
            <a:ext cx="2332399" cy="24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>
            <a:defPPr>
              <a:defRPr lang="es-PE"/>
            </a:defPPr>
            <a:lvl1pPr>
              <a:defRPr sz="1600" b="1">
                <a:ea typeface="Helvetica Neue"/>
                <a:cs typeface="Helvetica Neue"/>
              </a:defRPr>
            </a:lvl1pPr>
          </a:lstStyle>
          <a:p>
            <a:r>
              <a:rPr lang="es-PE" dirty="0">
                <a:sym typeface="Helvetica Neue"/>
              </a:rPr>
              <a:t>Cierre de acciones de mantenimiento</a:t>
            </a:r>
            <a:endParaRPr dirty="0">
              <a:sym typeface="Helvetica Neue"/>
            </a:endParaRPr>
          </a:p>
        </p:txBody>
      </p:sp>
      <p:cxnSp>
        <p:nvCxnSpPr>
          <p:cNvPr id="19" name="Google Shape;408;p46"/>
          <p:cNvCxnSpPr/>
          <p:nvPr/>
        </p:nvCxnSpPr>
        <p:spPr>
          <a:xfrm>
            <a:off x="2712936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1" name="Google Shape;414;p46"/>
          <p:cNvSpPr/>
          <p:nvPr/>
        </p:nvSpPr>
        <p:spPr>
          <a:xfrm>
            <a:off x="1770868" y="3268818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22" name="Google Shape;385;p46"/>
          <p:cNvSpPr/>
          <p:nvPr/>
        </p:nvSpPr>
        <p:spPr>
          <a:xfrm>
            <a:off x="1770868" y="1570009"/>
            <a:ext cx="710400" cy="710400"/>
          </a:xfrm>
          <a:prstGeom prst="ellipse">
            <a:avLst/>
          </a:prstGeom>
          <a:solidFill>
            <a:srgbClr val="A7B3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100"/>
            </a:pPr>
            <a:endParaRPr/>
          </a:p>
        </p:txBody>
      </p:sp>
      <p:pic>
        <p:nvPicPr>
          <p:cNvPr id="27" name="Picture 6" descr="https://encrypted-tbn0.gstatic.com/images?q=tbn:ANd9GcQG_5mBXtJEL_vx5dL3f-rScg9JWBjJA_ropMZfw9nuk1xyjW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97" y="1623147"/>
            <a:ext cx="730314" cy="5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oogle Shape;256;p42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>
            <a:off x="1922135" y="3428437"/>
            <a:ext cx="407866" cy="37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6" y="5054997"/>
            <a:ext cx="446636" cy="446636"/>
          </a:xfrm>
          <a:prstGeom prst="rect">
            <a:avLst/>
          </a:prstGeom>
        </p:spPr>
      </p:pic>
      <p:pic>
        <p:nvPicPr>
          <p:cNvPr id="30" name="Google Shape;256;p42"/>
          <p:cNvPicPr preferRelativeResize="0"/>
          <p:nvPr/>
        </p:nvPicPr>
        <p:blipFill rotWithShape="1">
          <a:blip r:embed="rId4">
            <a:alphaModFix/>
            <a:lum bright="70000" contrast="-70000"/>
          </a:blip>
          <a:srcRect/>
          <a:stretch/>
        </p:blipFill>
        <p:spPr>
          <a:xfrm>
            <a:off x="613503" y="3455259"/>
            <a:ext cx="407866" cy="3730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Conector angular 34"/>
          <p:cNvCxnSpPr>
            <a:stCxn id="18" idx="3"/>
            <a:endCxn id="24" idx="1"/>
          </p:cNvCxnSpPr>
          <p:nvPr/>
        </p:nvCxnSpPr>
        <p:spPr>
          <a:xfrm flipV="1">
            <a:off x="5051169" y="1212569"/>
            <a:ext cx="1061688" cy="411025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38" name="Conector angular 37"/>
          <p:cNvCxnSpPr>
            <a:stCxn id="18" idx="3"/>
            <a:endCxn id="31" idx="1"/>
          </p:cNvCxnSpPr>
          <p:nvPr/>
        </p:nvCxnSpPr>
        <p:spPr>
          <a:xfrm flipV="1">
            <a:off x="5051169" y="2278780"/>
            <a:ext cx="1061688" cy="304404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41" name="Conector angular 40"/>
          <p:cNvCxnSpPr>
            <a:stCxn id="18" idx="3"/>
            <a:endCxn id="32" idx="1"/>
          </p:cNvCxnSpPr>
          <p:nvPr/>
        </p:nvCxnSpPr>
        <p:spPr>
          <a:xfrm flipV="1">
            <a:off x="5051169" y="3765553"/>
            <a:ext cx="1044831" cy="155727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44" name="Conector angular 43"/>
          <p:cNvCxnSpPr>
            <a:stCxn id="18" idx="3"/>
            <a:endCxn id="33" idx="1"/>
          </p:cNvCxnSpPr>
          <p:nvPr/>
        </p:nvCxnSpPr>
        <p:spPr>
          <a:xfrm>
            <a:off x="5051169" y="5322827"/>
            <a:ext cx="1044831" cy="16213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613503" y="6147859"/>
            <a:ext cx="747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i="1" dirty="0" smtClean="0"/>
              <a:t>Los plazos indicados como hasta son los contabilizados desde el ultimo día del registro de responsable según la norma </a:t>
            </a:r>
            <a:endParaRPr lang="es-PE" sz="1200" i="1" dirty="0"/>
          </a:p>
        </p:txBody>
      </p:sp>
    </p:spTree>
    <p:extLst>
      <p:ext uri="{BB962C8B-B14F-4D97-AF65-F5344CB8AC3E}">
        <p14:creationId xmlns:p14="http://schemas.microsoft.com/office/powerpoint/2010/main" val="689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Devolución de recursos no utilizados</a:t>
            </a:r>
            <a:endParaRPr lang="es-PE" sz="2800" dirty="0"/>
          </a:p>
        </p:txBody>
      </p:sp>
      <p:sp>
        <p:nvSpPr>
          <p:cNvPr id="9" name="Rectángulo 8"/>
          <p:cNvSpPr/>
          <p:nvPr/>
        </p:nvSpPr>
        <p:spPr>
          <a:xfrm>
            <a:off x="2110154" y="1289547"/>
            <a:ext cx="67603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cs typeface="Arial" panose="020B0604020202020204" pitchFamily="34" charset="0"/>
              </a:rPr>
              <a:t>En la cuenta de ahorros del responsable de </a:t>
            </a:r>
            <a:r>
              <a:rPr lang="es-PE" b="1" dirty="0" smtClean="0">
                <a:cs typeface="Arial" panose="020B0604020202020204" pitchFamily="34" charset="0"/>
              </a:rPr>
              <a:t>mantenimiento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Hasta 02 días hábiles posterior a la última acción de mantenimiento.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Sin perjuicio de ello, el plazo límite </a:t>
            </a:r>
            <a:r>
              <a:rPr lang="es-PE" dirty="0" smtClean="0">
                <a:cs typeface="Arial" panose="020B0604020202020204" pitchFamily="34" charset="0"/>
              </a:rPr>
              <a:t>es </a:t>
            </a:r>
            <a:r>
              <a:rPr lang="es-PE" dirty="0">
                <a:cs typeface="Arial" panose="020B0604020202020204" pitchFamily="34" charset="0"/>
              </a:rPr>
              <a:t>hasta el </a:t>
            </a:r>
            <a:r>
              <a:rPr lang="es-PE" b="1" u="sng" dirty="0" smtClean="0">
                <a:cs typeface="Arial" panose="020B0604020202020204" pitchFamily="34" charset="0"/>
              </a:rPr>
              <a:t>31 </a:t>
            </a:r>
            <a:r>
              <a:rPr lang="es-PE" b="1" u="sng" dirty="0">
                <a:cs typeface="Arial" panose="020B0604020202020204" pitchFamily="34" charset="0"/>
              </a:rPr>
              <a:t>de enero del 2020</a:t>
            </a:r>
            <a:r>
              <a:rPr lang="es-PE" b="1" u="sng" dirty="0" smtClean="0"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En la cuenta de PRONIED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A partir del </a:t>
            </a:r>
            <a:r>
              <a:rPr lang="es-PE" b="1" u="sng" dirty="0" smtClean="0">
                <a:cs typeface="Arial" panose="020B0604020202020204" pitchFamily="34" charset="0"/>
              </a:rPr>
              <a:t> 01 de febrero del 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Devolución </a:t>
            </a:r>
            <a:r>
              <a:rPr lang="es-PE" dirty="0"/>
              <a:t>de los saldos no ejecutados, intereses que llegaron a ser cobrados y recupero de fondos producto de las acciones administrativas, civiles y/o legales del Programa de </a:t>
            </a:r>
            <a:r>
              <a:rPr lang="es-PE" dirty="0" smtClean="0"/>
              <a:t>Mantenimiento.</a:t>
            </a:r>
            <a:endParaRPr lang="es-PE" dirty="0">
              <a:cs typeface="Arial" panose="020B0604020202020204" pitchFamily="34" charset="0"/>
            </a:endParaRPr>
          </a:p>
        </p:txBody>
      </p:sp>
      <p:sp>
        <p:nvSpPr>
          <p:cNvPr id="6" name="Google Shape;409;p46"/>
          <p:cNvSpPr/>
          <p:nvPr/>
        </p:nvSpPr>
        <p:spPr>
          <a:xfrm>
            <a:off x="1070727" y="1386004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Google Shape;409;p46"/>
          <p:cNvSpPr/>
          <p:nvPr/>
        </p:nvSpPr>
        <p:spPr>
          <a:xfrm>
            <a:off x="1070727" y="3131904"/>
            <a:ext cx="1039427" cy="1039427"/>
          </a:xfrm>
          <a:prstGeom prst="ellipse">
            <a:avLst/>
          </a:prstGeom>
          <a:solidFill>
            <a:schemeClr val="tx1"/>
          </a:solidFill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endParaRPr sz="1250" b="1" kern="1000" spc="-25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17" y="1456339"/>
            <a:ext cx="796847" cy="796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35" y="3294332"/>
            <a:ext cx="714569" cy="714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04" y="5427148"/>
            <a:ext cx="748653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pt-BR" sz="2800" dirty="0"/>
              <a:t>Programa de </a:t>
            </a:r>
            <a:r>
              <a:rPr lang="pt-BR" sz="2800" dirty="0" err="1"/>
              <a:t>Mantenimiento</a:t>
            </a:r>
            <a:r>
              <a:rPr lang="pt-BR" sz="2800" dirty="0"/>
              <a:t> – D.U. N° 004-2019</a:t>
            </a:r>
          </a:p>
        </p:txBody>
      </p:sp>
      <p:sp>
        <p:nvSpPr>
          <p:cNvPr id="3" name="Google Shape;332;p44"/>
          <p:cNvSpPr txBox="1"/>
          <p:nvPr/>
        </p:nvSpPr>
        <p:spPr>
          <a:xfrm>
            <a:off x="336884" y="5792459"/>
            <a:ext cx="11550315" cy="64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200" i="1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*</a:t>
            </a:r>
            <a:r>
              <a:rPr lang="es-PE" sz="1200" i="1" dirty="0" smtClean="0"/>
              <a:t> Locales </a:t>
            </a:r>
            <a:r>
              <a:rPr lang="es-PE" sz="1200" i="1" dirty="0"/>
              <a:t>educativos atendidos </a:t>
            </a:r>
            <a:r>
              <a:rPr lang="es-PE" sz="1200" i="1" dirty="0" smtClean="0"/>
              <a:t>(No se consideran aquellos sin metas de atención o que indicaron el no uso de recursos).</a:t>
            </a:r>
            <a:endParaRPr lang="es-PE" sz="1200" i="1" dirty="0"/>
          </a:p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200" i="1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** Información sobre el retiro del monto de mantenimiento. </a:t>
            </a:r>
            <a:r>
              <a:rPr lang="es-ES" sz="1200" i="1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Fuente: </a:t>
            </a:r>
            <a:r>
              <a:rPr lang="es-ES" sz="1200" i="1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Aplicativo Mi Mantenimiento (actualizar fecha).</a:t>
            </a:r>
          </a:p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200" i="1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*** Número no oficial - en el marco del </a:t>
            </a:r>
            <a:r>
              <a:rPr lang="es-PE" sz="1200" i="1" dirty="0" smtClean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Decreto </a:t>
            </a:r>
            <a:r>
              <a:rPr lang="es-PE" sz="1200" i="1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de Urgencia N° 004-2019, que establece medidas extraordinarias que contribuyan a estimular la economía a través del gasto público</a:t>
            </a:r>
            <a:endParaRPr lang="es-ES" sz="1200" i="1" dirty="0">
              <a:solidFill>
                <a:prstClr val="black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object 45"/>
          <p:cNvSpPr txBox="1"/>
          <p:nvPr/>
        </p:nvSpPr>
        <p:spPr>
          <a:xfrm>
            <a:off x="2189475" y="4899605"/>
            <a:ext cx="1112853" cy="271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PE" sz="2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</a:rPr>
              <a:t>2020</a:t>
            </a:r>
            <a:endParaRPr sz="2000" dirty="0">
              <a:solidFill>
                <a:schemeClr val="tx1"/>
              </a:solidFill>
              <a:latin typeface="+mn-lt"/>
              <a:ea typeface="Helvetica Neue"/>
              <a:cs typeface="Helvetica Neue"/>
            </a:endParaRPr>
          </a:p>
        </p:txBody>
      </p:sp>
      <p:sp>
        <p:nvSpPr>
          <p:cNvPr id="6" name="Google Shape;206;p41"/>
          <p:cNvSpPr txBox="1"/>
          <p:nvPr/>
        </p:nvSpPr>
        <p:spPr>
          <a:xfrm>
            <a:off x="4193822" y="4761719"/>
            <a:ext cx="1738055" cy="62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2400" b="1" spc="125" dirty="0" smtClean="0">
                <a:solidFill>
                  <a:srgbClr val="C00000"/>
                </a:solidFill>
                <a:sym typeface="Helvetica Neue"/>
              </a:rPr>
              <a:t>45 383</a:t>
            </a:r>
            <a:r>
              <a:rPr lang="es-PE" dirty="0" smtClean="0">
                <a:ea typeface="Helvetica Neue"/>
                <a:cs typeface="Helvetica Neue"/>
              </a:rPr>
              <a:t>***</a:t>
            </a:r>
            <a:endParaRPr lang="es-PE" dirty="0">
              <a:ea typeface="Helvetica Neue"/>
              <a:cs typeface="Helvetica Neue"/>
            </a:endParaRPr>
          </a:p>
          <a:p>
            <a:pPr lvl="0"/>
            <a:r>
              <a:rPr lang="es-PE" sz="1200" dirty="0" smtClean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locales </a:t>
            </a:r>
            <a:r>
              <a: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educativos</a:t>
            </a:r>
            <a:endParaRPr sz="1200" dirty="0"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7" name="Google Shape;207;p41"/>
          <p:cNvGrpSpPr/>
          <p:nvPr/>
        </p:nvGrpSpPr>
        <p:grpSpPr>
          <a:xfrm>
            <a:off x="3475761" y="4825018"/>
            <a:ext cx="588180" cy="610223"/>
            <a:chOff x="785000" y="2561650"/>
            <a:chExt cx="565200" cy="565200"/>
          </a:xfrm>
        </p:grpSpPr>
        <p:sp>
          <p:nvSpPr>
            <p:cNvPr id="22" name="Google Shape;208;p41"/>
            <p:cNvSpPr/>
            <p:nvPr/>
          </p:nvSpPr>
          <p:spPr>
            <a:xfrm>
              <a:off x="785000" y="2561650"/>
              <a:ext cx="565200" cy="565200"/>
            </a:xfrm>
            <a:prstGeom prst="ellipse">
              <a:avLst/>
            </a:prstGeom>
            <a:solidFill>
              <a:srgbClr val="F3F3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pic>
          <p:nvPicPr>
            <p:cNvPr id="23" name="Google Shape;209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850" y="2603501"/>
              <a:ext cx="481500" cy="48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210;p41"/>
          <p:cNvSpPr txBox="1"/>
          <p:nvPr/>
        </p:nvSpPr>
        <p:spPr>
          <a:xfrm>
            <a:off x="7183054" y="4809476"/>
            <a:ext cx="2164138" cy="69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PE" sz="2400" b="1" spc="125" dirty="0" smtClean="0">
                <a:solidFill>
                  <a:srgbClr val="C00000"/>
                </a:solidFill>
                <a:latin typeface="+mn-lt"/>
                <a:sym typeface="Helvetica Neue"/>
              </a:rPr>
              <a:t>309 952 31</a:t>
            </a:r>
          </a:p>
          <a:p>
            <a:pPr lvl="0"/>
            <a:r>
              <a:rPr lang="es-PE" sz="1200" dirty="0" smtClean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soles programados</a:t>
            </a:r>
            <a:endParaRPr lang="es-PE" sz="1200" dirty="0"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9" name="Google Shape;220;p41"/>
          <p:cNvGrpSpPr/>
          <p:nvPr/>
        </p:nvGrpSpPr>
        <p:grpSpPr>
          <a:xfrm>
            <a:off x="6536824" y="4862308"/>
            <a:ext cx="588180" cy="610223"/>
            <a:chOff x="785000" y="3476050"/>
            <a:chExt cx="565200" cy="565200"/>
          </a:xfrm>
        </p:grpSpPr>
        <p:sp>
          <p:nvSpPr>
            <p:cNvPr id="20" name="Google Shape;221;p41"/>
            <p:cNvSpPr/>
            <p:nvPr/>
          </p:nvSpPr>
          <p:spPr>
            <a:xfrm>
              <a:off x="785000" y="3476050"/>
              <a:ext cx="565200" cy="565200"/>
            </a:xfrm>
            <a:prstGeom prst="ellipse">
              <a:avLst/>
            </a:prstGeom>
            <a:solidFill>
              <a:srgbClr val="F3F3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pic>
          <p:nvPicPr>
            <p:cNvPr id="21" name="Google Shape;222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5050" y="3606100"/>
              <a:ext cx="305100" cy="305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object 45"/>
          <p:cNvSpPr txBox="1"/>
          <p:nvPr/>
        </p:nvSpPr>
        <p:spPr>
          <a:xfrm>
            <a:off x="2180252" y="3989133"/>
            <a:ext cx="921621" cy="271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PE" sz="2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</a:rPr>
              <a:t>2019</a:t>
            </a:r>
            <a:endParaRPr sz="2000" dirty="0">
              <a:solidFill>
                <a:schemeClr val="tx1"/>
              </a:solidFill>
              <a:latin typeface="+mn-lt"/>
              <a:ea typeface="Helvetica Neue"/>
              <a:cs typeface="Helvetica Neue"/>
            </a:endParaRPr>
          </a:p>
        </p:txBody>
      </p:sp>
      <p:sp>
        <p:nvSpPr>
          <p:cNvPr id="11" name="Google Shape;206;p41"/>
          <p:cNvSpPr txBox="1"/>
          <p:nvPr/>
        </p:nvSpPr>
        <p:spPr>
          <a:xfrm>
            <a:off x="4184598" y="3851247"/>
            <a:ext cx="1872325" cy="62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2400" b="1" spc="125" dirty="0">
                <a:solidFill>
                  <a:srgbClr val="C00000"/>
                </a:solidFill>
                <a:latin typeface="+mn-lt"/>
                <a:sym typeface="Helvetica Neue"/>
              </a:rPr>
              <a:t>53 </a:t>
            </a:r>
            <a:r>
              <a:rPr lang="es-PE" sz="2400" b="1" spc="125" dirty="0" smtClean="0">
                <a:solidFill>
                  <a:srgbClr val="C00000"/>
                </a:solidFill>
                <a:latin typeface="+mn-lt"/>
                <a:sym typeface="Helvetica Neue"/>
              </a:rPr>
              <a:t>010</a:t>
            </a:r>
            <a:r>
              <a:rPr lang="es-PE" sz="2400" dirty="0" smtClean="0">
                <a:ea typeface="Helvetica Neue"/>
                <a:cs typeface="Helvetica Neue"/>
              </a:rPr>
              <a:t>*</a:t>
            </a:r>
            <a:endParaRPr lang="es-PE" sz="2400" b="1" spc="125" dirty="0">
              <a:solidFill>
                <a:srgbClr val="C00000"/>
              </a:solidFill>
              <a:latin typeface="+mn-lt"/>
              <a:sym typeface="Helvetica Neue"/>
            </a:endParaRPr>
          </a:p>
          <a:p>
            <a:pPr lvl="0"/>
            <a:r>
              <a:rPr lang="es-PE" sz="1200" dirty="0" smtClean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locales educativos</a:t>
            </a:r>
            <a:endParaRPr sz="1200" dirty="0"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2" name="Google Shape;207;p41"/>
          <p:cNvGrpSpPr/>
          <p:nvPr/>
        </p:nvGrpSpPr>
        <p:grpSpPr>
          <a:xfrm>
            <a:off x="3466538" y="3914546"/>
            <a:ext cx="588180" cy="610223"/>
            <a:chOff x="785000" y="2561650"/>
            <a:chExt cx="565200" cy="565200"/>
          </a:xfrm>
        </p:grpSpPr>
        <p:sp>
          <p:nvSpPr>
            <p:cNvPr id="18" name="Google Shape;208;p41"/>
            <p:cNvSpPr/>
            <p:nvPr/>
          </p:nvSpPr>
          <p:spPr>
            <a:xfrm>
              <a:off x="785000" y="2561650"/>
              <a:ext cx="565200" cy="565200"/>
            </a:xfrm>
            <a:prstGeom prst="ellipse">
              <a:avLst/>
            </a:prstGeom>
            <a:solidFill>
              <a:srgbClr val="F3F3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pic>
          <p:nvPicPr>
            <p:cNvPr id="19" name="Google Shape;209;p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6850" y="2603501"/>
              <a:ext cx="481500" cy="48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210;p41"/>
          <p:cNvSpPr txBox="1"/>
          <p:nvPr/>
        </p:nvSpPr>
        <p:spPr>
          <a:xfrm>
            <a:off x="7251119" y="4174492"/>
            <a:ext cx="2164138" cy="69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800" b="1" spc="125" dirty="0" smtClean="0">
                <a:solidFill>
                  <a:srgbClr val="92D050"/>
                </a:solidFill>
                <a:latin typeface="+mn-lt"/>
                <a:sym typeface="Helvetica Neue"/>
              </a:rPr>
              <a:t>343 919 436</a:t>
            </a:r>
            <a:r>
              <a:rPr lang="es-PE" sz="1800" dirty="0" smtClean="0">
                <a:solidFill>
                  <a:schemeClr val="tx1"/>
                </a:solidFill>
                <a:ea typeface="Helvetica Neue"/>
                <a:cs typeface="Helvetica Neue"/>
              </a:rPr>
              <a:t>**</a:t>
            </a:r>
            <a:endParaRPr lang="es-PE" sz="1800" dirty="0">
              <a:solidFill>
                <a:schemeClr val="tx1"/>
              </a:solidFill>
              <a:ea typeface="Helvetica Neue"/>
              <a:cs typeface="Helvetica Neue"/>
            </a:endParaRPr>
          </a:p>
          <a:p>
            <a:pPr lvl="0"/>
            <a:r>
              <a:rPr lang="es-PE" sz="1200" dirty="0" smtClean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soles retirados</a:t>
            </a:r>
            <a:endParaRPr lang="es-PE" sz="1200" dirty="0"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4" name="Google Shape;220;p41"/>
          <p:cNvGrpSpPr/>
          <p:nvPr/>
        </p:nvGrpSpPr>
        <p:grpSpPr>
          <a:xfrm>
            <a:off x="6527601" y="3951836"/>
            <a:ext cx="588180" cy="610223"/>
            <a:chOff x="785000" y="3476050"/>
            <a:chExt cx="565200" cy="565200"/>
          </a:xfrm>
        </p:grpSpPr>
        <p:sp>
          <p:nvSpPr>
            <p:cNvPr id="16" name="Google Shape;221;p41"/>
            <p:cNvSpPr/>
            <p:nvPr/>
          </p:nvSpPr>
          <p:spPr>
            <a:xfrm>
              <a:off x="785000" y="3476050"/>
              <a:ext cx="565200" cy="565200"/>
            </a:xfrm>
            <a:prstGeom prst="ellipse">
              <a:avLst/>
            </a:prstGeom>
            <a:solidFill>
              <a:srgbClr val="F3F3F3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200"/>
            </a:p>
          </p:txBody>
        </p:sp>
        <p:pic>
          <p:nvPicPr>
            <p:cNvPr id="17" name="Google Shape;222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5050" y="3606100"/>
              <a:ext cx="305100" cy="305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210;p41"/>
          <p:cNvSpPr txBox="1"/>
          <p:nvPr/>
        </p:nvSpPr>
        <p:spPr>
          <a:xfrm>
            <a:off x="7222304" y="3576400"/>
            <a:ext cx="2164137" cy="69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PE" sz="2400" b="1" spc="125" dirty="0" smtClean="0">
                <a:solidFill>
                  <a:srgbClr val="C00000"/>
                </a:solidFill>
                <a:latin typeface="+mn-lt"/>
                <a:sym typeface="Helvetica Neue"/>
              </a:rPr>
              <a:t>354 707 763</a:t>
            </a:r>
          </a:p>
          <a:p>
            <a:pPr lvl="0"/>
            <a:r>
              <a:rPr lang="es-PE" sz="1200" dirty="0" smtClean="0">
                <a:latin typeface="+mn-lt"/>
                <a:ea typeface="Helvetica Neue"/>
                <a:cs typeface="Arial" panose="020B0604020202020204" pitchFamily="34" charset="0"/>
                <a:sym typeface="Helvetica Neue"/>
              </a:rPr>
              <a:t>monto transferido</a:t>
            </a:r>
            <a:endParaRPr lang="es-PE" sz="1200" dirty="0"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460808" y="731676"/>
            <a:ext cx="11250161" cy="2892675"/>
            <a:chOff x="572493" y="735505"/>
            <a:chExt cx="10198288" cy="2611442"/>
          </a:xfrm>
        </p:grpSpPr>
        <p:sp>
          <p:nvSpPr>
            <p:cNvPr id="25" name="Rectángulo 24"/>
            <p:cNvSpPr/>
            <p:nvPr/>
          </p:nvSpPr>
          <p:spPr>
            <a:xfrm>
              <a:off x="1186287" y="2269729"/>
              <a:ext cx="95844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lvl="0" algn="just"/>
              <a:r>
                <a:rPr lang="es-PE" sz="1600" dirty="0" smtClean="0">
                  <a:latin typeface="+mn-lt"/>
                </a:rPr>
                <a:t>La ejecución se realiza conforme a lo establecido en el artículo 3 del Decreto de </a:t>
              </a:r>
              <a:r>
                <a:rPr lang="es-PE" sz="1600" dirty="0">
                  <a:latin typeface="+mn-lt"/>
                </a:rPr>
                <a:t>Urgencia N° 004-2019, </a:t>
              </a:r>
              <a:r>
                <a:rPr lang="es-PE" sz="1600" dirty="0" smtClean="0">
                  <a:latin typeface="+mn-lt"/>
                </a:rPr>
                <a:t>que establece medidas extraordinarias que contribuyan a estimular la economía a través del gasto público. </a:t>
              </a:r>
              <a:r>
                <a:rPr lang="es-PE" sz="1600" dirty="0">
                  <a:latin typeface="+mn-lt"/>
                </a:rPr>
                <a:t>S</a:t>
              </a:r>
              <a:r>
                <a:rPr lang="es-PE" sz="1600" dirty="0" smtClean="0">
                  <a:latin typeface="+mn-lt"/>
                </a:rPr>
                <a:t>e </a:t>
              </a:r>
              <a:r>
                <a:rPr lang="es-PE" sz="1600" dirty="0">
                  <a:latin typeface="+mn-lt"/>
                </a:rPr>
                <a:t>ejecuta </a:t>
              </a:r>
              <a:r>
                <a:rPr lang="es-PE" sz="1600" b="1" i="1" u="sng" dirty="0" smtClean="0">
                  <a:solidFill>
                    <a:srgbClr val="C00000"/>
                  </a:solidFill>
                  <a:latin typeface="Calibri" panose="020F0502020204030204"/>
                </a:rPr>
                <a:t>mediante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subvención </a:t>
              </a:r>
              <a:r>
                <a:rPr lang="es-PE" sz="1600" spc="40" dirty="0">
                  <a:latin typeface="Calibri" panose="020F0502020204030204"/>
                </a:rPr>
                <a:t>directa a las II.EE. </a:t>
              </a:r>
              <a:r>
                <a:rPr lang="es-PE" sz="1600" spc="40" dirty="0" smtClean="0">
                  <a:latin typeface="Calibri" panose="020F0502020204030204"/>
                </a:rPr>
                <a:t>Los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directores de cada </a:t>
              </a:r>
              <a:r>
                <a:rPr lang="es-PE" sz="1600" b="1" i="1" u="sng" dirty="0" smtClean="0">
                  <a:solidFill>
                    <a:srgbClr val="C00000"/>
                  </a:solidFill>
                  <a:latin typeface="Calibri" panose="020F0502020204030204"/>
                </a:rPr>
                <a:t>IE</a:t>
              </a:r>
              <a:r>
                <a:rPr lang="es-PE" sz="1600" spc="40" dirty="0">
                  <a:latin typeface="Calibri" panose="020F0502020204030204"/>
                </a:rPr>
                <a:t> </a:t>
              </a:r>
              <a:r>
                <a:rPr lang="es-PE" sz="1600" spc="40" dirty="0" smtClean="0">
                  <a:latin typeface="Calibri" panose="020F0502020204030204"/>
                </a:rPr>
                <a:t>son los </a:t>
              </a:r>
              <a:r>
                <a:rPr lang="es-PE" sz="1600" spc="40" dirty="0">
                  <a:latin typeface="Calibri" panose="020F0502020204030204"/>
                </a:rPr>
                <a:t>responsables de mantenimiento que reciben, gestionan y ejecutan el presupuesto asignado a cada IE en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coordinación con la UGEL/DRE</a:t>
              </a:r>
              <a:r>
                <a:rPr lang="es-PE" sz="1600" spc="40" dirty="0">
                  <a:latin typeface="Calibri" panose="020F0502020204030204"/>
                </a:rPr>
                <a:t> y PRONIED</a:t>
              </a:r>
              <a:r>
                <a:rPr lang="es-PE" sz="1600" spc="40" dirty="0" smtClean="0">
                  <a:latin typeface="Calibri" panose="020F0502020204030204"/>
                </a:rPr>
                <a:t>.</a:t>
              </a:r>
              <a:endParaRPr lang="es-PE" sz="1600" spc="40" dirty="0">
                <a:latin typeface="Calibri" panose="020F0502020204030204"/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72493" y="735505"/>
              <a:ext cx="19042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b="1" dirty="0" smtClean="0">
                  <a:solidFill>
                    <a:srgbClr val="C00000"/>
                  </a:solidFill>
                  <a:latin typeface="+mn-lt"/>
                </a:rPr>
                <a:t>OBJETIVO</a:t>
              </a:r>
              <a:endParaRPr lang="es-PE" sz="16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572493" y="1999123"/>
              <a:ext cx="22649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  <a:latin typeface="+mn-lt"/>
                </a:rPr>
                <a:t>¿CÓMO?</a:t>
              </a:r>
              <a:endParaRPr lang="es-PE" sz="16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186287" y="992776"/>
              <a:ext cx="95844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1600" dirty="0" smtClean="0">
                  <a:latin typeface="+mn-lt"/>
                </a:rPr>
                <a:t>Garantizar </a:t>
              </a:r>
              <a:r>
                <a:rPr lang="es-PE" sz="1600" dirty="0">
                  <a:latin typeface="+mn-lt"/>
                </a:rPr>
                <a:t>condiciones de funcionalidad, habitabilidad y seguridad de la infraestructura existente de locales educativos públicos a nivel </a:t>
              </a:r>
              <a:r>
                <a:rPr lang="es-PE" sz="1600" dirty="0" smtClean="0">
                  <a:latin typeface="+mn-lt"/>
                </a:rPr>
                <a:t>nacional</a:t>
              </a:r>
              <a:r>
                <a:rPr lang="es-PE" sz="1600" dirty="0">
                  <a:latin typeface="+mn-lt"/>
                </a:rPr>
                <a:t>, </a:t>
              </a:r>
              <a:r>
                <a:rPr lang="es-PE" sz="1600" dirty="0" smtClean="0">
                  <a:latin typeface="+mn-lt"/>
                </a:rPr>
                <a:t>mediante el </a:t>
              </a:r>
              <a:r>
                <a:rPr lang="es-PE" sz="1600" dirty="0">
                  <a:latin typeface="+mn-lt"/>
                </a:rPr>
                <a:t>mantenimiento preventivo y/o correctivo de locales educativos públicos, mantenimiento preventivo y/o correctivo de bicicletas en el marco de la Iniciativa Rutas Solidarias, el mejoramiento de los servicios sanitarios y redes </a:t>
              </a:r>
              <a:r>
                <a:rPr lang="es-PE" sz="1600" dirty="0" smtClean="0">
                  <a:latin typeface="+mn-lt"/>
                </a:rPr>
                <a:t>eléctricas.</a:t>
              </a:r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460808" y="3633855"/>
            <a:ext cx="2708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¿CUÁNTO</a:t>
            </a:r>
            <a:r>
              <a:rPr lang="es-PE" sz="1600" b="1" dirty="0" smtClean="0">
                <a:solidFill>
                  <a:srgbClr val="C00000"/>
                </a:solidFill>
                <a:latin typeface="+mn-lt"/>
              </a:rPr>
              <a:t>?</a:t>
            </a:r>
            <a:r>
              <a:rPr lang="es-PE" b="1" dirty="0" smtClean="0">
                <a:solidFill>
                  <a:srgbClr val="C00000"/>
                </a:solidFill>
                <a:latin typeface="+mn-lt"/>
              </a:rPr>
              <a:t>*</a:t>
            </a:r>
            <a:endParaRPr lang="es-PE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80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Declaración de Gastos</a:t>
            </a:r>
            <a:endParaRPr lang="es-PE" sz="2800" dirty="0"/>
          </a:p>
        </p:txBody>
      </p:sp>
      <p:sp>
        <p:nvSpPr>
          <p:cNvPr id="8" name="Triángulo rectángulo 7"/>
          <p:cNvSpPr/>
          <p:nvPr/>
        </p:nvSpPr>
        <p:spPr>
          <a:xfrm rot="13444729">
            <a:off x="527528" y="1160223"/>
            <a:ext cx="132053" cy="13205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86920" y="1023825"/>
            <a:ext cx="92620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>
                <a:cs typeface="Arial" panose="020B0604020202020204" pitchFamily="34" charset="0"/>
              </a:rPr>
              <a:t>Consiste en el registro en el aplicativo y la presentación física del expediente en Mesa de Partes de la UGEL o DRE</a:t>
            </a:r>
          </a:p>
          <a:p>
            <a:pPr algn="just"/>
            <a:endParaRPr lang="es-PE" b="1" dirty="0" smtClean="0">
              <a:cs typeface="Arial" panose="020B0604020202020204" pitchFamily="34" charset="0"/>
            </a:endParaRPr>
          </a:p>
          <a:p>
            <a:pPr algn="just"/>
            <a:r>
              <a:rPr lang="es-PE" b="1" dirty="0" smtClean="0">
                <a:cs typeface="Arial" panose="020B0604020202020204" pitchFamily="34" charset="0"/>
              </a:rPr>
              <a:t>Contenido del expediente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ea typeface="Calibri" panose="020F0502020204030204" pitchFamily="34" charset="0"/>
              </a:rPr>
              <a:t>Acta </a:t>
            </a:r>
            <a:r>
              <a:rPr lang="es-PE" dirty="0">
                <a:ea typeface="Calibri" panose="020F0502020204030204" pitchFamily="34" charset="0"/>
              </a:rPr>
              <a:t>de compromiso firmada por el responsable de mantenimiento.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ea typeface="Calibri" panose="020F0502020204030204" pitchFamily="34" charset="0"/>
              </a:rPr>
              <a:t>Acta </a:t>
            </a:r>
            <a:r>
              <a:rPr lang="es-PE" dirty="0">
                <a:ea typeface="Calibri" panose="020F0502020204030204" pitchFamily="34" charset="0"/>
              </a:rPr>
              <a:t>de conformación de la </a:t>
            </a:r>
            <a:r>
              <a:rPr lang="es-PE" dirty="0" smtClean="0">
                <a:ea typeface="Calibri" panose="020F0502020204030204" pitchFamily="34" charset="0"/>
              </a:rPr>
              <a:t>Comisión </a:t>
            </a:r>
            <a:r>
              <a:rPr lang="es-PE" dirty="0">
                <a:ea typeface="Calibri" panose="020F0502020204030204" pitchFamily="34" charset="0"/>
              </a:rPr>
              <a:t>de </a:t>
            </a:r>
            <a:r>
              <a:rPr lang="es-PE" dirty="0" smtClean="0">
                <a:ea typeface="Calibri" panose="020F0502020204030204" pitchFamily="34" charset="0"/>
              </a:rPr>
              <a:t>Mantenimiento y </a:t>
            </a:r>
            <a:r>
              <a:rPr lang="es-PE" dirty="0">
                <a:ea typeface="Calibri" panose="020F0502020204030204" pitchFamily="34" charset="0"/>
              </a:rPr>
              <a:t>de los representantes del </a:t>
            </a:r>
            <a:r>
              <a:rPr lang="es-PE" dirty="0" smtClean="0">
                <a:ea typeface="Calibri" panose="020F0502020204030204" pitchFamily="34" charset="0"/>
              </a:rPr>
              <a:t>CONEI.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ea typeface="Calibri" panose="020F0502020204030204" pitchFamily="34" charset="0"/>
              </a:rPr>
              <a:t>FAM </a:t>
            </a:r>
            <a:r>
              <a:rPr lang="es-PE" dirty="0">
                <a:ea typeface="Calibri" panose="020F0502020204030204" pitchFamily="34" charset="0"/>
              </a:rPr>
              <a:t>suscrita por los integrantes de la Comisión de </a:t>
            </a:r>
            <a:r>
              <a:rPr lang="es-PE" dirty="0" smtClean="0">
                <a:ea typeface="Calibri" panose="020F0502020204030204" pitchFamily="34" charset="0"/>
              </a:rPr>
              <a:t>Mantenimiento.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ea typeface="Calibri" panose="020F0502020204030204" pitchFamily="34" charset="0"/>
              </a:rPr>
              <a:t>Voucher(s</a:t>
            </a:r>
            <a:r>
              <a:rPr lang="es-PE" dirty="0">
                <a:ea typeface="Calibri" panose="020F0502020204030204" pitchFamily="34" charset="0"/>
              </a:rPr>
              <a:t>) de retiros del BN realizados durante la ejecución.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Voucher(s</a:t>
            </a:r>
            <a:r>
              <a:rPr lang="es-PE" dirty="0"/>
              <a:t>) de depósito de las devoluciones en la cuenta de ahorro en el BN realizados durante la ejecución.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Comprobantes </a:t>
            </a:r>
            <a:r>
              <a:rPr lang="es-PE" dirty="0"/>
              <a:t>de </a:t>
            </a:r>
            <a:r>
              <a:rPr lang="es-PE" dirty="0" smtClean="0"/>
              <a:t>pago*(</a:t>
            </a:r>
            <a:r>
              <a:rPr lang="es-PE" dirty="0"/>
              <a:t>Boletas de venta,  recibos por </a:t>
            </a:r>
            <a:r>
              <a:rPr lang="es-PE" dirty="0" smtClean="0"/>
              <a:t>honorarios)**, visadas </a:t>
            </a:r>
            <a:r>
              <a:rPr lang="es-PE" dirty="0"/>
              <a:t>por los miembros de la Comisión de M</a:t>
            </a:r>
            <a:r>
              <a:rPr lang="es-PE" dirty="0" smtClean="0"/>
              <a:t>antenimiento.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ea typeface="Times New Roman" panose="02020603050405020304" pitchFamily="18" charset="0"/>
              </a:rPr>
              <a:t>Panel </a:t>
            </a:r>
            <a:r>
              <a:rPr lang="es-PE" dirty="0">
                <a:ea typeface="Times New Roman" panose="02020603050405020304" pitchFamily="18" charset="0"/>
              </a:rPr>
              <a:t>fotográfico del estado de la infraestructura </a:t>
            </a:r>
            <a:r>
              <a:rPr lang="es-PE" dirty="0">
                <a:ea typeface="Calibri" panose="020F0502020204030204" pitchFamily="34" charset="0"/>
              </a:rPr>
              <a:t>antes, durante y después del </a:t>
            </a:r>
            <a:r>
              <a:rPr lang="es-PE" dirty="0" smtClean="0">
                <a:ea typeface="Calibri" panose="020F0502020204030204" pitchFamily="34" charset="0"/>
              </a:rPr>
              <a:t>mantenimiento.</a:t>
            </a:r>
            <a:endParaRPr lang="es-PE" dirty="0"/>
          </a:p>
        </p:txBody>
      </p:sp>
      <p:sp>
        <p:nvSpPr>
          <p:cNvPr id="14" name="Triángulo rectángulo 13"/>
          <p:cNvSpPr/>
          <p:nvPr/>
        </p:nvSpPr>
        <p:spPr>
          <a:xfrm rot="13444729">
            <a:off x="527529" y="1983760"/>
            <a:ext cx="132053" cy="13205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0495" y="5372742"/>
            <a:ext cx="115575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es-PE" altLang="es-PE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Los comprobantes emitidos durante la</a:t>
            </a:r>
            <a:r>
              <a:rPr kumimoji="0" lang="es-PE" altLang="es-PE" sz="1000" b="0" i="1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ejecución de las acciones de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mantenimiento. Sin perjuicio a ello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el plazo límite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hasta el 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29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de enero del 2020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**Cuando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no exista forma de obtener boleta o comprobante de pago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y/o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en zonas donde no se cuente con sede de la SUNAT para el trámite de RUC y emisión de recibos, se podrá presentar declaraciones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juradas(DJ)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a nombre de la IE consignando el nombre del responsable de mantenimiento. La UGEL o DRE, verifica y valida las razones del uso de la 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DJ en </a:t>
            </a:r>
            <a:r>
              <a:rPr lang="es-PE" altLang="es-PE" sz="1000" i="1" dirty="0" bmk="">
                <a:ea typeface="Calibri" panose="020F0502020204030204" pitchFamily="34" charset="0"/>
                <a:cs typeface="Arial" panose="020B0604020202020204" pitchFamily="34" charset="0"/>
              </a:rPr>
              <a:t>el ámbito de su jurisdicción</a:t>
            </a:r>
            <a:r>
              <a:rPr lang="es-PE" altLang="es-PE" sz="1000" i="1" dirty="0" smtClean="0" bmk="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PE" altLang="es-PE" sz="1000" i="1" dirty="0" bmk="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0" y="5926740"/>
            <a:ext cx="748653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Cronograma</a:t>
            </a:r>
            <a:endParaRPr lang="es-PE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84" y="717474"/>
            <a:ext cx="9634852" cy="57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8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92330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Videos relacionados</a:t>
            </a:r>
            <a:endParaRPr lang="es-PE" sz="2800" dirty="0"/>
          </a:p>
        </p:txBody>
      </p:sp>
      <p:sp>
        <p:nvSpPr>
          <p:cNvPr id="4" name="Rectángulo 3"/>
          <p:cNvSpPr/>
          <p:nvPr/>
        </p:nvSpPr>
        <p:spPr>
          <a:xfrm>
            <a:off x="894310" y="4293930"/>
            <a:ext cx="3412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hlinkClick r:id="rId2"/>
              </a:rPr>
              <a:t>https://</a:t>
            </a:r>
            <a:r>
              <a:rPr lang="es-PE" sz="1200" dirty="0" smtClean="0">
                <a:hlinkClick r:id="rId2"/>
              </a:rPr>
              <a:t>www.youtube.com/watch?v=SXWZ0D1vHz4</a:t>
            </a:r>
            <a:endParaRPr lang="es-PE" sz="1200" dirty="0" smtClean="0"/>
          </a:p>
          <a:p>
            <a:endParaRPr lang="es-PE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 b="48832"/>
          <a:stretch/>
        </p:blipFill>
        <p:spPr>
          <a:xfrm>
            <a:off x="1016298" y="940196"/>
            <a:ext cx="3168495" cy="3186350"/>
          </a:xfrm>
          <a:prstGeom prst="rect">
            <a:avLst/>
          </a:prstGeom>
          <a:ln w="12700">
            <a:solidFill>
              <a:srgbClr val="9C2027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45642"/>
          <a:stretch/>
        </p:blipFill>
        <p:spPr>
          <a:xfrm>
            <a:off x="8165575" y="939247"/>
            <a:ext cx="3116346" cy="3187299"/>
          </a:xfrm>
          <a:prstGeom prst="rect">
            <a:avLst/>
          </a:prstGeom>
          <a:ln w="12700">
            <a:solidFill>
              <a:srgbClr val="9C2027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8027408" y="4265951"/>
            <a:ext cx="3515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>
                <a:hlinkClick r:id="rId5"/>
              </a:rPr>
              <a:t>https://</a:t>
            </a:r>
            <a:r>
              <a:rPr lang="es-PE" sz="1200" dirty="0" smtClean="0">
                <a:hlinkClick r:id="rId5"/>
              </a:rPr>
              <a:t>www.youtube.com/watch?v=lop4GNHTpdM</a:t>
            </a:r>
            <a:endParaRPr lang="es-PE" sz="1200" dirty="0" smtClean="0"/>
          </a:p>
          <a:p>
            <a:endParaRPr lang="es-PE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b="46211"/>
          <a:stretch/>
        </p:blipFill>
        <p:spPr>
          <a:xfrm>
            <a:off x="4601421" y="949368"/>
            <a:ext cx="3147526" cy="3196471"/>
          </a:xfrm>
          <a:prstGeom prst="rect">
            <a:avLst/>
          </a:prstGeom>
          <a:ln w="12700">
            <a:solidFill>
              <a:srgbClr val="9C2027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4546100" y="4265952"/>
            <a:ext cx="3379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hlinkClick r:id="rId7"/>
              </a:rPr>
              <a:t>https://</a:t>
            </a:r>
            <a:r>
              <a:rPr lang="es-PE" sz="1200" dirty="0" smtClean="0">
                <a:hlinkClick r:id="rId7"/>
              </a:rPr>
              <a:t>www.youtube.com/watch?v=F9er6QHWJXc</a:t>
            </a:r>
            <a:endParaRPr lang="es-PE" sz="1200" dirty="0" smtClean="0"/>
          </a:p>
          <a:p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64482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68628" y="193069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s-PE" sz="2500" b="1" dirty="0" smtClean="0">
                <a:solidFill>
                  <a:srgbClr val="C00000"/>
                </a:solidFill>
                <a:latin typeface="Stag Book" panose="02000503060000020004" pitchFamily="50" charset="0"/>
                <a:ea typeface="+mn-ea"/>
                <a:cs typeface="+mn-cs"/>
              </a:rPr>
              <a:t>Contacto</a:t>
            </a:r>
            <a:endParaRPr lang="es-PE" sz="2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29110" y="2705724"/>
            <a:ext cx="743664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s-PE" altLang="zh-TW" sz="2200" b="1" dirty="0" smtClean="0">
                <a:latin typeface="+mn-lt"/>
                <a:ea typeface="+mn-ea"/>
                <a:cs typeface="Helvetica" panose="020B0604020202020204" pitchFamily="34" charset="0"/>
              </a:rPr>
              <a:t>Mantenimiento de Locales Educativos</a:t>
            </a:r>
          </a:p>
          <a:p>
            <a:pPr algn="just"/>
            <a:r>
              <a:rPr lang="es-PE" altLang="zh-TW" sz="2200" dirty="0">
                <a:latin typeface="+mn-lt"/>
                <a:cs typeface="Helvetica" panose="020B0604020202020204" pitchFamily="34" charset="0"/>
              </a:rPr>
              <a:t>Unidad Gerencial de Mantenimiento – UGM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altLang="zh-TW" sz="2200" dirty="0" smtClean="0">
                <a:latin typeface="+mn-lt"/>
                <a:ea typeface="+mn-ea"/>
                <a:cs typeface="Helvetica" panose="020B0604020202020204" pitchFamily="34" charset="0"/>
              </a:rPr>
              <a:t>mimantenimiento@pronied.gob.pe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altLang="zh-TW" sz="2200" dirty="0" smtClean="0">
                <a:latin typeface="+mn-lt"/>
                <a:ea typeface="+mn-ea"/>
                <a:cs typeface="Helvetica" panose="020B0604020202020204" pitchFamily="34" charset="0"/>
              </a:rPr>
              <a:t>615 5960 Anexo 7101, 7102, 7105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52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9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Conector recto 73"/>
          <p:cNvCxnSpPr/>
          <p:nvPr/>
        </p:nvCxnSpPr>
        <p:spPr>
          <a:xfrm flipV="1">
            <a:off x="4360480" y="5282085"/>
            <a:ext cx="1814587" cy="5026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9198991" y="832746"/>
            <a:ext cx="2521796" cy="611838"/>
            <a:chOff x="9757791" y="832744"/>
            <a:chExt cx="2003056" cy="485982"/>
          </a:xfrm>
        </p:grpSpPr>
        <p:sp>
          <p:nvSpPr>
            <p:cNvPr id="3" name="Google Shape;242;p42"/>
            <p:cNvSpPr/>
            <p:nvPr/>
          </p:nvSpPr>
          <p:spPr>
            <a:xfrm>
              <a:off x="9881722" y="832745"/>
              <a:ext cx="485956" cy="48598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lang="es-ES" sz="1300"/>
            </a:p>
          </p:txBody>
        </p:sp>
        <p:sp>
          <p:nvSpPr>
            <p:cNvPr id="4" name="Google Shape;242;p42"/>
            <p:cNvSpPr/>
            <p:nvPr/>
          </p:nvSpPr>
          <p:spPr>
            <a:xfrm>
              <a:off x="10578737" y="832744"/>
              <a:ext cx="485956" cy="485981"/>
            </a:xfrm>
            <a:prstGeom prst="ellipse">
              <a:avLst/>
            </a:prstGeom>
            <a:solidFill>
              <a:srgbClr val="93978F"/>
            </a:solidFill>
            <a:ln w="38100" cap="flat" cmpd="sng">
              <a:solidFill>
                <a:srgbClr val="9397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00" b="1" kern="1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UGEL</a:t>
              </a:r>
              <a:endParaRPr lang="es-ES" sz="13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5" name="Google Shape;242;p42"/>
            <p:cNvSpPr/>
            <p:nvPr/>
          </p:nvSpPr>
          <p:spPr>
            <a:xfrm>
              <a:off x="11274891" y="832744"/>
              <a:ext cx="485956" cy="4859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50" b="1" kern="1000" spc="-25" dirty="0">
                  <a:solidFill>
                    <a:srgbClr val="FFFFFF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RESP.</a:t>
              </a:r>
              <a:endParaRPr lang="es-ES" sz="125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50" b="1" kern="1000" spc="-40" dirty="0">
                  <a:solidFill>
                    <a:srgbClr val="FFFFFF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MANT.</a:t>
              </a:r>
              <a:endParaRPr lang="es-ES" sz="1250" spc="-4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757791" y="937235"/>
              <a:ext cx="756000" cy="232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b="1" kern="1000" spc="-35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PRONIED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784314" y="1507343"/>
            <a:ext cx="4467824" cy="1091985"/>
            <a:chOff x="1519216" y="1394309"/>
            <a:chExt cx="4467824" cy="1091985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2305476" y="1655123"/>
              <a:ext cx="2664000" cy="0"/>
            </a:xfrm>
            <a:prstGeom prst="line">
              <a:avLst/>
            </a:prstGeom>
            <a:noFill/>
            <a:ln w="57150" cap="flat" cmpd="sng">
              <a:solidFill>
                <a:srgbClr val="A6A6A6"/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  <p:sp>
          <p:nvSpPr>
            <p:cNvPr id="9" name="Google Shape;238;p42"/>
            <p:cNvSpPr/>
            <p:nvPr/>
          </p:nvSpPr>
          <p:spPr>
            <a:xfrm>
              <a:off x="1519216" y="2016525"/>
              <a:ext cx="1451223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listado de locales educativos beneficiados</a:t>
              </a:r>
              <a:endParaRPr sz="1100" dirty="0"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239;p42"/>
            <p:cNvSpPr/>
            <p:nvPr/>
          </p:nvSpPr>
          <p:spPr>
            <a:xfrm>
              <a:off x="2670261" y="2024594"/>
              <a:ext cx="1070601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designación </a:t>
              </a:r>
              <a:r>
                <a:rPr lang="es-PE" sz="11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 </a:t>
              </a:r>
              <a:r>
                <a:rPr lang="es-PE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especialista de UGEL </a:t>
              </a:r>
              <a:endParaRPr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240;p42"/>
            <p:cNvSpPr/>
            <p:nvPr/>
          </p:nvSpPr>
          <p:spPr>
            <a:xfrm>
              <a:off x="3724712" y="2016525"/>
              <a:ext cx="1207877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</a:t>
              </a:r>
              <a:r>
                <a:rPr lang="es-PE" sz="11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esignación de </a:t>
              </a:r>
              <a:r>
                <a:rPr lang="es-ES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responsable </a:t>
              </a:r>
              <a:r>
                <a:rPr lang="es-ES" sz="1100" b="1" dirty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 </a:t>
              </a:r>
              <a:r>
                <a:rPr lang="es-ES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mantenimiento</a:t>
              </a:r>
              <a:endParaRPr lang="es-ES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Google Shape;240;p42"/>
            <p:cNvSpPr/>
            <p:nvPr/>
          </p:nvSpPr>
          <p:spPr>
            <a:xfrm>
              <a:off x="4779163" y="2016525"/>
              <a:ext cx="1207877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conformación de comisión de mantenimiento</a:t>
              </a:r>
              <a:endParaRPr sz="1100" dirty="0"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719740" y="1394920"/>
              <a:ext cx="585737" cy="535800"/>
              <a:chOff x="1198745" y="1394920"/>
              <a:chExt cx="585737" cy="535800"/>
            </a:xfrm>
          </p:grpSpPr>
          <p:sp>
            <p:nvSpPr>
              <p:cNvPr id="20" name="Google Shape;242;p42"/>
              <p:cNvSpPr/>
              <p:nvPr/>
            </p:nvSpPr>
            <p:spPr>
              <a:xfrm>
                <a:off x="1198745" y="1394920"/>
                <a:ext cx="585737" cy="535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endParaRPr dirty="0">
                  <a:sym typeface="Calibri"/>
                </a:endParaRPr>
              </a:p>
            </p:txBody>
          </p:sp>
          <p:pic>
            <p:nvPicPr>
              <p:cNvPr id="21" name="Google Shape;243;p4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267869" y="1611784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44;p4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443154" y="1468209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45;p42"/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1456793" y="1662253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" name="Grupo 13"/>
            <p:cNvGrpSpPr/>
            <p:nvPr/>
          </p:nvGrpSpPr>
          <p:grpSpPr>
            <a:xfrm>
              <a:off x="3889766" y="1394309"/>
              <a:ext cx="610662" cy="558600"/>
              <a:chOff x="3368771" y="1394309"/>
              <a:chExt cx="610662" cy="558600"/>
            </a:xfrm>
          </p:grpSpPr>
          <p:sp>
            <p:nvSpPr>
              <p:cNvPr id="18" name="Google Shape;247;p42"/>
              <p:cNvSpPr/>
              <p:nvPr/>
            </p:nvSpPr>
            <p:spPr>
              <a:xfrm>
                <a:off x="3368771" y="1394309"/>
                <a:ext cx="610662" cy="5586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19" name="Google Shape;547;p5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96422" y="1470740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upo 14"/>
            <p:cNvGrpSpPr/>
            <p:nvPr/>
          </p:nvGrpSpPr>
          <p:grpSpPr>
            <a:xfrm>
              <a:off x="2792871" y="1394309"/>
              <a:ext cx="585737" cy="535800"/>
              <a:chOff x="2271876" y="1394309"/>
              <a:chExt cx="585737" cy="535800"/>
            </a:xfrm>
          </p:grpSpPr>
          <p:sp>
            <p:nvSpPr>
              <p:cNvPr id="16" name="Google Shape;269;p42"/>
              <p:cNvSpPr/>
              <p:nvPr/>
            </p:nvSpPr>
            <p:spPr>
              <a:xfrm>
                <a:off x="2271876" y="1394309"/>
                <a:ext cx="585737" cy="5358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dirty="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17" name="Google Shape;547;p5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01750" y="1488794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" name="Grupo 23"/>
          <p:cNvGrpSpPr/>
          <p:nvPr/>
        </p:nvGrpSpPr>
        <p:grpSpPr>
          <a:xfrm>
            <a:off x="4154864" y="3418310"/>
            <a:ext cx="7339812" cy="559639"/>
            <a:chOff x="3866685" y="5712866"/>
            <a:chExt cx="7339812" cy="559639"/>
          </a:xfrm>
        </p:grpSpPr>
        <p:cxnSp>
          <p:nvCxnSpPr>
            <p:cNvPr id="25" name="Conector recto 24"/>
            <p:cNvCxnSpPr/>
            <p:nvPr/>
          </p:nvCxnSpPr>
          <p:spPr>
            <a:xfrm>
              <a:off x="4474497" y="5995348"/>
              <a:ext cx="6732000" cy="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  <p:grpSp>
          <p:nvGrpSpPr>
            <p:cNvPr id="26" name="Grupo 25"/>
            <p:cNvGrpSpPr/>
            <p:nvPr/>
          </p:nvGrpSpPr>
          <p:grpSpPr>
            <a:xfrm>
              <a:off x="6815297" y="5716535"/>
              <a:ext cx="603774" cy="552300"/>
              <a:chOff x="6601406" y="3426773"/>
              <a:chExt cx="603774" cy="552300"/>
            </a:xfrm>
          </p:grpSpPr>
          <p:sp>
            <p:nvSpPr>
              <p:cNvPr id="48" name="Google Shape;255;p42"/>
              <p:cNvSpPr/>
              <p:nvPr/>
            </p:nvSpPr>
            <p:spPr>
              <a:xfrm>
                <a:off x="6601406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49" name="Google Shape;281;p42"/>
              <p:cNvPicPr preferRelativeResize="0"/>
              <p:nvPr/>
            </p:nvPicPr>
            <p:blipFill>
              <a:blip r:embed="rId4">
                <a:alphaModFix/>
                <a:lum bright="70000" contrast="-70000"/>
              </a:blip>
              <a:stretch>
                <a:fillRect/>
              </a:stretch>
            </p:blipFill>
            <p:spPr>
              <a:xfrm>
                <a:off x="6685584" y="3525687"/>
                <a:ext cx="417381" cy="39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rupo 26"/>
            <p:cNvGrpSpPr/>
            <p:nvPr/>
          </p:nvGrpSpPr>
          <p:grpSpPr>
            <a:xfrm>
              <a:off x="7766482" y="5724785"/>
              <a:ext cx="585737" cy="535800"/>
              <a:chOff x="7683789" y="3435023"/>
              <a:chExt cx="585737" cy="535800"/>
            </a:xfrm>
          </p:grpSpPr>
          <p:sp>
            <p:nvSpPr>
              <p:cNvPr id="46" name="Google Shape;283;p42"/>
              <p:cNvSpPr/>
              <p:nvPr/>
            </p:nvSpPr>
            <p:spPr>
              <a:xfrm>
                <a:off x="7683789" y="3435023"/>
                <a:ext cx="585737" cy="5358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47" name="Google Shape;256;p42"/>
              <p:cNvPicPr preferRelativeResize="0"/>
              <p:nvPr/>
            </p:nvPicPr>
            <p:blipFill rotWithShape="1">
              <a:blip r:embed="rId5">
                <a:alphaModFix/>
                <a:lum bright="70000" contrast="-70000"/>
              </a:blip>
              <a:srcRect/>
              <a:stretch/>
            </p:blipFill>
            <p:spPr>
              <a:xfrm>
                <a:off x="7800251" y="3516376"/>
                <a:ext cx="407866" cy="3730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rupo 27"/>
            <p:cNvGrpSpPr/>
            <p:nvPr/>
          </p:nvGrpSpPr>
          <p:grpSpPr>
            <a:xfrm>
              <a:off x="9650815" y="5716535"/>
              <a:ext cx="603774" cy="552300"/>
              <a:chOff x="9979265" y="5716535"/>
              <a:chExt cx="603774" cy="552300"/>
            </a:xfrm>
          </p:grpSpPr>
          <p:sp>
            <p:nvSpPr>
              <p:cNvPr id="44" name="Google Shape;259;p42"/>
              <p:cNvSpPr/>
              <p:nvPr/>
            </p:nvSpPr>
            <p:spPr>
              <a:xfrm>
                <a:off x="9979265" y="5716535"/>
                <a:ext cx="603774" cy="5523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45" name="Google Shape;260;p4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0086244" y="5769504"/>
                <a:ext cx="453573" cy="414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rupo 28"/>
            <p:cNvGrpSpPr/>
            <p:nvPr/>
          </p:nvGrpSpPr>
          <p:grpSpPr>
            <a:xfrm>
              <a:off x="5877558" y="5722685"/>
              <a:ext cx="590328" cy="540000"/>
              <a:chOff x="5532470" y="3432923"/>
              <a:chExt cx="590328" cy="540000"/>
            </a:xfrm>
          </p:grpSpPr>
          <p:sp>
            <p:nvSpPr>
              <p:cNvPr id="42" name="Google Shape;280;p42"/>
              <p:cNvSpPr/>
              <p:nvPr/>
            </p:nvSpPr>
            <p:spPr>
              <a:xfrm>
                <a:off x="5532470" y="3432923"/>
                <a:ext cx="590328" cy="5400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43" name="Google Shape;260;p4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626826" y="3474566"/>
                <a:ext cx="453573" cy="414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rupo 29"/>
            <p:cNvGrpSpPr/>
            <p:nvPr/>
          </p:nvGrpSpPr>
          <p:grpSpPr>
            <a:xfrm>
              <a:off x="4944410" y="5724785"/>
              <a:ext cx="585737" cy="535800"/>
              <a:chOff x="4468125" y="3435023"/>
              <a:chExt cx="585737" cy="535800"/>
            </a:xfrm>
          </p:grpSpPr>
          <p:sp>
            <p:nvSpPr>
              <p:cNvPr id="40" name="Google Shape;276;p42"/>
              <p:cNvSpPr/>
              <p:nvPr/>
            </p:nvSpPr>
            <p:spPr>
              <a:xfrm>
                <a:off x="4468125" y="3435023"/>
                <a:ext cx="585737" cy="5358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41" name="Google Shape;251;p42"/>
              <p:cNvPicPr preferRelativeResize="0"/>
              <p:nvPr/>
            </p:nvPicPr>
            <p:blipFill rotWithShape="1">
              <a:blip r:embed="rId7">
                <a:alphaModFix/>
                <a:lum bright="70000" contrast="-70000"/>
              </a:blip>
              <a:srcRect/>
              <a:stretch/>
            </p:blipFill>
            <p:spPr>
              <a:xfrm>
                <a:off x="4602172" y="3548692"/>
                <a:ext cx="324000" cy="340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rupo 30"/>
            <p:cNvGrpSpPr/>
            <p:nvPr/>
          </p:nvGrpSpPr>
          <p:grpSpPr>
            <a:xfrm>
              <a:off x="8699630" y="5716535"/>
              <a:ext cx="603774" cy="552300"/>
              <a:chOff x="8748134" y="3426773"/>
              <a:chExt cx="603774" cy="552300"/>
            </a:xfrm>
          </p:grpSpPr>
          <p:sp>
            <p:nvSpPr>
              <p:cNvPr id="38" name="Google Shape;259;p42"/>
              <p:cNvSpPr/>
              <p:nvPr/>
            </p:nvSpPr>
            <p:spPr>
              <a:xfrm>
                <a:off x="8748134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39" name="Google Shape;251;p42"/>
              <p:cNvPicPr preferRelativeResize="0"/>
              <p:nvPr/>
            </p:nvPicPr>
            <p:blipFill rotWithShape="1">
              <a:blip r:embed="rId7">
                <a:alphaModFix/>
                <a:lum bright="70000" contrast="-70000"/>
              </a:blip>
              <a:srcRect/>
              <a:stretch/>
            </p:blipFill>
            <p:spPr>
              <a:xfrm>
                <a:off x="8888021" y="3542556"/>
                <a:ext cx="324000" cy="340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rupo 31"/>
            <p:cNvGrpSpPr/>
            <p:nvPr/>
          </p:nvGrpSpPr>
          <p:grpSpPr>
            <a:xfrm>
              <a:off x="3866685" y="5712866"/>
              <a:ext cx="730314" cy="559639"/>
              <a:chOff x="3345690" y="3426773"/>
              <a:chExt cx="730314" cy="559639"/>
            </a:xfrm>
          </p:grpSpPr>
          <p:sp>
            <p:nvSpPr>
              <p:cNvPr id="36" name="Google Shape;250;p42"/>
              <p:cNvSpPr/>
              <p:nvPr/>
            </p:nvSpPr>
            <p:spPr>
              <a:xfrm>
                <a:off x="3385743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endParaRPr>
                  <a:sym typeface="Calibri"/>
                </a:endParaRPr>
              </a:p>
            </p:txBody>
          </p:sp>
          <p:pic>
            <p:nvPicPr>
              <p:cNvPr id="37" name="Picture 6" descr="https://encrypted-tbn0.gstatic.com/images?q=tbn:ANd9GcQG_5mBXtJEL_vx5dL3f-rScg9JWBjJA_ropMZfw9nuk1xyjWDJ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690" y="3442645"/>
                <a:ext cx="730314" cy="543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upo 32"/>
            <p:cNvGrpSpPr/>
            <p:nvPr/>
          </p:nvGrpSpPr>
          <p:grpSpPr>
            <a:xfrm>
              <a:off x="10602000" y="5717000"/>
              <a:ext cx="603774" cy="552300"/>
              <a:chOff x="10983600" y="5717000"/>
              <a:chExt cx="603774" cy="552300"/>
            </a:xfrm>
            <a:solidFill>
              <a:srgbClr val="93978F"/>
            </a:solidFill>
          </p:grpSpPr>
          <p:sp>
            <p:nvSpPr>
              <p:cNvPr id="34" name="Google Shape;259;p42"/>
              <p:cNvSpPr/>
              <p:nvPr/>
            </p:nvSpPr>
            <p:spPr>
              <a:xfrm>
                <a:off x="10983600" y="5717000"/>
                <a:ext cx="603774" cy="552300"/>
              </a:xfrm>
              <a:prstGeom prst="ellipse">
                <a:avLst/>
              </a:prstGeom>
              <a:grpFill/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35" name="Google Shape;263;p42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11087706" y="5806138"/>
                <a:ext cx="393552" cy="360000"/>
              </a:xfrm>
              <a:prstGeom prst="rect">
                <a:avLst/>
              </a:prstGeom>
              <a:grpFill/>
              <a:ln>
                <a:solidFill>
                  <a:srgbClr val="93978F"/>
                </a:solidFill>
              </a:ln>
            </p:spPr>
          </p:pic>
        </p:grpSp>
      </p:grpSp>
      <p:sp>
        <p:nvSpPr>
          <p:cNvPr id="50" name="Google Shape;252;p42"/>
          <p:cNvSpPr/>
          <p:nvPr/>
        </p:nvSpPr>
        <p:spPr>
          <a:xfrm>
            <a:off x="4077110" y="3986277"/>
            <a:ext cx="93773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apertura de cuentas de ahorro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253;p42"/>
          <p:cNvSpPr/>
          <p:nvPr/>
        </p:nvSpPr>
        <p:spPr>
          <a:xfrm>
            <a:off x="7054622" y="3986277"/>
            <a:ext cx="86477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retiro de monto transferido</a:t>
            </a:r>
          </a:p>
        </p:txBody>
      </p:sp>
      <p:sp>
        <p:nvSpPr>
          <p:cNvPr id="52" name="Google Shape;257;p42"/>
          <p:cNvSpPr/>
          <p:nvPr/>
        </p:nvSpPr>
        <p:spPr>
          <a:xfrm>
            <a:off x="8933392" y="3986277"/>
            <a:ext cx="95367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registro </a:t>
            </a:r>
            <a:r>
              <a:rPr lang="es-ES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 declaración de gastos</a:t>
            </a:r>
          </a:p>
        </p:txBody>
      </p:sp>
      <p:sp>
        <p:nvSpPr>
          <p:cNvPr id="53" name="Google Shape;272;p42"/>
          <p:cNvSpPr/>
          <p:nvPr/>
        </p:nvSpPr>
        <p:spPr>
          <a:xfrm>
            <a:off x="5162808" y="3986277"/>
            <a:ext cx="88190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elaboración y registro de ficha</a:t>
            </a:r>
            <a:endParaRPr lang="es-PE"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Google Shape;273;p42"/>
          <p:cNvSpPr/>
          <p:nvPr/>
        </p:nvSpPr>
        <p:spPr>
          <a:xfrm>
            <a:off x="7906693" y="3986277"/>
            <a:ext cx="10774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ejecución de acciones de mantenimiento</a:t>
            </a:r>
          </a:p>
        </p:txBody>
      </p:sp>
      <p:sp>
        <p:nvSpPr>
          <p:cNvPr id="55" name="Google Shape;274;p42"/>
          <p:cNvSpPr/>
          <p:nvPr/>
        </p:nvSpPr>
        <p:spPr>
          <a:xfrm>
            <a:off x="6064498" y="3986277"/>
            <a:ext cx="89414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aprobación de </a:t>
            </a:r>
            <a:r>
              <a:rPr lang="es-PE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ficha de acciones de FAM</a:t>
            </a:r>
            <a:endParaRPr lang="es-PE"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257;p42"/>
          <p:cNvSpPr/>
          <p:nvPr/>
        </p:nvSpPr>
        <p:spPr>
          <a:xfrm>
            <a:off x="9799503" y="3986277"/>
            <a:ext cx="10774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100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aprobación de</a:t>
            </a:r>
            <a:r>
              <a:rPr lang="es-ES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 declaración de </a:t>
            </a:r>
            <a:r>
              <a:rPr lang="es-ES" sz="1100" b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gastos (DG)</a:t>
            </a:r>
            <a:endParaRPr lang="es-ES" sz="1100" b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257;p42"/>
          <p:cNvSpPr/>
          <p:nvPr/>
        </p:nvSpPr>
        <p:spPr>
          <a:xfrm>
            <a:off x="10843414" y="4099892"/>
            <a:ext cx="106891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cierre de las acciones de mantenimiento</a:t>
            </a:r>
            <a:endParaRPr sz="11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8" name="Conector recto 57"/>
          <p:cNvCxnSpPr/>
          <p:nvPr/>
        </p:nvCxnSpPr>
        <p:spPr>
          <a:xfrm rot="5400000">
            <a:off x="4174788" y="3030539"/>
            <a:ext cx="612000" cy="0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9" name="Google Shape;265;p42"/>
          <p:cNvSpPr/>
          <p:nvPr/>
        </p:nvSpPr>
        <p:spPr>
          <a:xfrm>
            <a:off x="455655" y="1894709"/>
            <a:ext cx="1233116" cy="57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sz="1400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i: programación</a:t>
            </a:r>
            <a:endParaRPr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Forma libre 59"/>
          <p:cNvSpPr/>
          <p:nvPr/>
        </p:nvSpPr>
        <p:spPr>
          <a:xfrm>
            <a:off x="1672721" y="1357040"/>
            <a:ext cx="197287" cy="1367499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Google Shape;266;p42"/>
          <p:cNvSpPr/>
          <p:nvPr/>
        </p:nvSpPr>
        <p:spPr>
          <a:xfrm>
            <a:off x="471515" y="3934619"/>
            <a:ext cx="1252728" cy="50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sz="1400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ii: ejecución</a:t>
            </a:r>
            <a:endParaRPr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Forma libre 61"/>
          <p:cNvSpPr/>
          <p:nvPr/>
        </p:nvSpPr>
        <p:spPr>
          <a:xfrm>
            <a:off x="1656140" y="3454455"/>
            <a:ext cx="184566" cy="1107137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Google Shape;242;p42"/>
          <p:cNvSpPr/>
          <p:nvPr/>
        </p:nvSpPr>
        <p:spPr>
          <a:xfrm>
            <a:off x="5253735" y="1507343"/>
            <a:ext cx="611806" cy="58040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 cap="flat" cmpd="sng">
            <a:solidFill>
              <a:schemeClr val="tx2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s-ES" sz="1250" spc="-4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4" name="Google Shape;248;p42"/>
          <p:cNvPicPr preferRelativeResize="0"/>
          <p:nvPr/>
        </p:nvPicPr>
        <p:blipFill rotWithShape="1">
          <a:blip r:embed="rId11">
            <a:alphaModFix/>
            <a:lum bright="70000" contrast="-70000"/>
          </a:blip>
          <a:srcRect/>
          <a:stretch/>
        </p:blipFill>
        <p:spPr>
          <a:xfrm>
            <a:off x="5387780" y="1629362"/>
            <a:ext cx="357952" cy="32916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Etapas </a:t>
            </a:r>
            <a:r>
              <a:rPr lang="pt-BR" sz="2800" dirty="0" err="1" smtClean="0"/>
              <a:t>del</a:t>
            </a:r>
            <a:r>
              <a:rPr lang="pt-BR" sz="2800" dirty="0" smtClean="0"/>
              <a:t> Programa </a:t>
            </a:r>
            <a:r>
              <a:rPr lang="pt-BR" sz="2800" dirty="0"/>
              <a:t>de </a:t>
            </a:r>
            <a:r>
              <a:rPr lang="pt-BR" sz="2800" dirty="0" err="1" smtClean="0"/>
              <a:t>Mantenimiento</a:t>
            </a:r>
            <a:endParaRPr lang="pt-BR" sz="2800" dirty="0"/>
          </a:p>
        </p:txBody>
      </p:sp>
      <p:sp>
        <p:nvSpPr>
          <p:cNvPr id="66" name="Google Shape;266;p42"/>
          <p:cNvSpPr/>
          <p:nvPr/>
        </p:nvSpPr>
        <p:spPr>
          <a:xfrm>
            <a:off x="392590" y="5243650"/>
            <a:ext cx="1252728" cy="50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sz="1400" b="1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Procesos transversales</a:t>
            </a:r>
            <a:endParaRPr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Forma libre 66"/>
          <p:cNvSpPr/>
          <p:nvPr/>
        </p:nvSpPr>
        <p:spPr>
          <a:xfrm>
            <a:off x="1614688" y="5033430"/>
            <a:ext cx="204136" cy="1013800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Google Shape;242;p42"/>
          <p:cNvSpPr/>
          <p:nvPr/>
        </p:nvSpPr>
        <p:spPr>
          <a:xfrm>
            <a:off x="4113292" y="4962049"/>
            <a:ext cx="611806" cy="611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es-ES" sz="1300"/>
          </a:p>
        </p:txBody>
      </p:sp>
      <p:sp>
        <p:nvSpPr>
          <p:cNvPr id="69" name="Google Shape;242;p42"/>
          <p:cNvSpPr/>
          <p:nvPr/>
        </p:nvSpPr>
        <p:spPr>
          <a:xfrm>
            <a:off x="5210507" y="4976167"/>
            <a:ext cx="611806" cy="611837"/>
          </a:xfrm>
          <a:prstGeom prst="ellipse">
            <a:avLst/>
          </a:prstGeom>
          <a:solidFill>
            <a:srgbClr val="93978F"/>
          </a:solidFill>
          <a:ln w="38100" cap="flat" cmpd="sng">
            <a:solidFill>
              <a:srgbClr val="9397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Aft>
                <a:spcPts val="0"/>
              </a:spcAft>
            </a:pPr>
            <a:endParaRPr lang="es-ES" sz="13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64" y="5054651"/>
            <a:ext cx="454868" cy="454868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99" y="5047103"/>
            <a:ext cx="456407" cy="456407"/>
          </a:xfrm>
          <a:prstGeom prst="rect">
            <a:avLst/>
          </a:prstGeom>
        </p:spPr>
      </p:pic>
      <p:sp>
        <p:nvSpPr>
          <p:cNvPr id="72" name="Google Shape;252;p42"/>
          <p:cNvSpPr/>
          <p:nvPr/>
        </p:nvSpPr>
        <p:spPr>
          <a:xfrm>
            <a:off x="3900206" y="5573885"/>
            <a:ext cx="103094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Formación de competencias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272;p42"/>
          <p:cNvSpPr/>
          <p:nvPr/>
        </p:nvSpPr>
        <p:spPr>
          <a:xfrm>
            <a:off x="5075873" y="5593512"/>
            <a:ext cx="112147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 smtClean="0">
                <a:ea typeface="Helvetica Neue"/>
                <a:cs typeface="Helvetica Neue"/>
                <a:sym typeface="Helvetica Neue"/>
              </a:rPr>
              <a:t>Programa réplicas y </a:t>
            </a:r>
            <a:r>
              <a:rPr lang="es-PE" sz="1100" b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brinda asistencia técnica</a:t>
            </a:r>
          </a:p>
        </p:txBody>
      </p:sp>
      <p:sp>
        <p:nvSpPr>
          <p:cNvPr id="75" name="Google Shape;242;p42"/>
          <p:cNvSpPr/>
          <p:nvPr/>
        </p:nvSpPr>
        <p:spPr>
          <a:xfrm>
            <a:off x="6197348" y="4959836"/>
            <a:ext cx="611806" cy="611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es-ES" sz="1300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93" y="5006396"/>
            <a:ext cx="490246" cy="490246"/>
          </a:xfrm>
          <a:prstGeom prst="rect">
            <a:avLst/>
          </a:prstGeom>
        </p:spPr>
      </p:pic>
      <p:sp>
        <p:nvSpPr>
          <p:cNvPr id="77" name="Google Shape;252;p42"/>
          <p:cNvSpPr/>
          <p:nvPr/>
        </p:nvSpPr>
        <p:spPr>
          <a:xfrm>
            <a:off x="6165736" y="5593512"/>
            <a:ext cx="90243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Reporte de avance de la ejecución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1149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rir corchete 1"/>
          <p:cNvSpPr/>
          <p:nvPr/>
        </p:nvSpPr>
        <p:spPr>
          <a:xfrm>
            <a:off x="1410828" y="1237154"/>
            <a:ext cx="1208547" cy="3594968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Google Shape;396;p46"/>
          <p:cNvSpPr txBox="1"/>
          <p:nvPr/>
        </p:nvSpPr>
        <p:spPr>
          <a:xfrm>
            <a:off x="2634211" y="1063757"/>
            <a:ext cx="2676862" cy="3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Marco </a:t>
            </a:r>
            <a:r>
              <a:rPr lang="es-PE" sz="1600" b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normativo</a:t>
            </a:r>
            <a:endParaRPr sz="1600" b="1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" name="Google Shape;398;p46"/>
          <p:cNvCxnSpPr/>
          <p:nvPr/>
        </p:nvCxnSpPr>
        <p:spPr>
          <a:xfrm>
            <a:off x="2619375" y="1078967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400;p46"/>
          <p:cNvCxnSpPr>
            <a:endCxn id="10" idx="6"/>
          </p:cNvCxnSpPr>
          <p:nvPr/>
        </p:nvCxnSpPr>
        <p:spPr>
          <a:xfrm flipH="1">
            <a:off x="1132959" y="2958020"/>
            <a:ext cx="1486416" cy="14979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401;p46"/>
          <p:cNvCxnSpPr/>
          <p:nvPr/>
        </p:nvCxnSpPr>
        <p:spPr>
          <a:xfrm>
            <a:off x="2619375" y="2824879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408;p46"/>
          <p:cNvCxnSpPr/>
          <p:nvPr/>
        </p:nvCxnSpPr>
        <p:spPr>
          <a:xfrm>
            <a:off x="2609682" y="4697373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409;p46"/>
          <p:cNvSpPr/>
          <p:nvPr/>
        </p:nvSpPr>
        <p:spPr>
          <a:xfrm>
            <a:off x="423759" y="2618399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410;p46" descr="80-51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9810" y="2701998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411;p46"/>
          <p:cNvGrpSpPr/>
          <p:nvPr/>
        </p:nvGrpSpPr>
        <p:grpSpPr>
          <a:xfrm>
            <a:off x="1665116" y="876670"/>
            <a:ext cx="710400" cy="710400"/>
            <a:chOff x="2529586" y="1510597"/>
            <a:chExt cx="710400" cy="710400"/>
          </a:xfrm>
        </p:grpSpPr>
        <p:sp>
          <p:nvSpPr>
            <p:cNvPr id="13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14" name="Google Shape;412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o 14"/>
          <p:cNvGrpSpPr/>
          <p:nvPr/>
        </p:nvGrpSpPr>
        <p:grpSpPr>
          <a:xfrm>
            <a:off x="4868403" y="1001041"/>
            <a:ext cx="6663812" cy="3198610"/>
            <a:chOff x="7205012" y="1454569"/>
            <a:chExt cx="4709884" cy="3198610"/>
          </a:xfrm>
        </p:grpSpPr>
        <p:sp>
          <p:nvSpPr>
            <p:cNvPr id="16" name="Google Shape;396;p46"/>
            <p:cNvSpPr txBox="1"/>
            <p:nvPr/>
          </p:nvSpPr>
          <p:spPr>
            <a:xfrm>
              <a:off x="8072656" y="2089004"/>
              <a:ext cx="3832388" cy="899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marL="285750" lvl="2" indent="-285750" algn="just">
                <a:buSzPts val="900"/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Determina las 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responsabilidades</a:t>
              </a: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del MINEDU,  PRONIED, 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DRE, UGEL </a:t>
              </a: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y Directores de IIEE. </a:t>
              </a:r>
            </a:p>
            <a:p>
              <a:pPr marL="285750" lvl="2" indent="-285750" algn="just">
                <a:buSzPts val="900"/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Establece los procesos a cumplir en cada etapa. </a:t>
              </a:r>
            </a:p>
            <a:p>
              <a:pPr marL="285750" lvl="2" indent="-285750" algn="just">
                <a:buSzPts val="900"/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No hay exclusiones, todos son incluidos.*</a:t>
              </a:r>
            </a:p>
          </p:txBody>
        </p:sp>
        <p:sp>
          <p:nvSpPr>
            <p:cNvPr id="17" name="Google Shape;447;p48"/>
            <p:cNvSpPr txBox="1"/>
            <p:nvPr/>
          </p:nvSpPr>
          <p:spPr>
            <a:xfrm>
              <a:off x="8067733" y="1454569"/>
              <a:ext cx="3837312" cy="6732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buSzPts val="900"/>
              </a:pPr>
              <a:r>
                <a:rPr lang="es-PE" sz="1400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Norma técnica general del programa de mantenimiento de locales educativos - </a:t>
              </a:r>
              <a:r>
                <a:rPr lang="es-PE" sz="1400" b="1" i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Resolución Ministerial N° 009-2019-MINEDU</a:t>
              </a:r>
              <a:endParaRPr lang="es-PE" sz="1400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396;p46"/>
            <p:cNvSpPr txBox="1"/>
            <p:nvPr/>
          </p:nvSpPr>
          <p:spPr>
            <a:xfrm>
              <a:off x="8077583" y="3665977"/>
              <a:ext cx="3837313" cy="987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marL="182563" lvl="2" indent="-182563" algn="just">
                <a:buSzPts val="900"/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Establece el 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mecanismo y la modalidad </a:t>
              </a: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para la transferencia de los recursos a los locales educativos.</a:t>
              </a:r>
              <a:endParaRPr lang="es-PE" sz="14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  <a:p>
              <a:pPr marL="182563" lvl="2" indent="-182563" algn="just">
                <a:buSzPts val="900"/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Establece el 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plazo </a:t>
              </a: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para la emisión de disposiciones para la gestión de cuentas 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y el plazo </a:t>
              </a:r>
              <a:r>
                <a:rPr lang="es-PE" sz="1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 ejecución del programa de mantenimiento</a:t>
              </a:r>
              <a:r>
                <a:rPr lang="es-PE" sz="1400" b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  </a:t>
              </a:r>
              <a:endParaRPr lang="es-PE" sz="14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0" name="Conector angular 19"/>
            <p:cNvCxnSpPr/>
            <p:nvPr/>
          </p:nvCxnSpPr>
          <p:spPr>
            <a:xfrm>
              <a:off x="7205012" y="1671895"/>
              <a:ext cx="953473" cy="1741334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6666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  <p:sp>
          <p:nvSpPr>
            <p:cNvPr id="19" name="Google Shape;447;p48"/>
            <p:cNvSpPr txBox="1"/>
            <p:nvPr/>
          </p:nvSpPr>
          <p:spPr>
            <a:xfrm>
              <a:off x="8067730" y="3019179"/>
              <a:ext cx="3837314" cy="7187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buSzPts val="900"/>
              </a:pPr>
              <a:r>
                <a:rPr lang="es-PE" sz="1400" b="1" i="1" dirty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Decreto de Urgencia N° 004-2019</a:t>
              </a:r>
              <a:r>
                <a:rPr lang="es-PE" sz="1400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, que establece medidas extraordinarias que contribuyan a estimular la economía a través del gasto </a:t>
              </a:r>
              <a:r>
                <a:rPr lang="es-PE" sz="1400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público.</a:t>
              </a:r>
              <a:endParaRPr lang="es-ES" sz="1400" b="1" i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1" name="Google Shape;332;p44"/>
          <p:cNvSpPr txBox="1"/>
          <p:nvPr/>
        </p:nvSpPr>
        <p:spPr>
          <a:xfrm>
            <a:off x="330649" y="6128802"/>
            <a:ext cx="8785336" cy="3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05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* A excepción de IIEE sin metas de atención y locales educativos declarados en emergencia o inhabitables por INDECI. </a:t>
            </a:r>
            <a:endParaRPr lang="es-ES" sz="1050" i="1" dirty="0">
              <a:solidFill>
                <a:prstClr val="black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396;p46"/>
          <p:cNvSpPr txBox="1"/>
          <p:nvPr/>
        </p:nvSpPr>
        <p:spPr>
          <a:xfrm>
            <a:off x="6102966" y="4817474"/>
            <a:ext cx="5499584" cy="94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182563" lvl="2" indent="-182563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Documento 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simplificado.</a:t>
            </a:r>
          </a:p>
          <a:p>
            <a:pPr marL="182563" lvl="2" indent="-182563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Establece 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plazos que deben cumplir las </a:t>
            </a:r>
            <a:r>
              <a:rPr lang="es-ES" sz="1400" dirty="0">
                <a:ea typeface="Helvetica Neue"/>
                <a:cs typeface="Helvetica Neue"/>
                <a:sym typeface="Helvetica Neue"/>
              </a:rPr>
              <a:t>DRE, UGEL y Directores de IIEE </a:t>
            </a:r>
            <a:r>
              <a:rPr lang="es-PE" sz="1400" dirty="0">
                <a:ea typeface="Helvetica Neue"/>
                <a:cs typeface="Helvetica Neue"/>
                <a:sym typeface="Helvetica Neue"/>
              </a:rPr>
              <a:t>en cada etapa.</a:t>
            </a:r>
          </a:p>
        </p:txBody>
      </p:sp>
      <p:sp>
        <p:nvSpPr>
          <p:cNvPr id="29" name="Google Shape;447;p48"/>
          <p:cNvSpPr txBox="1"/>
          <p:nvPr/>
        </p:nvSpPr>
        <p:spPr>
          <a:xfrm>
            <a:off x="6089026" y="4175750"/>
            <a:ext cx="5429250" cy="739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sz="1400" b="1" i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Norma técnica específica </a:t>
            </a:r>
            <a:r>
              <a:rPr lang="es-PE" sz="1400" b="1" i="1" dirty="0" smtClean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“Disposiciones para la ejecución del Programa Suplementario de Mantenimiento de Locales Educativos 2019” – </a:t>
            </a:r>
            <a:r>
              <a:rPr lang="es-PE" sz="1400" b="1" i="1" dirty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Resolución Ministerial N° </a:t>
            </a:r>
            <a:r>
              <a:rPr lang="es-PE" sz="1400" b="1" i="1" dirty="0" smtClean="0">
                <a:solidFill>
                  <a:srgbClr val="C00000"/>
                </a:solidFill>
                <a:ea typeface="Helvetica Neue"/>
                <a:cs typeface="Helvetica Neue"/>
                <a:sym typeface="Helvetica Neue"/>
              </a:rPr>
              <a:t>536-2019-MINEDU</a:t>
            </a:r>
            <a:endParaRPr lang="es-PE" sz="1400" b="1" i="1" dirty="0">
              <a:solidFill>
                <a:srgbClr val="C00000"/>
              </a:solidFill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0" name="Conector angular 29"/>
          <p:cNvCxnSpPr>
            <a:endCxn id="29" idx="1"/>
          </p:cNvCxnSpPr>
          <p:nvPr/>
        </p:nvCxnSpPr>
        <p:spPr>
          <a:xfrm rot="16200000" flipH="1">
            <a:off x="4880366" y="3336954"/>
            <a:ext cx="1871210" cy="546110"/>
          </a:xfrm>
          <a:prstGeom prst="bentConnector2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44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/>
              <a:t>Normativa y base </a:t>
            </a:r>
            <a:r>
              <a:rPr lang="es-PE" sz="2800" dirty="0" smtClean="0"/>
              <a:t>legal</a:t>
            </a:r>
            <a:endParaRPr lang="es-PE" sz="2800" dirty="0"/>
          </a:p>
        </p:txBody>
      </p:sp>
      <p:cxnSp>
        <p:nvCxnSpPr>
          <p:cNvPr id="32" name="Google Shape;401;p46"/>
          <p:cNvCxnSpPr/>
          <p:nvPr/>
        </p:nvCxnSpPr>
        <p:spPr>
          <a:xfrm>
            <a:off x="2562597" y="2824879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" name="Google Shape;413;p46"/>
          <p:cNvGrpSpPr/>
          <p:nvPr/>
        </p:nvGrpSpPr>
        <p:grpSpPr>
          <a:xfrm>
            <a:off x="1643431" y="2625945"/>
            <a:ext cx="710400" cy="710400"/>
            <a:chOff x="2489961" y="2686872"/>
            <a:chExt cx="710400" cy="710400"/>
          </a:xfrm>
        </p:grpSpPr>
        <p:sp>
          <p:nvSpPr>
            <p:cNvPr id="34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35" name="Google Shape;415;p46" descr="iconfinder_12_meeting_business_office_team_396412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97;p46"/>
          <p:cNvSpPr txBox="1"/>
          <p:nvPr/>
        </p:nvSpPr>
        <p:spPr>
          <a:xfrm>
            <a:off x="2581077" y="2824879"/>
            <a:ext cx="2789594" cy="2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capacidades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7" name="Google Shape;392;p46"/>
          <p:cNvGrpSpPr/>
          <p:nvPr/>
        </p:nvGrpSpPr>
        <p:grpSpPr>
          <a:xfrm>
            <a:off x="1687263" y="4421523"/>
            <a:ext cx="710400" cy="710400"/>
            <a:chOff x="2547861" y="5282172"/>
            <a:chExt cx="710400" cy="710400"/>
          </a:xfrm>
        </p:grpSpPr>
        <p:sp>
          <p:nvSpPr>
            <p:cNvPr id="38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39" name="Google Shape;393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Google Shape;406;p46"/>
          <p:cNvSpPr txBox="1"/>
          <p:nvPr/>
        </p:nvSpPr>
        <p:spPr>
          <a:xfrm>
            <a:off x="2625312" y="4673795"/>
            <a:ext cx="2811334" cy="24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Seguimiento y monitoreo 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52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brir corchete 1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oogle Shape;392;p46"/>
          <p:cNvGrpSpPr/>
          <p:nvPr/>
        </p:nvGrpSpPr>
        <p:grpSpPr>
          <a:xfrm>
            <a:off x="1770868" y="4929202"/>
            <a:ext cx="710400" cy="710400"/>
            <a:chOff x="2547861" y="5282172"/>
            <a:chExt cx="710400" cy="710400"/>
          </a:xfrm>
        </p:grpSpPr>
        <p:sp>
          <p:nvSpPr>
            <p:cNvPr id="4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" name="Google Shape;393;p4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Google Shape;396;p46"/>
          <p:cNvSpPr txBox="1"/>
          <p:nvPr/>
        </p:nvSpPr>
        <p:spPr>
          <a:xfrm>
            <a:off x="2709244" y="1761435"/>
            <a:ext cx="2732449" cy="31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397;p46"/>
          <p:cNvSpPr txBox="1"/>
          <p:nvPr/>
        </p:nvSpPr>
        <p:spPr>
          <a:xfrm>
            <a:off x="2740509" y="3467752"/>
            <a:ext cx="2789594" cy="2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capacidades</a:t>
            </a:r>
            <a:endParaRPr sz="16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" name="Google Shape;398;p46"/>
          <p:cNvCxnSpPr/>
          <p:nvPr/>
        </p:nvCxnSpPr>
        <p:spPr>
          <a:xfrm>
            <a:off x="2704985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401;p46"/>
          <p:cNvCxnSpPr/>
          <p:nvPr/>
        </p:nvCxnSpPr>
        <p:spPr>
          <a:xfrm>
            <a:off x="27376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406;p46"/>
          <p:cNvSpPr txBox="1"/>
          <p:nvPr/>
        </p:nvSpPr>
        <p:spPr>
          <a:xfrm>
            <a:off x="2718770" y="5202726"/>
            <a:ext cx="2811334" cy="24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Seguimiento y monitoreo 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" name="Google Shape;408;p46"/>
          <p:cNvCxnSpPr/>
          <p:nvPr/>
        </p:nvCxnSpPr>
        <p:spPr>
          <a:xfrm>
            <a:off x="269703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410;p46" descr="80-5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412" y="3395337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413;p46"/>
          <p:cNvGrpSpPr/>
          <p:nvPr/>
        </p:nvGrpSpPr>
        <p:grpSpPr>
          <a:xfrm>
            <a:off x="1770868" y="3268818"/>
            <a:ext cx="710400" cy="710400"/>
            <a:chOff x="2489961" y="2686872"/>
            <a:chExt cx="710400" cy="710400"/>
          </a:xfrm>
        </p:grpSpPr>
        <p:sp>
          <p:nvSpPr>
            <p:cNvPr id="16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17" name="Google Shape;415;p46" descr="iconfinder_12_meeting_business_office_team_396412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411;p46"/>
          <p:cNvGrpSpPr/>
          <p:nvPr/>
        </p:nvGrpSpPr>
        <p:grpSpPr>
          <a:xfrm>
            <a:off x="1770868" y="1570009"/>
            <a:ext cx="710400" cy="710400"/>
            <a:chOff x="2529586" y="1510597"/>
            <a:chExt cx="710400" cy="710400"/>
          </a:xfrm>
        </p:grpSpPr>
        <p:sp>
          <p:nvSpPr>
            <p:cNvPr id="19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20" name="Google Shape;412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Conector angular 20"/>
          <p:cNvCxnSpPr/>
          <p:nvPr/>
        </p:nvCxnSpPr>
        <p:spPr>
          <a:xfrm flipV="1">
            <a:off x="5063378" y="1922984"/>
            <a:ext cx="1049482" cy="1692000"/>
          </a:xfrm>
          <a:prstGeom prst="bentConnector3">
            <a:avLst>
              <a:gd name="adj1" fmla="val 67511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23" name="Google Shape;396;p46"/>
          <p:cNvSpPr txBox="1"/>
          <p:nvPr/>
        </p:nvSpPr>
        <p:spPr>
          <a:xfrm>
            <a:off x="6112855" y="2312115"/>
            <a:ext cx="5593370" cy="135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Capacitaciones dirigidas a </a:t>
            </a:r>
            <a:r>
              <a:rPr lang="es-PE" sz="14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especialistas de DRE, UGEL </a:t>
            </a:r>
            <a:r>
              <a:rPr lang="es-PE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y </a:t>
            </a:r>
            <a:r>
              <a:rPr lang="es-ES" sz="14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responsables 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 mantenimiento.</a:t>
            </a:r>
          </a:p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ES" sz="1400" dirty="0" smtClean="0">
                <a:ea typeface="Helvetica Neue"/>
                <a:cs typeface="Helvetica Neue"/>
                <a:sym typeface="Helvetica Neue"/>
              </a:rPr>
              <a:t>Presencial y virtual para 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realizar los talleres correspondientes.</a:t>
            </a:r>
          </a:p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Los </a:t>
            </a:r>
            <a:r>
              <a:rPr lang="es-ES" sz="1400" dirty="0" smtClean="0">
                <a:ea typeface="Helvetica Neue"/>
                <a:cs typeface="Helvetica Neue"/>
                <a:sym typeface="Helvetica Neue"/>
              </a:rPr>
              <a:t>temas serán </a:t>
            </a:r>
            <a:r>
              <a:rPr lang="es-ES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(nuevo cronograma), recomendaciones sobre la priorización de espacios y acciones, registro de FAM y DG. </a:t>
            </a:r>
            <a:endParaRPr lang="es-ES" sz="14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447;p48"/>
          <p:cNvSpPr txBox="1"/>
          <p:nvPr/>
        </p:nvSpPr>
        <p:spPr>
          <a:xfrm>
            <a:off x="6112855" y="1585294"/>
            <a:ext cx="5593368" cy="665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sz="1400" b="1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Talleres de capacitación </a:t>
            </a:r>
            <a:endParaRPr lang="es-PE" sz="1400"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396;p46"/>
          <p:cNvSpPr txBox="1"/>
          <p:nvPr/>
        </p:nvSpPr>
        <p:spPr>
          <a:xfrm>
            <a:off x="6112859" y="4493482"/>
            <a:ext cx="5593366" cy="110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Desarrollo </a:t>
            </a:r>
            <a:r>
              <a:rPr lang="es-PE" sz="14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 material de difusión de las mejoras que refuerce las capacidades de los actores no técnicos y que garantice la correcta ejecución del Programa de Mantenimiento</a:t>
            </a:r>
            <a:r>
              <a:rPr lang="es-PE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err="1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Mailing</a:t>
            </a:r>
            <a:r>
              <a:rPr lang="es-PE" sz="14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, PPT,  nota de prensa, SMS.</a:t>
            </a:r>
            <a:endParaRPr lang="es-PE" sz="14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447;p48"/>
          <p:cNvSpPr txBox="1"/>
          <p:nvPr/>
        </p:nvSpPr>
        <p:spPr>
          <a:xfrm>
            <a:off x="6112859" y="3828353"/>
            <a:ext cx="5593366" cy="655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sz="1400" b="1" i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Material de difusión</a:t>
            </a:r>
            <a:endParaRPr lang="es-PE" sz="1400" b="1" i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7" name="Conector angular 26"/>
          <p:cNvCxnSpPr>
            <a:stCxn id="7" idx="3"/>
            <a:endCxn id="26" idx="1"/>
          </p:cNvCxnSpPr>
          <p:nvPr/>
        </p:nvCxnSpPr>
        <p:spPr>
          <a:xfrm>
            <a:off x="5530103" y="3615872"/>
            <a:ext cx="582756" cy="540133"/>
          </a:xfrm>
          <a:prstGeom prst="bentConnector3">
            <a:avLst>
              <a:gd name="adj1" fmla="val 40193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35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Capacitación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3647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rir corchete 1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oogle Shape;392;p46"/>
          <p:cNvGrpSpPr/>
          <p:nvPr/>
        </p:nvGrpSpPr>
        <p:grpSpPr>
          <a:xfrm>
            <a:off x="1780393" y="4929202"/>
            <a:ext cx="710400" cy="710400"/>
            <a:chOff x="2547861" y="5282172"/>
            <a:chExt cx="710400" cy="710400"/>
          </a:xfrm>
        </p:grpSpPr>
        <p:sp>
          <p:nvSpPr>
            <p:cNvPr id="4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" name="Google Shape;393;p4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" name="Google Shape;398;p46"/>
          <p:cNvCxnSpPr/>
          <p:nvPr/>
        </p:nvCxnSpPr>
        <p:spPr>
          <a:xfrm>
            <a:off x="2674836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401;p46"/>
          <p:cNvCxnSpPr/>
          <p:nvPr/>
        </p:nvCxnSpPr>
        <p:spPr>
          <a:xfrm>
            <a:off x="26995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408;p46"/>
          <p:cNvCxnSpPr/>
          <p:nvPr/>
        </p:nvCxnSpPr>
        <p:spPr>
          <a:xfrm>
            <a:off x="267456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410;p46" descr="80-5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412" y="3395337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413;p46"/>
          <p:cNvGrpSpPr/>
          <p:nvPr/>
        </p:nvGrpSpPr>
        <p:grpSpPr>
          <a:xfrm>
            <a:off x="1780393" y="3268818"/>
            <a:ext cx="710400" cy="710400"/>
            <a:chOff x="2489961" y="2686872"/>
            <a:chExt cx="710400" cy="710400"/>
          </a:xfrm>
        </p:grpSpPr>
        <p:sp>
          <p:nvSpPr>
            <p:cNvPr id="16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17" name="Google Shape;415;p46" descr="iconfinder_12_meeting_business_office_team_3964123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411;p46"/>
          <p:cNvGrpSpPr/>
          <p:nvPr/>
        </p:nvGrpSpPr>
        <p:grpSpPr>
          <a:xfrm>
            <a:off x="1780393" y="1570009"/>
            <a:ext cx="710400" cy="710400"/>
            <a:chOff x="2529586" y="1510597"/>
            <a:chExt cx="710400" cy="710400"/>
          </a:xfrm>
        </p:grpSpPr>
        <p:sp>
          <p:nvSpPr>
            <p:cNvPr id="19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20" name="Google Shape;412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396;p46"/>
          <p:cNvSpPr txBox="1"/>
          <p:nvPr/>
        </p:nvSpPr>
        <p:spPr>
          <a:xfrm>
            <a:off x="6096001" y="2280409"/>
            <a:ext cx="5564553" cy="28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Sistema </a:t>
            </a:r>
            <a:r>
              <a:rPr lang="es-PE" sz="1400" dirty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de información en tiempo real sobre el avance en las etapas del programa de mantenimiento en los Directores/Responsables; DRE/UGEL y </a:t>
            </a:r>
            <a:r>
              <a:rPr lang="es-PE" sz="140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MINEDU/PRONIED.</a:t>
            </a:r>
          </a:p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Para el monitoreo se esta implementando la FAM offline la cual permitirá el registro de la ficha desde un aplicativo móvil, lo que ayudara a que los monitores puedan ayudar en el registro de las FAM a los responsables a través de las asistencias técnicas que se llevaran </a:t>
            </a:r>
            <a:r>
              <a:rPr lang="es-PE" sz="1400" dirty="0" smtClean="0">
                <a:ea typeface="Helvetica Neue"/>
                <a:cs typeface="Helvetica Neue"/>
                <a:sym typeface="Helvetica Neue"/>
              </a:rPr>
              <a:t>en distintos establecimientos de acuerdo a las coordinaciones internas entre los especialistas y los monitores de campo.</a:t>
            </a:r>
          </a:p>
          <a:p>
            <a:pPr marL="285750" lvl="2" indent="-285750" algn="just">
              <a:buSzPts val="900"/>
              <a:buFont typeface="Wingdings" panose="05000000000000000000" pitchFamily="2" charset="2"/>
              <a:buChar char="q"/>
            </a:pPr>
            <a:r>
              <a:rPr lang="es-PE" sz="140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El seguimiento será como esta planteado desde el 2019 a través del sistema Mi Mantenimiento (tiempo real) y a los reportes que se envían de manera semanal (se espera ya no remitir los </a:t>
            </a:r>
            <a:r>
              <a:rPr lang="es-PE" sz="1400" dirty="0" err="1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excel</a:t>
            </a:r>
            <a:r>
              <a:rPr lang="es-PE" sz="1400" dirty="0" smtClean="0">
                <a:solidFill>
                  <a:schemeClr val="tx1"/>
                </a:solidFill>
                <a:ea typeface="Helvetica Neue"/>
                <a:cs typeface="Helvetica Neue"/>
                <a:sym typeface="Helvetica Neue"/>
              </a:rPr>
              <a:t>).</a:t>
            </a:r>
          </a:p>
        </p:txBody>
      </p:sp>
      <p:cxnSp>
        <p:nvCxnSpPr>
          <p:cNvPr id="24" name="Conector angular 23"/>
          <p:cNvCxnSpPr/>
          <p:nvPr/>
        </p:nvCxnSpPr>
        <p:spPr>
          <a:xfrm flipV="1">
            <a:off x="5253879" y="1922984"/>
            <a:ext cx="1337329" cy="3399843"/>
          </a:xfrm>
          <a:prstGeom prst="bentConnector3">
            <a:avLst>
              <a:gd name="adj1" fmla="val 37894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25" name="Rectángulo 24"/>
          <p:cNvSpPr/>
          <p:nvPr/>
        </p:nvSpPr>
        <p:spPr>
          <a:xfrm>
            <a:off x="333375" y="6022896"/>
            <a:ext cx="1156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buSzPts val="900"/>
            </a:pPr>
            <a:r>
              <a:rPr lang="es-PE" sz="1200" i="1" dirty="0" smtClean="0">
                <a:latin typeface="+mn-lt"/>
                <a:ea typeface="Helvetica Neue"/>
                <a:cs typeface="Helvetica Neue"/>
                <a:sym typeface="Helvetica Neue"/>
              </a:rPr>
              <a:t>*El </a:t>
            </a:r>
            <a:r>
              <a:rPr lang="es-PE" sz="1200" i="1" dirty="0">
                <a:latin typeface="+mn-lt"/>
                <a:ea typeface="Helvetica Neue"/>
                <a:cs typeface="Helvetica Neue"/>
                <a:sym typeface="Helvetica Neue"/>
              </a:rPr>
              <a:t>ingreso </a:t>
            </a:r>
            <a:r>
              <a:rPr lang="es-PE" sz="1200" i="1" dirty="0" smtClean="0">
                <a:latin typeface="+mn-lt"/>
                <a:ea typeface="Helvetica Neue"/>
                <a:cs typeface="Helvetica Neue"/>
                <a:sym typeface="Helvetica Neue"/>
              </a:rPr>
              <a:t>a Mi Mantenimiento es para el personal de la UGM, Unidades Zonales, especialistas de mantenimiento de la DRE/UGEL y de los responsables registrados y validados por el especialista de mantenimiento de la DRE/UGEL. </a:t>
            </a:r>
            <a:endParaRPr lang="es-PE" sz="1200" i="1" dirty="0"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396;p46"/>
          <p:cNvSpPr txBox="1"/>
          <p:nvPr/>
        </p:nvSpPr>
        <p:spPr>
          <a:xfrm>
            <a:off x="2680669" y="1761435"/>
            <a:ext cx="2732449" cy="31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397;p46"/>
          <p:cNvSpPr txBox="1"/>
          <p:nvPr/>
        </p:nvSpPr>
        <p:spPr>
          <a:xfrm>
            <a:off x="2702409" y="3467752"/>
            <a:ext cx="2789594" cy="2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capacidades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406;p46"/>
          <p:cNvSpPr txBox="1"/>
          <p:nvPr/>
        </p:nvSpPr>
        <p:spPr>
          <a:xfrm>
            <a:off x="2680670" y="5202726"/>
            <a:ext cx="2811334" cy="240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Seguimiento y monitoreo</a:t>
            </a:r>
            <a:endParaRPr sz="16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447;p48"/>
          <p:cNvSpPr txBox="1"/>
          <p:nvPr/>
        </p:nvSpPr>
        <p:spPr>
          <a:xfrm>
            <a:off x="6096000" y="1570009"/>
            <a:ext cx="5657849" cy="647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SzPts val="900"/>
            </a:pPr>
            <a:r>
              <a:rPr lang="es-PE" sz="1400" b="1" i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Sistema </a:t>
            </a:r>
            <a:r>
              <a:rPr lang="es-PE" sz="1400" b="1" i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Informático </a:t>
            </a:r>
            <a:r>
              <a:rPr lang="es-PE" sz="1400" b="1" i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“Mi Mantenimiento”</a:t>
            </a:r>
          </a:p>
          <a:p>
            <a:pPr algn="just">
              <a:buSzPts val="900"/>
            </a:pPr>
            <a:r>
              <a:rPr lang="es-PE" sz="1400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Ganador del </a:t>
            </a:r>
            <a:r>
              <a:rPr lang="es-PE" sz="1400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</a:rPr>
              <a:t>Premio a las Buenas Prácticas en Gestión Pública </a:t>
            </a:r>
            <a:r>
              <a:rPr lang="es-PE" sz="1400" b="1" i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</a:rPr>
              <a:t>2019 - </a:t>
            </a:r>
            <a:r>
              <a:rPr lang="es-PE" sz="1400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Subcategoría Procesos y </a:t>
            </a:r>
            <a:r>
              <a:rPr lang="es-PE" sz="1400" b="1" i="1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Procedimientos.</a:t>
            </a:r>
            <a:endParaRPr lang="es-PE" sz="1400" b="1" i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Seguimiento y monitoreo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266017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Actores y responsabilidades</a:t>
            </a:r>
            <a:endParaRPr lang="es-PE" sz="2800" dirty="0"/>
          </a:p>
        </p:txBody>
      </p:sp>
      <p:sp>
        <p:nvSpPr>
          <p:cNvPr id="8" name="Triángulo rectángulo 7"/>
          <p:cNvSpPr/>
          <p:nvPr/>
        </p:nvSpPr>
        <p:spPr>
          <a:xfrm rot="13444729">
            <a:off x="887037" y="7428696"/>
            <a:ext cx="132053" cy="13205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 dirty="0">
              <a:solidFill>
                <a:prstClr val="white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21868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Related ima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2" r="-641"/>
          <a:stretch/>
        </p:blipFill>
        <p:spPr bwMode="auto">
          <a:xfrm>
            <a:off x="2117970" y="1131268"/>
            <a:ext cx="1336430" cy="1338394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859699" y="1439393"/>
            <a:ext cx="11723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b="1">
                <a:ea typeface="Calibri" panose="020F0502020204030204" pitchFamily="34" charset="0"/>
              </a:defRPr>
            </a:lvl1pPr>
          </a:lstStyle>
          <a:p>
            <a:r>
              <a:rPr lang="es-PE" dirty="0"/>
              <a:t>MINEDU / PRONIED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59699" y="3189389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ea typeface="Calibri" panose="020F0502020204030204" pitchFamily="34" charset="0"/>
              </a:rPr>
              <a:t>DRE / UGEL</a:t>
            </a:r>
            <a:endParaRPr lang="es-PE" dirty="0">
              <a:ea typeface="Calibri" panose="020F0502020204030204" pitchFamily="34" charset="0"/>
            </a:endParaRPr>
          </a:p>
        </p:txBody>
      </p:sp>
      <p:pic>
        <p:nvPicPr>
          <p:cNvPr id="10" name="Picture 4" descr="Image result for UGEL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469" y="2747369"/>
            <a:ext cx="1350000" cy="135000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UGEL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"/>
          <a:stretch/>
        </p:blipFill>
        <p:spPr bwMode="auto">
          <a:xfrm>
            <a:off x="2117970" y="4382891"/>
            <a:ext cx="1336430" cy="1336429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59698" y="4866439"/>
            <a:ext cx="117230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>
              <a:defRPr b="1">
                <a:ea typeface="Calibri" panose="020F0502020204030204" pitchFamily="34" charset="0"/>
              </a:defRPr>
            </a:lvl1pPr>
          </a:lstStyle>
          <a:p>
            <a:r>
              <a:rPr lang="es-PE" dirty="0" smtClean="0"/>
              <a:t>IIEE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12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35" y="683280"/>
            <a:ext cx="10840916" cy="579811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75141" y="196095"/>
            <a:ext cx="1917000" cy="48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PE" sz="2800" dirty="0" smtClean="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rPr>
              <a:t>Flujograma</a:t>
            </a:r>
            <a:endParaRPr lang="es-PE" sz="2800" dirty="0">
              <a:solidFill>
                <a:srgbClr val="C00000"/>
              </a:solidFill>
              <a:latin typeface="Stag Book" panose="0200050306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4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6884" y="139761"/>
            <a:ext cx="9144000" cy="4873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PE" sz="2800" dirty="0" smtClean="0"/>
              <a:t>Etapa I – Programación</a:t>
            </a:r>
            <a:endParaRPr lang="es-PE" sz="2800" dirty="0"/>
          </a:p>
        </p:txBody>
      </p:sp>
      <p:sp>
        <p:nvSpPr>
          <p:cNvPr id="6" name="Rectángulo 5"/>
          <p:cNvSpPr/>
          <p:nvPr/>
        </p:nvSpPr>
        <p:spPr>
          <a:xfrm>
            <a:off x="765074" y="969117"/>
            <a:ext cx="5549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b="1" dirty="0" smtClean="0"/>
              <a:t>¿Cuáles son los locales educativos beneficiarios?</a:t>
            </a:r>
            <a:endParaRPr lang="es-PE" sz="2000" dirty="0"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03936" y="4057663"/>
            <a:ext cx="9080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dirty="0" smtClean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>
                <a:cs typeface="Arial" panose="020B0604020202020204" pitchFamily="34" charset="0"/>
              </a:rPr>
              <a:t>Los criterios de Asignación de locales educativos</a:t>
            </a:r>
            <a:r>
              <a:rPr lang="es-PE" dirty="0" smtClean="0">
                <a:cs typeface="Arial" panose="020B0604020202020204" pitchFamily="34" charset="0"/>
              </a:rPr>
              <a:t> se elaboran </a:t>
            </a:r>
            <a:r>
              <a:rPr lang="es-ES" altLang="es-PE" dirty="0" smtClean="0" bmk="">
                <a:cs typeface="Arial" panose="020B0604020202020204" pitchFamily="34" charset="0"/>
              </a:rPr>
              <a:t>en base a las </a:t>
            </a:r>
            <a:r>
              <a:rPr lang="es-PE" altLang="es-PE" dirty="0" smtClean="0" bmk="">
                <a:cs typeface="Arial" panose="020B0604020202020204" pitchFamily="34" charset="0"/>
              </a:rPr>
              <a:t>características </a:t>
            </a:r>
            <a:r>
              <a:rPr lang="es-PE" altLang="es-PE" dirty="0" bmk="">
                <a:cs typeface="Arial" panose="020B0604020202020204" pitchFamily="34" charset="0"/>
              </a:rPr>
              <a:t>de la infraestructura educativa, condiciones del entorno y cumplimiento de las etapas del programa de mantenimiento 2019.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6884" y="5974069"/>
            <a:ext cx="1155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0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s-PE" altLang="es-PE" sz="10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 base de datos remitida por la UE tiene fecha de corte 19 de setiembre de 2019.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altLang="es-PE" sz="1000" i="1" dirty="0" smtClean="0" bmk="">
                <a:cs typeface="Arial" panose="020B0604020202020204" pitchFamily="34" charset="0"/>
              </a:rPr>
              <a:t>** Según los plazos establecidos en la Norma Técnica aprobada con R.M. 017-2019-MINEDU</a:t>
            </a:r>
            <a:endParaRPr kumimoji="0" lang="es-PE" altLang="es-PE" sz="1000" b="0" i="1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03937" y="1573912"/>
            <a:ext cx="8964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cs typeface="Arial" panose="020B0604020202020204" pitchFamily="34" charset="0"/>
              </a:rPr>
              <a:t>Locales con códigos de local </a:t>
            </a:r>
            <a:r>
              <a:rPr lang="es-PE" b="1" dirty="0">
                <a:cs typeface="Arial" panose="020B0604020202020204" pitchFamily="34" charset="0"/>
              </a:rPr>
              <a:t>activos</a:t>
            </a:r>
            <a:r>
              <a:rPr lang="es-PE" dirty="0">
                <a:cs typeface="Arial" panose="020B0604020202020204" pitchFamily="34" charset="0"/>
              </a:rPr>
              <a:t> comprendidos en la </a:t>
            </a:r>
            <a:r>
              <a:rPr lang="es-PE" b="1" dirty="0">
                <a:cs typeface="Arial" panose="020B0604020202020204" pitchFamily="34" charset="0"/>
              </a:rPr>
              <a:t>gestión A1 y A4 </a:t>
            </a:r>
            <a:r>
              <a:rPr lang="es-PE" dirty="0">
                <a:cs typeface="Arial" panose="020B0604020202020204" pitchFamily="34" charset="0"/>
              </a:rPr>
              <a:t>de acuerdo a la información del censo educativo </a:t>
            </a:r>
            <a:r>
              <a:rPr lang="es-PE" dirty="0" smtClean="0">
                <a:cs typeface="Arial" panose="020B0604020202020204" pitchFamily="34" charset="0"/>
              </a:rPr>
              <a:t>2019*, que cuenten con </a:t>
            </a:r>
            <a:r>
              <a:rPr lang="es-PE" dirty="0">
                <a:cs typeface="Arial" panose="020B0604020202020204" pitchFamily="34" charset="0"/>
              </a:rPr>
              <a:t>declaración de gastos del programa de mantenimiento 2019 registrada al 14 de octubre de 2019**.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50667" t="4053" r="16312" b="54714"/>
          <a:stretch/>
        </p:blipFill>
        <p:spPr>
          <a:xfrm>
            <a:off x="1140534" y="2904173"/>
            <a:ext cx="1000691" cy="10057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0571" t="3823" r="56408" b="54944"/>
          <a:stretch/>
        </p:blipFill>
        <p:spPr>
          <a:xfrm>
            <a:off x="1140534" y="1581478"/>
            <a:ext cx="1032143" cy="103735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203936" y="2929648"/>
            <a:ext cx="8964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Locales educativos considerados </a:t>
            </a:r>
            <a:r>
              <a:rPr lang="es-PE" dirty="0">
                <a:cs typeface="Arial" panose="020B0604020202020204" pitchFamily="34" charset="0"/>
              </a:rPr>
              <a:t>bajo resolución como emblemáticos.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cs typeface="Arial" panose="020B0604020202020204" pitchFamily="34" charset="0"/>
              </a:rPr>
              <a:t>Locales educativos que serán beneficiados </a:t>
            </a:r>
            <a:r>
              <a:rPr lang="es-PE" dirty="0">
                <a:cs typeface="Arial" panose="020B0604020202020204" pitchFamily="34" charset="0"/>
              </a:rPr>
              <a:t>por el monto de asignación de mejoramiento en servicios eléctricos.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r="6165"/>
          <a:stretch/>
        </p:blipFill>
        <p:spPr>
          <a:xfrm>
            <a:off x="1087513" y="4179255"/>
            <a:ext cx="1138184" cy="12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855C248F-6705-4B52-B268-D5C3C4B9ABF3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7123E25B-FCBE-4DD0-B77A-429715ED3B1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22436</TotalTime>
  <Words>2693</Words>
  <Application>Microsoft Office PowerPoint</Application>
  <PresentationFormat>Panorámica</PresentationFormat>
  <Paragraphs>295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7" baseType="lpstr">
      <vt:lpstr>新細明體</vt:lpstr>
      <vt:lpstr>Arial</vt:lpstr>
      <vt:lpstr>Arial Narrow</vt:lpstr>
      <vt:lpstr>Calibri</vt:lpstr>
      <vt:lpstr>Calibri Light</vt:lpstr>
      <vt:lpstr>Helvetica</vt:lpstr>
      <vt:lpstr>Helvetica Narrow</vt:lpstr>
      <vt:lpstr>Helvetica Neue</vt:lpstr>
      <vt:lpstr>Stag Book</vt:lpstr>
      <vt:lpstr>Swis721 Lt BT</vt:lpstr>
      <vt:lpstr>Times New Roman</vt:lpstr>
      <vt:lpstr>Wingdings</vt:lpstr>
      <vt:lpstr>1_Tema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CPBS</dc:creator>
  <cp:lastModifiedBy>UGEL MANTENIMIENTO</cp:lastModifiedBy>
  <cp:revision>837</cp:revision>
  <cp:lastPrinted>2018-11-20T23:25:52Z</cp:lastPrinted>
  <dcterms:created xsi:type="dcterms:W3CDTF">2014-10-23T20:47:16Z</dcterms:created>
  <dcterms:modified xsi:type="dcterms:W3CDTF">2019-11-05T16:41:00Z</dcterms:modified>
</cp:coreProperties>
</file>