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368" r:id="rId3"/>
    <p:sldId id="388" r:id="rId4"/>
    <p:sldId id="370" r:id="rId5"/>
    <p:sldId id="390" r:id="rId6"/>
    <p:sldId id="371" r:id="rId7"/>
    <p:sldId id="391" r:id="rId8"/>
    <p:sldId id="373" r:id="rId9"/>
    <p:sldId id="374" r:id="rId10"/>
    <p:sldId id="375" r:id="rId11"/>
    <p:sldId id="376" r:id="rId12"/>
    <p:sldId id="392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63" r:id="rId24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4939-A6DB-40E6-A32F-C1C888A85BF7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E2E25-15AD-473B-A12B-91068B32661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4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C63E7-E674-4FBA-B399-20EA8840C26A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802AE-4B3B-42E9-B216-9088F4B4DA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9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Acceso</a:t>
            </a:r>
            <a:r>
              <a:rPr lang="es-PE" baseline="0" dirty="0" smtClean="0"/>
              <a:t> de </a:t>
            </a:r>
            <a:r>
              <a:rPr lang="es-PE" baseline="0" dirty="0" err="1" smtClean="0"/>
              <a:t>ugel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390B-9846-418C-9BF2-CE48A5499A09}" type="slidenum">
              <a:rPr lang="es-PE" smtClean="0">
                <a:solidFill>
                  <a:prstClr val="black"/>
                </a:solidFill>
              </a:rPr>
              <a:pPr/>
              <a:t>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4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ad41a348c_0_1141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81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4ad41a348c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24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060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3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229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96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9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24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09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799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6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83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15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660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CFD5-B069-4336-B912-AFB2A214DD01}" type="datetimeFigureOut">
              <a:rPr lang="es-PE" smtClean="0"/>
              <a:t>15/01/2020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29F-4BC7-48D7-9A3B-C44AA76602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3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8" y="6042226"/>
            <a:ext cx="3875963" cy="5982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4438" y="3632806"/>
            <a:ext cx="884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CC0000"/>
                </a:solidFill>
              </a:rPr>
              <a:t>Unidad Gerencial de Mantenimiento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01996B-A12D-3A43-A5B2-5DFD1BFAB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51" y="5821560"/>
            <a:ext cx="971753" cy="971753"/>
          </a:xfrm>
          <a:prstGeom prst="rect">
            <a:avLst/>
          </a:prstGeom>
        </p:spPr>
      </p:pic>
      <p:sp>
        <p:nvSpPr>
          <p:cNvPr id="6" name="CuadroTexto 3"/>
          <p:cNvSpPr txBox="1"/>
          <p:nvPr/>
        </p:nvSpPr>
        <p:spPr>
          <a:xfrm>
            <a:off x="484439" y="1498641"/>
            <a:ext cx="8845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 smtClean="0">
                <a:solidFill>
                  <a:srgbClr val="CC0000"/>
                </a:solidFill>
              </a:rPr>
              <a:t>Mi Mantenimiento</a:t>
            </a:r>
          </a:p>
          <a:p>
            <a:r>
              <a:rPr lang="es-PE" sz="4400" dirty="0" smtClean="0">
                <a:solidFill>
                  <a:srgbClr val="CC0000"/>
                </a:solidFill>
              </a:rPr>
              <a:t>Programando la Ficha de Acciones de Mantenimiento – FAM – 2020 I</a:t>
            </a:r>
            <a:endParaRPr lang="es-PE" sz="4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532" y="365125"/>
            <a:ext cx="8112617" cy="871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Registro y envío de la FAM para verificación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047" y="1426380"/>
            <a:ext cx="7198218" cy="4351338"/>
          </a:xfrm>
        </p:spPr>
        <p:txBody>
          <a:bodyPr>
            <a:normAutofit/>
          </a:bodyPr>
          <a:lstStyle/>
          <a:p>
            <a:pPr algn="just"/>
            <a:r>
              <a:rPr lang="es-PE" sz="2400" dirty="0" smtClean="0"/>
              <a:t>Para ejecutar las acciones de mantenimiento,  es indispensable que la FAM esté aprobada.</a:t>
            </a:r>
          </a:p>
          <a:p>
            <a:pPr algn="just"/>
            <a:r>
              <a:rPr lang="es-PE" sz="2400" dirty="0" smtClean="0"/>
              <a:t>Para ello, el especialista debe realizar seguimiento al avance el registro de la FAM en el </a:t>
            </a:r>
            <a:r>
              <a:rPr lang="es-PE" sz="2400" dirty="0"/>
              <a:t>sistema Mi </a:t>
            </a:r>
            <a:r>
              <a:rPr lang="es-PE" sz="2400" dirty="0" smtClean="0"/>
              <a:t>Mantenimiento, con el fin de que todos los responsables </a:t>
            </a:r>
            <a:r>
              <a:rPr lang="es-PE" sz="2400" b="1" dirty="0" smtClean="0"/>
              <a:t>envíen la FAM para verificación</a:t>
            </a:r>
            <a:r>
              <a:rPr lang="es-PE" sz="2400" dirty="0" smtClean="0"/>
              <a:t>, ya que el sistema no permite registros posteriores a la fecha establecida en la Norma Técnica específica.</a:t>
            </a:r>
          </a:p>
          <a:p>
            <a:pPr algn="just"/>
            <a:r>
              <a:rPr lang="es-PE" sz="2400" dirty="0" smtClean="0"/>
              <a:t>Asimismo, el especialista debe aprobar la FAM dentro de los plazos establecidos en la </a:t>
            </a:r>
            <a:r>
              <a:rPr lang="es-PE" sz="2400" dirty="0"/>
              <a:t>Norma Técnica, de lo </a:t>
            </a:r>
            <a:r>
              <a:rPr lang="es-PE" sz="2400" dirty="0" smtClean="0"/>
              <a:t>contrario, el responsable no podrá hacer uso de los recursos.</a:t>
            </a:r>
            <a:endParaRPr lang="es-PE" sz="24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34416" y="771826"/>
            <a:ext cx="2361109" cy="236110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8340" y="3177975"/>
            <a:ext cx="2467185" cy="24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5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8647" y="134169"/>
            <a:ext cx="789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PE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Proceso del programa de mantenimiento hasta la aprobación de la FAM</a:t>
            </a:r>
            <a:endParaRPr lang="es-PE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138587" y="3888422"/>
            <a:ext cx="1424672" cy="1341635"/>
            <a:chOff x="1306427" y="3047263"/>
            <a:chExt cx="612203" cy="559463"/>
          </a:xfrm>
        </p:grpSpPr>
        <p:grpSp>
          <p:nvGrpSpPr>
            <p:cNvPr id="5" name="Google Shape;249;p42"/>
            <p:cNvGrpSpPr/>
            <p:nvPr/>
          </p:nvGrpSpPr>
          <p:grpSpPr>
            <a:xfrm>
              <a:off x="1306427" y="3047263"/>
              <a:ext cx="612203" cy="559463"/>
              <a:chOff x="1839410" y="3386087"/>
              <a:chExt cx="552300" cy="552300"/>
            </a:xfrm>
          </p:grpSpPr>
          <p:sp>
            <p:nvSpPr>
              <p:cNvPr id="9" name="Google Shape;250;p42"/>
              <p:cNvSpPr/>
              <p:nvPr/>
            </p:nvSpPr>
            <p:spPr>
              <a:xfrm>
                <a:off x="1839410" y="3386087"/>
                <a:ext cx="552300" cy="5523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0821" tIns="50397" rIns="100821" bIns="50397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" name="Google Shape;251;p4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928014" y="3490278"/>
                <a:ext cx="223533" cy="24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oogle Shape;241;p42"/>
            <p:cNvGrpSpPr/>
            <p:nvPr/>
          </p:nvGrpSpPr>
          <p:grpSpPr>
            <a:xfrm>
              <a:off x="1583391" y="3196476"/>
              <a:ext cx="276698" cy="346376"/>
              <a:chOff x="135229" y="1436722"/>
              <a:chExt cx="261299" cy="382222"/>
            </a:xfrm>
          </p:grpSpPr>
          <p:pic>
            <p:nvPicPr>
              <p:cNvPr id="7" name="Google Shape;243;p4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5229" y="1649048"/>
                <a:ext cx="169896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Google Shape;245;p4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6632" y="1436722"/>
                <a:ext cx="169896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" name="Google Shape;269;p42"/>
          <p:cNvSpPr/>
          <p:nvPr/>
        </p:nvSpPr>
        <p:spPr>
          <a:xfrm>
            <a:off x="3831865" y="3917985"/>
            <a:ext cx="1469293" cy="1432765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9C20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UGEL</a:t>
            </a:r>
          </a:p>
          <a:p>
            <a:pPr algn="ctr"/>
            <a:r>
              <a:rPr lang="es-ES" sz="14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DRE</a:t>
            </a:r>
            <a:endParaRPr sz="14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234;p42"/>
          <p:cNvCxnSpPr/>
          <p:nvPr/>
        </p:nvCxnSpPr>
        <p:spPr>
          <a:xfrm flipV="1">
            <a:off x="2576138" y="4612078"/>
            <a:ext cx="1170784" cy="3382"/>
          </a:xfrm>
          <a:prstGeom prst="straightConnector1">
            <a:avLst/>
          </a:prstGeom>
          <a:noFill/>
          <a:ln w="57150" cap="flat" cmpd="sng">
            <a:solidFill>
              <a:srgbClr val="666666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3" name="Google Shape;252;p42"/>
          <p:cNvSpPr/>
          <p:nvPr/>
        </p:nvSpPr>
        <p:spPr>
          <a:xfrm>
            <a:off x="1006748" y="5461117"/>
            <a:ext cx="1871139" cy="10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algn="ctr"/>
            <a:r>
              <a:rPr lang="es-PE" sz="1400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NT  Mantenimiento + listado de locales educativos</a:t>
            </a:r>
            <a:endParaRPr sz="1400" dirty="0">
              <a:solidFill>
                <a:schemeClr val="dk1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39;p42"/>
          <p:cNvSpPr/>
          <p:nvPr/>
        </p:nvSpPr>
        <p:spPr>
          <a:xfrm>
            <a:off x="3923030" y="5473034"/>
            <a:ext cx="1378128" cy="46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algn="ctr"/>
            <a:r>
              <a:rPr lang="es-PE" sz="1400" b="1" dirty="0" smtClean="0">
                <a:solidFill>
                  <a:srgbClr val="9C2027"/>
                </a:solidFill>
                <a:ea typeface="Helvetica Neue"/>
                <a:cs typeface="Helvetica Neue"/>
                <a:sym typeface="Helvetica Neue"/>
              </a:rPr>
              <a:t>Designación de responsable de mantenimiento</a:t>
            </a:r>
            <a:endParaRPr lang="es-PE" sz="1400" b="1" dirty="0"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" name="Google Shape;249;p42"/>
          <p:cNvGrpSpPr/>
          <p:nvPr/>
        </p:nvGrpSpPr>
        <p:grpSpPr>
          <a:xfrm>
            <a:off x="6718698" y="3856386"/>
            <a:ext cx="1610301" cy="1518148"/>
            <a:chOff x="1839410" y="3386087"/>
            <a:chExt cx="552300" cy="552300"/>
          </a:xfrm>
        </p:grpSpPr>
        <p:sp>
          <p:nvSpPr>
            <p:cNvPr id="16" name="Google Shape;250;p42"/>
            <p:cNvSpPr/>
            <p:nvPr/>
          </p:nvSpPr>
          <p:spPr>
            <a:xfrm>
              <a:off x="1839410" y="3386087"/>
              <a:ext cx="552300" cy="5523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0821" tIns="50397" rIns="100821" bIns="50397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251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68545" y="3521572"/>
              <a:ext cx="294180" cy="2941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269;p42"/>
          <p:cNvSpPr/>
          <p:nvPr/>
        </p:nvSpPr>
        <p:spPr>
          <a:xfrm>
            <a:off x="9363903" y="3903197"/>
            <a:ext cx="1553490" cy="1430413"/>
          </a:xfrm>
          <a:prstGeom prst="ellipse">
            <a:avLst/>
          </a:prstGeom>
          <a:solidFill>
            <a:srgbClr val="9C2027"/>
          </a:solidFill>
          <a:ln w="38100" cap="flat" cmpd="sng">
            <a:solidFill>
              <a:srgbClr val="9C20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UGEL</a:t>
            </a:r>
          </a:p>
          <a:p>
            <a:pPr algn="ctr"/>
            <a:r>
              <a:rPr lang="es-ES" sz="14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DRE</a:t>
            </a:r>
            <a:endParaRPr sz="14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34;p42"/>
          <p:cNvCxnSpPr/>
          <p:nvPr/>
        </p:nvCxnSpPr>
        <p:spPr>
          <a:xfrm flipV="1">
            <a:off x="5493138" y="4735332"/>
            <a:ext cx="1220526" cy="1"/>
          </a:xfrm>
          <a:prstGeom prst="straightConnector1">
            <a:avLst/>
          </a:prstGeom>
          <a:noFill/>
          <a:ln w="57150" cap="flat" cmpd="sng">
            <a:solidFill>
              <a:srgbClr val="666666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cxnSp>
        <p:nvCxnSpPr>
          <p:cNvPr id="22" name="Google Shape;234;p42"/>
          <p:cNvCxnSpPr/>
          <p:nvPr/>
        </p:nvCxnSpPr>
        <p:spPr>
          <a:xfrm flipV="1">
            <a:off x="8378691" y="4735333"/>
            <a:ext cx="985212" cy="17369"/>
          </a:xfrm>
          <a:prstGeom prst="straightConnector1">
            <a:avLst/>
          </a:prstGeom>
          <a:noFill/>
          <a:ln w="57150" cap="flat" cmpd="sng">
            <a:solidFill>
              <a:srgbClr val="666666">
                <a:alpha val="50980"/>
              </a:srgbClr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28" name="Google Shape;272;p42"/>
          <p:cNvSpPr/>
          <p:nvPr/>
        </p:nvSpPr>
        <p:spPr>
          <a:xfrm>
            <a:off x="6877815" y="5461117"/>
            <a:ext cx="1444465" cy="46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algn="ctr"/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Registro </a:t>
            </a:r>
          </a:p>
          <a:p>
            <a:pPr algn="ctr"/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Ficha de acciones de mantenimiento</a:t>
            </a:r>
            <a:endParaRPr lang="es-PE" sz="140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74;p42"/>
          <p:cNvSpPr/>
          <p:nvPr/>
        </p:nvSpPr>
        <p:spPr>
          <a:xfrm>
            <a:off x="9363903" y="5420193"/>
            <a:ext cx="1436339" cy="46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noAutofit/>
          </a:bodyPr>
          <a:lstStyle/>
          <a:p>
            <a:pPr algn="ctr"/>
            <a:r>
              <a:rPr lang="es-PE" sz="1400" b="1" dirty="0" smtClean="0">
                <a:solidFill>
                  <a:srgbClr val="9C2027"/>
                </a:solidFill>
                <a:ea typeface="Helvetica Neue"/>
                <a:cs typeface="Helvetica Neue"/>
                <a:sym typeface="Helvetica Neue"/>
              </a:rPr>
              <a:t>Aprobación </a:t>
            </a:r>
          </a:p>
          <a:p>
            <a:pPr algn="ctr"/>
            <a:r>
              <a:rPr lang="es-PE" sz="1400" b="1" dirty="0" smtClean="0">
                <a:solidFill>
                  <a:srgbClr val="9C2027"/>
                </a:solidFill>
                <a:ea typeface="Helvetica Neue"/>
                <a:cs typeface="Helvetica Neue"/>
                <a:sym typeface="Helvetica Neue"/>
              </a:rPr>
              <a:t>Ficha de acciones de mantenimiento</a:t>
            </a:r>
          </a:p>
          <a:p>
            <a:pPr algn="ctr"/>
            <a:endParaRPr lang="es-PE" sz="1200" b="1" dirty="0">
              <a:solidFill>
                <a:srgbClr val="C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975095" y="1258222"/>
            <a:ext cx="10192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ym typeface="Helvetica Neue"/>
              </a:rPr>
              <a:t>La FAM una vez aprobada, adquiere tiene </a:t>
            </a:r>
            <a:r>
              <a:rPr lang="es-PE" sz="2400" dirty="0">
                <a:sym typeface="Helvetica Neue"/>
              </a:rPr>
              <a:t>carácter de </a:t>
            </a:r>
            <a:r>
              <a:rPr lang="es-PE" sz="2400" dirty="0" smtClean="0">
                <a:sym typeface="Helvetica Neue"/>
              </a:rPr>
              <a:t>irreversible, por lo que ningún especialista debe observarla .</a:t>
            </a:r>
            <a:endParaRPr lang="es-PE" sz="2400" dirty="0">
              <a:sym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ym typeface="Helvetica Neue"/>
              </a:rPr>
              <a:t>Cualquier </a:t>
            </a:r>
            <a:r>
              <a:rPr lang="es-PE" sz="2400" dirty="0">
                <a:sym typeface="Helvetica Neue"/>
              </a:rPr>
              <a:t>modificación </a:t>
            </a:r>
            <a:r>
              <a:rPr lang="es-PE" sz="2400" dirty="0" smtClean="0">
                <a:sym typeface="Helvetica Neue"/>
              </a:rPr>
              <a:t>de las acciones </a:t>
            </a:r>
            <a:r>
              <a:rPr lang="es-PE" sz="2400" dirty="0">
                <a:sym typeface="Helvetica Neue"/>
              </a:rPr>
              <a:t>de mantenimiento programadas y priorizadas por el responsable, este deberá </a:t>
            </a:r>
            <a:r>
              <a:rPr lang="es-PE" sz="2400" dirty="0" smtClean="0">
                <a:sym typeface="Helvetica Neue"/>
              </a:rPr>
              <a:t> informar </a:t>
            </a:r>
            <a:r>
              <a:rPr lang="es-PE" sz="2400" dirty="0">
                <a:sym typeface="Helvetica Neue"/>
              </a:rPr>
              <a:t>al Especialista mediante correo electrónico sustentando el cambio de las acciones y que a su vez el especialista dará el visto bueno </a:t>
            </a:r>
            <a:r>
              <a:rPr lang="es-PE" sz="2400" dirty="0" smtClean="0">
                <a:sym typeface="Helvetica Neue"/>
              </a:rPr>
              <a:t>al Responsable </a:t>
            </a:r>
            <a:r>
              <a:rPr lang="es-PE" sz="2400" dirty="0">
                <a:sym typeface="Helvetica Neue"/>
              </a:rPr>
              <a:t>del local escolar.</a:t>
            </a:r>
          </a:p>
        </p:txBody>
      </p:sp>
    </p:spTree>
    <p:extLst>
      <p:ext uri="{BB962C8B-B14F-4D97-AF65-F5344CB8AC3E}">
        <p14:creationId xmlns:p14="http://schemas.microsoft.com/office/powerpoint/2010/main" val="286875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3226" y="3874145"/>
            <a:ext cx="884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CC0000"/>
                </a:solidFill>
              </a:rPr>
              <a:t>Unidad Gerencial de Mantenimiento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613227" y="1739980"/>
            <a:ext cx="8845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400" kern="0" dirty="0" smtClean="0">
                <a:solidFill>
                  <a:srgbClr val="C00000"/>
                </a:solidFill>
              </a:rPr>
              <a:t>Elaboración de la Ficha de Acciones de Mantenimiento- FAM </a:t>
            </a:r>
          </a:p>
          <a:p>
            <a:pPr algn="just"/>
            <a:r>
              <a:rPr lang="es-UY" sz="4400" kern="0" dirty="0" smtClean="0">
                <a:solidFill>
                  <a:srgbClr val="C00000"/>
                </a:solidFill>
              </a:rPr>
              <a:t>Periodo 2020-I</a:t>
            </a:r>
            <a:endParaRPr lang="es-PE" sz="4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4980" y="343191"/>
            <a:ext cx="1016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Estructura de la FAM</a:t>
            </a:r>
            <a:endParaRPr lang="es-PE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5" y="1381717"/>
            <a:ext cx="8286750" cy="466665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1230095" y="1381717"/>
            <a:ext cx="340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78428" y="1325219"/>
            <a:ext cx="3866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87663" y="1322675"/>
            <a:ext cx="3209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97532" y="1311910"/>
            <a:ext cx="3465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48427" y="1311910"/>
            <a:ext cx="309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Abrir llave 8"/>
          <p:cNvSpPr/>
          <p:nvPr/>
        </p:nvSpPr>
        <p:spPr>
          <a:xfrm rot="5400000">
            <a:off x="7943849" y="1075086"/>
            <a:ext cx="104776" cy="14001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9267083" y="2650667"/>
            <a:ext cx="2149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b="1" i="1" dirty="0" smtClean="0">
                <a:sym typeface="Helvetica Neue"/>
              </a:rPr>
              <a:t>Elementos de Intervención</a:t>
            </a:r>
            <a:endParaRPr lang="es-PE" sz="1400" b="1" i="1" dirty="0"/>
          </a:p>
        </p:txBody>
      </p:sp>
      <p:sp>
        <p:nvSpPr>
          <p:cNvPr id="11" name="Rectángulo 10"/>
          <p:cNvSpPr/>
          <p:nvPr/>
        </p:nvSpPr>
        <p:spPr>
          <a:xfrm>
            <a:off x="9248653" y="3186053"/>
            <a:ext cx="216514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i="1" dirty="0" smtClean="0">
                <a:sym typeface="Helvetica Neue"/>
              </a:rPr>
              <a:t>- Cubiertas – Techos</a:t>
            </a:r>
          </a:p>
          <a:p>
            <a:r>
              <a:rPr lang="es-PE" sz="1200" i="1" dirty="0" smtClean="0">
                <a:sym typeface="Helvetica Neue"/>
              </a:rPr>
              <a:t>- Muros</a:t>
            </a:r>
          </a:p>
          <a:p>
            <a:r>
              <a:rPr lang="es-PE" sz="1200" i="1" dirty="0" smtClean="0">
                <a:sym typeface="Helvetica Neue"/>
              </a:rPr>
              <a:t>- Pisos</a:t>
            </a:r>
          </a:p>
          <a:p>
            <a:r>
              <a:rPr lang="es-PE" sz="1200" i="1" dirty="0" smtClean="0">
                <a:sym typeface="Helvetica Neue"/>
              </a:rPr>
              <a:t>- Puertas</a:t>
            </a:r>
          </a:p>
          <a:p>
            <a:r>
              <a:rPr lang="es-PE" sz="1200" i="1" dirty="0" smtClean="0">
                <a:sym typeface="Helvetica Neue"/>
              </a:rPr>
              <a:t>- Ventanas</a:t>
            </a:r>
          </a:p>
          <a:p>
            <a:r>
              <a:rPr lang="es-PE" sz="1200" i="1" dirty="0" smtClean="0">
                <a:sym typeface="Helvetica Neue"/>
              </a:rPr>
              <a:t>- Pasamanos y Barandas</a:t>
            </a:r>
          </a:p>
          <a:p>
            <a:r>
              <a:rPr lang="es-PE" sz="1200" i="1" dirty="0" smtClean="0">
                <a:sym typeface="Helvetica Neue"/>
              </a:rPr>
              <a:t>- Rejas</a:t>
            </a:r>
          </a:p>
          <a:p>
            <a:r>
              <a:rPr lang="es-PE" sz="1200" i="1" dirty="0" smtClean="0">
                <a:sym typeface="Helvetica Neue"/>
              </a:rPr>
              <a:t>- Instalaciones Eléctricas</a:t>
            </a:r>
          </a:p>
          <a:p>
            <a:r>
              <a:rPr lang="es-PE" sz="1200" i="1" dirty="0" smtClean="0">
                <a:sym typeface="Helvetica Neue"/>
              </a:rPr>
              <a:t>- Instalaciones Sanitarias</a:t>
            </a:r>
          </a:p>
          <a:p>
            <a:r>
              <a:rPr lang="es-PE" sz="1200" i="1" dirty="0" smtClean="0">
                <a:sym typeface="Helvetica Neue"/>
              </a:rPr>
              <a:t>- Instalaciones de Gas</a:t>
            </a:r>
          </a:p>
          <a:p>
            <a:r>
              <a:rPr lang="es-PE" sz="1200" i="1" dirty="0" smtClean="0">
                <a:sym typeface="Helvetica Neue"/>
              </a:rPr>
              <a:t>- Red Telefonica/Internet</a:t>
            </a:r>
          </a:p>
          <a:p>
            <a:r>
              <a:rPr lang="es-PE" sz="1200" i="1" dirty="0" smtClean="0">
                <a:sym typeface="Helvetica Neue"/>
              </a:rPr>
              <a:t>- Seguridad</a:t>
            </a:r>
          </a:p>
          <a:p>
            <a:r>
              <a:rPr lang="es-PE" sz="1200" i="1" dirty="0" smtClean="0">
                <a:sym typeface="Helvetica Neue"/>
              </a:rPr>
              <a:t>- Vegetacion en Areas Exteriores</a:t>
            </a:r>
          </a:p>
          <a:p>
            <a:r>
              <a:rPr lang="es-PE" sz="1200" i="1" dirty="0" smtClean="0">
                <a:sym typeface="Helvetica Neue"/>
              </a:rPr>
              <a:t>- Mobiliario y Equipamiento</a:t>
            </a:r>
          </a:p>
          <a:p>
            <a:r>
              <a:rPr lang="es-PE" sz="1200" i="1" dirty="0" smtClean="0">
                <a:sym typeface="Helvetica Neue"/>
              </a:rPr>
              <a:t>- Pintura</a:t>
            </a:r>
            <a:endParaRPr lang="es-PE" sz="1200" i="1" dirty="0"/>
          </a:p>
        </p:txBody>
      </p:sp>
      <p:sp>
        <p:nvSpPr>
          <p:cNvPr id="12" name="Rectángulo 11"/>
          <p:cNvSpPr/>
          <p:nvPr/>
        </p:nvSpPr>
        <p:spPr>
          <a:xfrm>
            <a:off x="8974428" y="2604500"/>
            <a:ext cx="340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48850" y="1493785"/>
            <a:ext cx="1051800" cy="10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252;p42"/>
          <p:cNvSpPr/>
          <p:nvPr/>
        </p:nvSpPr>
        <p:spPr>
          <a:xfrm>
            <a:off x="5366731" y="1222924"/>
            <a:ext cx="949967" cy="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b="1" i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object 2"/>
          <p:cNvSpPr/>
          <p:nvPr/>
        </p:nvSpPr>
        <p:spPr>
          <a:xfrm>
            <a:off x="582204" y="955668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65" name="object 13"/>
          <p:cNvSpPr txBox="1">
            <a:spLocks/>
          </p:cNvSpPr>
          <p:nvPr/>
        </p:nvSpPr>
        <p:spPr>
          <a:xfrm>
            <a:off x="733279" y="779382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01. Cubiertas - techos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Actualización de la FAM 2020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03" y="700066"/>
            <a:ext cx="4619299" cy="5886399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4926227" y="2940908"/>
            <a:ext cx="749643" cy="82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ángulo 81"/>
          <p:cNvSpPr/>
          <p:nvPr/>
        </p:nvSpPr>
        <p:spPr>
          <a:xfrm>
            <a:off x="3492586" y="2771631"/>
            <a:ext cx="148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i="1" dirty="0" smtClean="0">
                <a:ea typeface="Helvetica Neue"/>
                <a:cs typeface="Helvetica Neue"/>
                <a:sym typeface="Helvetica Neue"/>
              </a:rPr>
              <a:t>Partida nueva</a:t>
            </a:r>
            <a:endParaRPr lang="es-PE" i="1" dirty="0"/>
          </a:p>
        </p:txBody>
      </p:sp>
      <p:sp>
        <p:nvSpPr>
          <p:cNvPr id="83" name="Rectángulo 82"/>
          <p:cNvSpPr/>
          <p:nvPr/>
        </p:nvSpPr>
        <p:spPr>
          <a:xfrm>
            <a:off x="890794" y="4719879"/>
            <a:ext cx="179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ym typeface="Helvetica Neue"/>
              </a:rPr>
              <a:t>Acción habilitada</a:t>
            </a:r>
            <a:endParaRPr lang="es-PE" dirty="0"/>
          </a:p>
        </p:txBody>
      </p:sp>
      <p:sp>
        <p:nvSpPr>
          <p:cNvPr id="84" name="Rectángulo 83"/>
          <p:cNvSpPr/>
          <p:nvPr/>
        </p:nvSpPr>
        <p:spPr>
          <a:xfrm>
            <a:off x="890793" y="5119414"/>
            <a:ext cx="19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ym typeface="Helvetica Neue"/>
              </a:rPr>
              <a:t>Acción inhabilitada</a:t>
            </a:r>
            <a:endParaRPr lang="es-PE" dirty="0"/>
          </a:p>
        </p:txBody>
      </p:sp>
      <p:sp>
        <p:nvSpPr>
          <p:cNvPr id="12" name="Rectángulo 11"/>
          <p:cNvSpPr/>
          <p:nvPr/>
        </p:nvSpPr>
        <p:spPr>
          <a:xfrm>
            <a:off x="620727" y="4794421"/>
            <a:ext cx="225104" cy="1894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Rectángulo 96"/>
          <p:cNvSpPr/>
          <p:nvPr/>
        </p:nvSpPr>
        <p:spPr>
          <a:xfrm>
            <a:off x="616165" y="5193956"/>
            <a:ext cx="225104" cy="18947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73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15"/>
          <a:stretch/>
        </p:blipFill>
        <p:spPr>
          <a:xfrm>
            <a:off x="518287" y="1334986"/>
            <a:ext cx="4720979" cy="4209079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582204" y="869172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>
              <a:solidFill>
                <a:prstClr val="black"/>
              </a:solidFill>
            </a:endParaRPr>
          </a:p>
        </p:txBody>
      </p:sp>
      <p:sp>
        <p:nvSpPr>
          <p:cNvPr id="6" name="object 13"/>
          <p:cNvSpPr txBox="1">
            <a:spLocks/>
          </p:cNvSpPr>
          <p:nvPr/>
        </p:nvSpPr>
        <p:spPr>
          <a:xfrm>
            <a:off x="733279" y="692886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Century Gothic"/>
              </a:rPr>
              <a:t>02. Muros</a:t>
            </a:r>
            <a:endParaRPr lang="es-ES" sz="2800" kern="0" dirty="0">
              <a:solidFill>
                <a:prstClr val="black">
                  <a:lumMod val="85000"/>
                  <a:lumOff val="15000"/>
                </a:prstClr>
              </a:solidFill>
              <a:cs typeface="Century 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Actualización de la FAM 2020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6657" y="5997235"/>
            <a:ext cx="179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prstClr val="black"/>
                </a:solidFill>
                <a:sym typeface="Helvetica Neue"/>
              </a:rPr>
              <a:t>Acción habilitada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46656" y="6263420"/>
            <a:ext cx="19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prstClr val="black"/>
                </a:solidFill>
                <a:sym typeface="Helvetica Neue"/>
              </a:rPr>
              <a:t>Acción inhabilitada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76590" y="6071777"/>
            <a:ext cx="225104" cy="1894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2028" y="6337962"/>
            <a:ext cx="225104" cy="18947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object 2"/>
          <p:cNvSpPr/>
          <p:nvPr/>
        </p:nvSpPr>
        <p:spPr>
          <a:xfrm>
            <a:off x="6801772" y="869172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>
              <a:solidFill>
                <a:prstClr val="black"/>
              </a:solidFill>
            </a:endParaRPr>
          </a:p>
        </p:txBody>
      </p:sp>
      <p:sp>
        <p:nvSpPr>
          <p:cNvPr id="14" name="object 13"/>
          <p:cNvSpPr txBox="1">
            <a:spLocks/>
          </p:cNvSpPr>
          <p:nvPr/>
        </p:nvSpPr>
        <p:spPr>
          <a:xfrm>
            <a:off x="6985214" y="700363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Century Gothic"/>
              </a:rPr>
              <a:t>03. Pisos</a:t>
            </a:r>
            <a:endParaRPr lang="es-ES" sz="2800" kern="0" dirty="0">
              <a:solidFill>
                <a:prstClr val="black">
                  <a:lumMod val="85000"/>
                  <a:lumOff val="15000"/>
                </a:prstClr>
              </a:solidFill>
              <a:cs typeface="Century Goth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772" y="1251090"/>
            <a:ext cx="4320028" cy="50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582204" y="955668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7" name="object 13"/>
          <p:cNvSpPr txBox="1">
            <a:spLocks/>
          </p:cNvSpPr>
          <p:nvPr/>
        </p:nvSpPr>
        <p:spPr>
          <a:xfrm>
            <a:off x="733279" y="779382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04. Puertas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Actualización de la FAM 2020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07908" y="5494388"/>
            <a:ext cx="179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ym typeface="Helvetica Neue"/>
              </a:rPr>
              <a:t>Acción habilitada</a:t>
            </a:r>
            <a:endParaRPr lang="es-PE" dirty="0"/>
          </a:p>
        </p:txBody>
      </p:sp>
      <p:sp>
        <p:nvSpPr>
          <p:cNvPr id="14" name="Rectángulo 13"/>
          <p:cNvSpPr/>
          <p:nvPr/>
        </p:nvSpPr>
        <p:spPr>
          <a:xfrm>
            <a:off x="1007907" y="5760573"/>
            <a:ext cx="19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ym typeface="Helvetica Neue"/>
              </a:rPr>
              <a:t>Acción inhabilitada</a:t>
            </a:r>
            <a:endParaRPr lang="es-PE" dirty="0"/>
          </a:p>
        </p:txBody>
      </p:sp>
      <p:sp>
        <p:nvSpPr>
          <p:cNvPr id="15" name="Rectángulo 14"/>
          <p:cNvSpPr/>
          <p:nvPr/>
        </p:nvSpPr>
        <p:spPr>
          <a:xfrm>
            <a:off x="737841" y="5568930"/>
            <a:ext cx="225104" cy="1894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733279" y="5835115"/>
            <a:ext cx="225104" cy="18947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9" y="1955728"/>
            <a:ext cx="4953000" cy="3057525"/>
          </a:xfrm>
          <a:prstGeom prst="rect">
            <a:avLst/>
          </a:prstGeom>
        </p:spPr>
      </p:pic>
      <p:sp>
        <p:nvSpPr>
          <p:cNvPr id="17" name="object 2"/>
          <p:cNvSpPr/>
          <p:nvPr/>
        </p:nvSpPr>
        <p:spPr>
          <a:xfrm>
            <a:off x="7049679" y="954989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8" name="object 13"/>
          <p:cNvSpPr txBox="1">
            <a:spLocks/>
          </p:cNvSpPr>
          <p:nvPr/>
        </p:nvSpPr>
        <p:spPr>
          <a:xfrm>
            <a:off x="7200754" y="778703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05. Ventanas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04" y="1578541"/>
            <a:ext cx="4967883" cy="45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0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582204" y="955668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7" name="object 13"/>
          <p:cNvSpPr txBox="1">
            <a:spLocks/>
          </p:cNvSpPr>
          <p:nvPr/>
        </p:nvSpPr>
        <p:spPr>
          <a:xfrm>
            <a:off x="733279" y="779382"/>
            <a:ext cx="5284019" cy="992728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06. Pasamanos y barandas</a:t>
            </a:r>
          </a:p>
          <a:p>
            <a:pPr marL="11516">
              <a:spcBef>
                <a:spcPts val="394"/>
              </a:spcBef>
            </a:pPr>
            <a:r>
              <a:rPr lang="es-PE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07. Rejas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Actualización de la FAM 2020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46656" y="5801050"/>
            <a:ext cx="179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ym typeface="Helvetica Neue"/>
              </a:rPr>
              <a:t>Acción habilitada</a:t>
            </a:r>
            <a:endParaRPr lang="es-PE" dirty="0"/>
          </a:p>
        </p:txBody>
      </p:sp>
      <p:sp>
        <p:nvSpPr>
          <p:cNvPr id="14" name="Rectángulo 13"/>
          <p:cNvSpPr/>
          <p:nvPr/>
        </p:nvSpPr>
        <p:spPr>
          <a:xfrm>
            <a:off x="946655" y="6067235"/>
            <a:ext cx="19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ym typeface="Helvetica Neue"/>
              </a:rPr>
              <a:t>Acción inhabilitada</a:t>
            </a:r>
            <a:endParaRPr lang="es-PE" dirty="0"/>
          </a:p>
        </p:txBody>
      </p:sp>
      <p:sp>
        <p:nvSpPr>
          <p:cNvPr id="15" name="Rectángulo 14"/>
          <p:cNvSpPr/>
          <p:nvPr/>
        </p:nvSpPr>
        <p:spPr>
          <a:xfrm>
            <a:off x="676589" y="5875592"/>
            <a:ext cx="225104" cy="1894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672027" y="6141777"/>
            <a:ext cx="225104" cy="18947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object 2"/>
          <p:cNvSpPr/>
          <p:nvPr/>
        </p:nvSpPr>
        <p:spPr>
          <a:xfrm>
            <a:off x="6744879" y="953078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8" name="object 13"/>
          <p:cNvSpPr txBox="1">
            <a:spLocks/>
          </p:cNvSpPr>
          <p:nvPr/>
        </p:nvSpPr>
        <p:spPr>
          <a:xfrm>
            <a:off x="6907981" y="790567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08. Instalaciones eléctricas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9" y="1848825"/>
            <a:ext cx="4909751" cy="3141919"/>
          </a:xfrm>
          <a:prstGeom prst="rect">
            <a:avLst/>
          </a:prstGeom>
        </p:spPr>
      </p:pic>
      <p:sp>
        <p:nvSpPr>
          <p:cNvPr id="19" name="object 2"/>
          <p:cNvSpPr/>
          <p:nvPr/>
        </p:nvSpPr>
        <p:spPr>
          <a:xfrm>
            <a:off x="582204" y="1460493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20" y="1301111"/>
            <a:ext cx="3504785" cy="52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9" y="1306066"/>
            <a:ext cx="3403773" cy="5294757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469706" y="958032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8" name="object 13"/>
          <p:cNvSpPr txBox="1">
            <a:spLocks/>
          </p:cNvSpPr>
          <p:nvPr/>
        </p:nvSpPr>
        <p:spPr>
          <a:xfrm>
            <a:off x="632808" y="795521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09. Instalaciones sanitarias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6362592" y="1088687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1" name="object 13"/>
          <p:cNvSpPr txBox="1">
            <a:spLocks/>
          </p:cNvSpPr>
          <p:nvPr/>
        </p:nvSpPr>
        <p:spPr>
          <a:xfrm>
            <a:off x="6525694" y="926176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10. Instalaciones de gas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6362592" y="1474615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3" name="object 13"/>
          <p:cNvSpPr txBox="1">
            <a:spLocks/>
          </p:cNvSpPr>
          <p:nvPr/>
        </p:nvSpPr>
        <p:spPr>
          <a:xfrm>
            <a:off x="6525694" y="1312104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11. Red telefónica / internet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6362592" y="1839655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5" name="object 13"/>
          <p:cNvSpPr txBox="1">
            <a:spLocks/>
          </p:cNvSpPr>
          <p:nvPr/>
        </p:nvSpPr>
        <p:spPr>
          <a:xfrm>
            <a:off x="6525694" y="1677144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12. Seguridad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54" y="2409585"/>
            <a:ext cx="4700824" cy="3813876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Actualización de la FAM 2020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9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24" y="1895912"/>
            <a:ext cx="3926989" cy="4343487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534841" y="1024044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7" name="object 13"/>
          <p:cNvSpPr txBox="1">
            <a:spLocks/>
          </p:cNvSpPr>
          <p:nvPr/>
        </p:nvSpPr>
        <p:spPr>
          <a:xfrm>
            <a:off x="697943" y="861533"/>
            <a:ext cx="5979344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13. Vegetación en áreas exteriores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534841" y="1389084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9" name="object 13"/>
          <p:cNvSpPr txBox="1">
            <a:spLocks/>
          </p:cNvSpPr>
          <p:nvPr/>
        </p:nvSpPr>
        <p:spPr>
          <a:xfrm>
            <a:off x="697943" y="1226573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14. Mobiliario y equipamiento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819275"/>
            <a:ext cx="4733925" cy="3619500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7185257" y="1279317"/>
            <a:ext cx="0" cy="223417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5872"/>
                </a:lnTo>
              </a:path>
            </a:pathLst>
          </a:custGeom>
          <a:ln w="540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2" name="object 13"/>
          <p:cNvSpPr txBox="1">
            <a:spLocks/>
          </p:cNvSpPr>
          <p:nvPr/>
        </p:nvSpPr>
        <p:spPr>
          <a:xfrm>
            <a:off x="7348359" y="1116806"/>
            <a:ext cx="5284019" cy="510545"/>
          </a:xfrm>
          <a:prstGeom prst="rect">
            <a:avLst/>
          </a:prstGeom>
        </p:spPr>
        <p:txBody>
          <a:bodyPr vert="horz" wrap="square" lIns="0" tIns="78887" rIns="0" bIns="0" rtlCol="0">
            <a:spAutoFit/>
          </a:bodyPr>
          <a:lstStyle>
            <a:lvl1pPr>
              <a:defRPr sz="7000" b="0" i="0" u="sng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16">
              <a:spcBef>
                <a:spcPts val="394"/>
              </a:spcBef>
            </a:pPr>
            <a:r>
              <a:rPr lang="es-ES" sz="2800" u="none" kern="0" spc="20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15. Pintura</a:t>
            </a:r>
            <a:endParaRPr lang="es-ES" sz="28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entury Gothic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Actualización de la FAM 2020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13652" y="240182"/>
            <a:ext cx="7203917" cy="4811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Programando el periodo 2020-I (1)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49" y="2643117"/>
            <a:ext cx="1276951" cy="13398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74" y="1667504"/>
            <a:ext cx="1250644" cy="12506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54" y="2918148"/>
            <a:ext cx="1714691" cy="17146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50000" r="74662" b="9453"/>
          <a:stretch/>
        </p:blipFill>
        <p:spPr>
          <a:xfrm>
            <a:off x="9694698" y="2364199"/>
            <a:ext cx="422335" cy="37787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50000" r="74662" b="9453"/>
          <a:stretch/>
        </p:blipFill>
        <p:spPr>
          <a:xfrm>
            <a:off x="7677430" y="1667504"/>
            <a:ext cx="694944" cy="6217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50000" r="74662" b="9453"/>
          <a:stretch/>
        </p:blipFill>
        <p:spPr>
          <a:xfrm>
            <a:off x="7484417" y="2918148"/>
            <a:ext cx="694944" cy="621792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677250" y="1629460"/>
            <a:ext cx="64767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/>
              <a:t>El Programa de Mantenimiento de los Locales Educativos 2020, </a:t>
            </a:r>
            <a:r>
              <a:rPr lang="es-PE" sz="2400" dirty="0" smtClean="0"/>
              <a:t>incluye </a:t>
            </a:r>
            <a:r>
              <a:rPr lang="es-PE" sz="2400" dirty="0"/>
              <a:t>el mantenimiento preventivo y/o correctivo de locales escolares públicos, mantenimiento preventivo y/o correctivo de bicicletas en el marco de la iniciativa rutas solidarias, el mejoramiento de los servicios sanitarios, la adquisición de útiles escolares y de escritorio, materiales para uso pedagógico y equipamiento </a:t>
            </a:r>
            <a:r>
              <a:rPr lang="es-PE" sz="2400" dirty="0" smtClean="0"/>
              <a:t>menor.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89067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Cronograma del mantenimiento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876300"/>
            <a:ext cx="10810875" cy="5562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65" y="4508576"/>
            <a:ext cx="11389793" cy="1930324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</p:pic>
      <p:sp>
        <p:nvSpPr>
          <p:cNvPr id="7" name="Flecha curvada hacia la derecha 6"/>
          <p:cNvSpPr/>
          <p:nvPr/>
        </p:nvSpPr>
        <p:spPr>
          <a:xfrm>
            <a:off x="291565" y="3073400"/>
            <a:ext cx="1029235" cy="1778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1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Recomendaciones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63964" y="725924"/>
            <a:ext cx="70595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ym typeface="Helvetica Neue"/>
              </a:rPr>
              <a:t>El </a:t>
            </a:r>
            <a:r>
              <a:rPr lang="es-PE" sz="2400" dirty="0" smtClean="0">
                <a:sym typeface="Helvetica Neue"/>
              </a:rPr>
              <a:t>responsable, </a:t>
            </a:r>
            <a:r>
              <a:rPr lang="es-PE" sz="2400" dirty="0">
                <a:sym typeface="Helvetica Neue"/>
              </a:rPr>
              <a:t>conjuntamente con su </a:t>
            </a:r>
            <a:r>
              <a:rPr lang="es-PE" sz="2400" dirty="0" smtClean="0">
                <a:sym typeface="Helvetica Neue"/>
              </a:rPr>
              <a:t>comité, realizará </a:t>
            </a:r>
            <a:r>
              <a:rPr lang="es-PE" sz="2400" dirty="0">
                <a:sym typeface="Helvetica Neue"/>
              </a:rPr>
              <a:t>las cotizaciones pertinentes de </a:t>
            </a:r>
            <a:r>
              <a:rPr lang="es-PE" sz="2400" dirty="0" smtClean="0">
                <a:sym typeface="Helvetica Neue"/>
              </a:rPr>
              <a:t>materiales, mano de obra y transporte.</a:t>
            </a:r>
            <a:endParaRPr lang="es-PE" sz="2400" dirty="0">
              <a:sym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ym typeface="Helvetica Neue"/>
              </a:rPr>
              <a:t>Cuando se realiza la compra de los materiales deben ser de marcas </a:t>
            </a:r>
            <a:r>
              <a:rPr lang="es-PE" sz="2400" dirty="0" smtClean="0">
                <a:sym typeface="Helvetica Neue"/>
              </a:rPr>
              <a:t>reconocidas y de primer calidad, </a:t>
            </a:r>
            <a:r>
              <a:rPr lang="es-PE" sz="2400" dirty="0">
                <a:sym typeface="Helvetica Neue"/>
              </a:rPr>
              <a:t>a fin de garantizar la vida útil </a:t>
            </a:r>
            <a:r>
              <a:rPr lang="es-PE" sz="2400" dirty="0" smtClean="0">
                <a:sym typeface="Helvetica Neue"/>
              </a:rPr>
              <a:t>de los elementos de intervención a mantener o reponer.</a:t>
            </a:r>
            <a:endParaRPr lang="es-PE" sz="2400" dirty="0">
              <a:sym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>
                <a:sym typeface="Helvetica Neue"/>
              </a:rPr>
              <a:t>Orientar a al responsable de mantenimiento de que en caso de cambio de prioridades, no debe solicitar la reversión de la FAM, ya que invalidaría el proceso de ejecución.</a:t>
            </a:r>
            <a:endParaRPr lang="es-PE" sz="2400" dirty="0">
              <a:sym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ym typeface="Helvetica Neue"/>
              </a:rPr>
              <a:t>Con los recursos del </a:t>
            </a:r>
            <a:r>
              <a:rPr lang="es-PE" sz="2400" dirty="0">
                <a:sym typeface="Helvetica Neue"/>
              </a:rPr>
              <a:t>P</a:t>
            </a:r>
            <a:r>
              <a:rPr lang="es-PE" sz="2400" dirty="0">
                <a:sym typeface="Helvetica Neue"/>
              </a:rPr>
              <a:t>rograma de mantenimiento </a:t>
            </a:r>
            <a:r>
              <a:rPr lang="es-PE" sz="2400" dirty="0" smtClean="0">
                <a:sym typeface="Helvetica Neue"/>
              </a:rPr>
              <a:t>no </a:t>
            </a:r>
            <a:r>
              <a:rPr lang="es-PE" sz="2400" dirty="0">
                <a:sym typeface="Helvetica Neue"/>
              </a:rPr>
              <a:t>se  </a:t>
            </a:r>
            <a:r>
              <a:rPr lang="es-PE" sz="2400" dirty="0" smtClean="0">
                <a:sym typeface="Helvetica Neue"/>
              </a:rPr>
              <a:t>ejecutan </a:t>
            </a:r>
            <a:r>
              <a:rPr lang="es-PE" sz="2400" dirty="0">
                <a:sym typeface="Helvetica Neue"/>
              </a:rPr>
              <a:t>trabajos de </a:t>
            </a:r>
            <a:r>
              <a:rPr lang="es-PE" sz="2400" dirty="0" smtClean="0">
                <a:sym typeface="Helvetica Neue"/>
              </a:rPr>
              <a:t>construcción.</a:t>
            </a:r>
            <a:endParaRPr lang="es-PE" b="1" i="1" dirty="0" smtClean="0">
              <a:sym typeface="Helvetica Neue"/>
            </a:endParaRPr>
          </a:p>
          <a:p>
            <a:pPr marL="285750" indent="-285750" algn="just">
              <a:buFontTx/>
              <a:buChar char="-"/>
            </a:pPr>
            <a:endParaRPr lang="es-PE" b="1" i="1" dirty="0">
              <a:sym typeface="Helvetica Neue"/>
            </a:endParaRPr>
          </a:p>
          <a:p>
            <a:pPr marL="285750" indent="-285750" algn="just">
              <a:buFontTx/>
              <a:buChar char="-"/>
            </a:pPr>
            <a:endParaRPr lang="es-PE" sz="1600" b="1" i="1" dirty="0" smtClean="0">
              <a:sym typeface="Helvetica Neue"/>
            </a:endParaRPr>
          </a:p>
          <a:p>
            <a:endParaRPr lang="es-PE" sz="1400" b="1" i="1" dirty="0" smtClean="0">
              <a:sym typeface="Helvetica Neue"/>
            </a:endParaRPr>
          </a:p>
          <a:p>
            <a:endParaRPr lang="es-PE" sz="1400" b="1" i="1" dirty="0">
              <a:sym typeface="Helvetica Neue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2657" y="3284735"/>
            <a:ext cx="3020362" cy="26354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374" y="554853"/>
            <a:ext cx="3472589" cy="34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2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124" y="1176470"/>
            <a:ext cx="65442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>
                <a:sym typeface="Helvetica Neue"/>
              </a:rPr>
              <a:t>Se recomienda al especialista </a:t>
            </a:r>
            <a:r>
              <a:rPr lang="es-PE" sz="2400" dirty="0" smtClean="0">
                <a:sym typeface="Helvetica Neue"/>
              </a:rPr>
              <a:t>e </a:t>
            </a:r>
            <a:r>
              <a:rPr lang="es-PE" sz="2400" dirty="0">
                <a:sym typeface="Helvetica Neue"/>
              </a:rPr>
              <a:t>que mantenga comunicación permanente con el </a:t>
            </a:r>
            <a:r>
              <a:rPr lang="es-PE" sz="2400" dirty="0" smtClean="0">
                <a:sym typeface="Helvetica Neue"/>
              </a:rPr>
              <a:t>responsable </a:t>
            </a:r>
            <a:r>
              <a:rPr lang="es-PE" sz="2400" dirty="0">
                <a:sym typeface="Helvetica Neue"/>
              </a:rPr>
              <a:t>infraestructura de la UGEL durante todo el proceso del </a:t>
            </a:r>
            <a:r>
              <a:rPr lang="es-PE" sz="2400" dirty="0" smtClean="0">
                <a:sym typeface="Helvetica Neue"/>
              </a:rPr>
              <a:t>mantenimiento a través del portal de la página web de la DRE, UGEL, así como en redes sociales, como Facebook, YouTube y WhatsApp.</a:t>
            </a:r>
            <a:endParaRPr lang="es-PE" sz="2400" dirty="0">
              <a:sym typeface="Helvetica Neue"/>
            </a:endParaRPr>
          </a:p>
          <a:p>
            <a:r>
              <a:rPr lang="es-PE" b="1" i="1" dirty="0" smtClean="0">
                <a:sym typeface="Helvetica Neue"/>
              </a:rPr>
              <a:t> </a:t>
            </a:r>
            <a:endParaRPr lang="es-PE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0707" y="129894"/>
            <a:ext cx="7644624" cy="42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Estrategias de comunicación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94378" y="663418"/>
            <a:ext cx="2564082" cy="256408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4137" y="2509136"/>
            <a:ext cx="2988645" cy="29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0280E58-E3C2-6A4D-8315-A68D46B5B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26620" y="2845544"/>
            <a:ext cx="3424893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s-PE" sz="6000" dirty="0">
                <a:solidFill>
                  <a:srgbClr val="CC0000"/>
                </a:solidFill>
              </a:rPr>
              <a:t>¡Gracias!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04774" y="3690368"/>
            <a:ext cx="3578352" cy="44121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s-PE" sz="2267" b="1" dirty="0">
                <a:solidFill>
                  <a:srgbClr val="014593"/>
                </a:solidFill>
              </a:rPr>
              <a:t>http://www.pronied.gob.pe</a:t>
            </a:r>
          </a:p>
        </p:txBody>
      </p:sp>
    </p:spTree>
    <p:extLst>
      <p:ext uri="{BB962C8B-B14F-4D97-AF65-F5344CB8AC3E}">
        <p14:creationId xmlns:p14="http://schemas.microsoft.com/office/powerpoint/2010/main" val="37770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redondeado 67"/>
          <p:cNvSpPr/>
          <p:nvPr/>
        </p:nvSpPr>
        <p:spPr>
          <a:xfrm>
            <a:off x="4781143" y="2546685"/>
            <a:ext cx="3066467" cy="360114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0" name="Conector recto 29"/>
          <p:cNvCxnSpPr/>
          <p:nvPr/>
        </p:nvCxnSpPr>
        <p:spPr>
          <a:xfrm>
            <a:off x="3361907" y="3000137"/>
            <a:ext cx="2664000" cy="0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31" name="Google Shape;238;p42"/>
          <p:cNvSpPr/>
          <p:nvPr/>
        </p:nvSpPr>
        <p:spPr>
          <a:xfrm>
            <a:off x="2575647" y="3361539"/>
            <a:ext cx="145122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listado de locales educativos beneficiados</a:t>
            </a:r>
            <a:endParaRPr sz="1100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9;p42"/>
          <p:cNvSpPr/>
          <p:nvPr/>
        </p:nvSpPr>
        <p:spPr>
          <a:xfrm>
            <a:off x="3726692" y="3369608"/>
            <a:ext cx="107060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designación </a:t>
            </a:r>
            <a:r>
              <a:rPr lang="es-PE" sz="11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 </a:t>
            </a:r>
            <a:r>
              <a:rPr lang="es-PE" sz="1100" b="1" dirty="0" smtClean="0">
                <a:latin typeface="+mn-lt"/>
                <a:ea typeface="Helvetica Neue"/>
                <a:cs typeface="Helvetica Neue"/>
                <a:sym typeface="Helvetica Neue"/>
              </a:rPr>
              <a:t>especialista de UGEL </a:t>
            </a:r>
            <a:endParaRPr sz="1100" b="1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240;p42"/>
          <p:cNvSpPr/>
          <p:nvPr/>
        </p:nvSpPr>
        <p:spPr>
          <a:xfrm>
            <a:off x="4781143" y="3361539"/>
            <a:ext cx="120787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</a:t>
            </a:r>
            <a:r>
              <a:rPr lang="es-PE" sz="11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esignación de </a:t>
            </a:r>
            <a:r>
              <a:rPr lang="es-ES" sz="1100" b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responsable </a:t>
            </a:r>
            <a:r>
              <a:rPr lang="es-ES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de </a:t>
            </a:r>
            <a:r>
              <a:rPr lang="es-ES" sz="1100" b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mantenimiento</a:t>
            </a:r>
            <a:endParaRPr lang="es-ES" sz="1100"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40;p42"/>
          <p:cNvSpPr/>
          <p:nvPr/>
        </p:nvSpPr>
        <p:spPr>
          <a:xfrm>
            <a:off x="5835594" y="3361539"/>
            <a:ext cx="120787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conformación de </a:t>
            </a:r>
            <a:r>
              <a:rPr lang="es-PE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comisión de mantenimiento</a:t>
            </a:r>
            <a:endParaRPr sz="1100"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2776171" y="2739934"/>
            <a:ext cx="585737" cy="535800"/>
            <a:chOff x="1198745" y="1394920"/>
            <a:chExt cx="585737" cy="535800"/>
          </a:xfrm>
        </p:grpSpPr>
        <p:sp>
          <p:nvSpPr>
            <p:cNvPr id="36" name="Google Shape;242;p42"/>
            <p:cNvSpPr/>
            <p:nvPr/>
          </p:nvSpPr>
          <p:spPr>
            <a:xfrm>
              <a:off x="1198745" y="1394920"/>
              <a:ext cx="585737" cy="535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dirty="0">
                <a:sym typeface="Calibri"/>
              </a:endParaRPr>
            </a:p>
          </p:txBody>
        </p:sp>
        <p:pic>
          <p:nvPicPr>
            <p:cNvPr id="37" name="Google Shape;243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67869" y="1611784"/>
              <a:ext cx="185730" cy="169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244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43154" y="1468209"/>
              <a:ext cx="185730" cy="169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45;p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56793" y="1662253"/>
              <a:ext cx="185730" cy="169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rupo 39"/>
          <p:cNvGrpSpPr/>
          <p:nvPr/>
        </p:nvGrpSpPr>
        <p:grpSpPr>
          <a:xfrm>
            <a:off x="4946197" y="2739323"/>
            <a:ext cx="610662" cy="558600"/>
            <a:chOff x="3368771" y="1394309"/>
            <a:chExt cx="610662" cy="558600"/>
          </a:xfrm>
        </p:grpSpPr>
        <p:sp>
          <p:nvSpPr>
            <p:cNvPr id="41" name="Google Shape;247;p42"/>
            <p:cNvSpPr/>
            <p:nvPr/>
          </p:nvSpPr>
          <p:spPr>
            <a:xfrm>
              <a:off x="3368771" y="1394309"/>
              <a:ext cx="610662" cy="558600"/>
            </a:xfrm>
            <a:prstGeom prst="ellipse">
              <a:avLst/>
            </a:prstGeom>
            <a:solidFill>
              <a:srgbClr val="93978F"/>
            </a:solidFill>
            <a:ln w="38100" cap="flat" cmpd="sng">
              <a:solidFill>
                <a:srgbClr val="9397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1200" b="1" kern="1000">
                <a:latin typeface="Helvetica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pic>
          <p:nvPicPr>
            <p:cNvPr id="42" name="Google Shape;547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422" y="1470740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Grupo 42"/>
          <p:cNvGrpSpPr/>
          <p:nvPr/>
        </p:nvGrpSpPr>
        <p:grpSpPr>
          <a:xfrm>
            <a:off x="3849302" y="2739323"/>
            <a:ext cx="585737" cy="535800"/>
            <a:chOff x="2271876" y="1394309"/>
            <a:chExt cx="585737" cy="535800"/>
          </a:xfrm>
        </p:grpSpPr>
        <p:sp>
          <p:nvSpPr>
            <p:cNvPr id="44" name="Google Shape;269;p42"/>
            <p:cNvSpPr/>
            <p:nvPr/>
          </p:nvSpPr>
          <p:spPr>
            <a:xfrm>
              <a:off x="2271876" y="1394309"/>
              <a:ext cx="585737" cy="535800"/>
            </a:xfrm>
            <a:prstGeom prst="ellipse">
              <a:avLst/>
            </a:prstGeom>
            <a:solidFill>
              <a:srgbClr val="93978F"/>
            </a:solidFill>
            <a:ln w="38100" cap="flat" cmpd="sng">
              <a:solidFill>
                <a:srgbClr val="9397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1000" b="1" kern="1000" dirty="0">
                <a:latin typeface="Helvetica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pic>
          <p:nvPicPr>
            <p:cNvPr id="45" name="Google Shape;547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1750" y="1488794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" name="Conector recto 45"/>
          <p:cNvCxnSpPr/>
          <p:nvPr/>
        </p:nvCxnSpPr>
        <p:spPr>
          <a:xfrm>
            <a:off x="5554009" y="4932772"/>
            <a:ext cx="2742336" cy="0"/>
          </a:xfrm>
          <a:prstGeom prst="line">
            <a:avLst/>
          </a:prstGeom>
          <a:noFill/>
          <a:ln w="5715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47" name="Grupo 46"/>
          <p:cNvGrpSpPr/>
          <p:nvPr/>
        </p:nvGrpSpPr>
        <p:grpSpPr>
          <a:xfrm>
            <a:off x="6957070" y="4660109"/>
            <a:ext cx="590328" cy="540000"/>
            <a:chOff x="5532470" y="3432923"/>
            <a:chExt cx="590328" cy="540000"/>
          </a:xfrm>
        </p:grpSpPr>
        <p:sp>
          <p:nvSpPr>
            <p:cNvPr id="48" name="Google Shape;280;p42"/>
            <p:cNvSpPr/>
            <p:nvPr/>
          </p:nvSpPr>
          <p:spPr>
            <a:xfrm>
              <a:off x="5532470" y="3432923"/>
              <a:ext cx="590328" cy="540000"/>
            </a:xfrm>
            <a:prstGeom prst="ellipse">
              <a:avLst/>
            </a:prstGeom>
            <a:solidFill>
              <a:srgbClr val="93978F"/>
            </a:solidFill>
            <a:ln w="38100" cap="flat" cmpd="sng">
              <a:solidFill>
                <a:srgbClr val="9397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1200" b="1" kern="1000">
                <a:latin typeface="Helvetica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pic>
          <p:nvPicPr>
            <p:cNvPr id="49" name="Google Shape;260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26826" y="3474566"/>
              <a:ext cx="453573" cy="4149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rupo 49"/>
          <p:cNvGrpSpPr/>
          <p:nvPr/>
        </p:nvGrpSpPr>
        <p:grpSpPr>
          <a:xfrm>
            <a:off x="6023922" y="4662209"/>
            <a:ext cx="585737" cy="535800"/>
            <a:chOff x="4468125" y="3435023"/>
            <a:chExt cx="585737" cy="535800"/>
          </a:xfrm>
        </p:grpSpPr>
        <p:sp>
          <p:nvSpPr>
            <p:cNvPr id="51" name="Google Shape;276;p42"/>
            <p:cNvSpPr/>
            <p:nvPr/>
          </p:nvSpPr>
          <p:spPr>
            <a:xfrm>
              <a:off x="4468125" y="3435023"/>
              <a:ext cx="585737" cy="5358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1000" b="1" kern="1000" spc="-25">
                <a:solidFill>
                  <a:srgbClr val="FFFFFF"/>
                </a:solidFill>
                <a:latin typeface="Helvetica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endParaRPr>
            </a:p>
          </p:txBody>
        </p:sp>
        <p:pic>
          <p:nvPicPr>
            <p:cNvPr id="52" name="Google Shape;251;p42"/>
            <p:cNvPicPr preferRelativeResize="0"/>
            <p:nvPr/>
          </p:nvPicPr>
          <p:blipFill rotWithShape="1">
            <a:blip r:embed="rId5">
              <a:alphaModFix/>
              <a:lum bright="70000" contrast="-70000"/>
            </a:blip>
            <a:srcRect/>
            <a:stretch/>
          </p:blipFill>
          <p:spPr>
            <a:xfrm>
              <a:off x="4602172" y="3548692"/>
              <a:ext cx="324000" cy="340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" name="Grupo 52"/>
          <p:cNvGrpSpPr/>
          <p:nvPr/>
        </p:nvGrpSpPr>
        <p:grpSpPr>
          <a:xfrm>
            <a:off x="4946197" y="4650290"/>
            <a:ext cx="730314" cy="559639"/>
            <a:chOff x="3345690" y="3426773"/>
            <a:chExt cx="730314" cy="559639"/>
          </a:xfrm>
        </p:grpSpPr>
        <p:sp>
          <p:nvSpPr>
            <p:cNvPr id="54" name="Google Shape;250;p42"/>
            <p:cNvSpPr/>
            <p:nvPr/>
          </p:nvSpPr>
          <p:spPr>
            <a:xfrm>
              <a:off x="3385743" y="3426773"/>
              <a:ext cx="603774" cy="5523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>
                <a:sym typeface="Calibri"/>
              </a:endParaRPr>
            </a:p>
          </p:txBody>
        </p:sp>
        <p:pic>
          <p:nvPicPr>
            <p:cNvPr id="55" name="Picture 6" descr="https://encrypted-tbn0.gstatic.com/images?q=tbn:ANd9GcQG_5mBXtJEL_vx5dL3f-rScg9JWBjJA_ropMZfw9nuk1xyjWDJ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690" y="3442645"/>
              <a:ext cx="730314" cy="54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Google Shape;252;p42"/>
          <p:cNvSpPr/>
          <p:nvPr/>
        </p:nvSpPr>
        <p:spPr>
          <a:xfrm>
            <a:off x="4868443" y="5218257"/>
            <a:ext cx="93773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apertura de cuentas de ahorro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272;p42"/>
          <p:cNvSpPr/>
          <p:nvPr/>
        </p:nvSpPr>
        <p:spPr>
          <a:xfrm>
            <a:off x="5954141" y="5218257"/>
            <a:ext cx="88190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b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elaboración y registro de ficha</a:t>
            </a:r>
            <a:endParaRPr lang="es-PE" sz="1100"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274;p42"/>
          <p:cNvSpPr/>
          <p:nvPr/>
        </p:nvSpPr>
        <p:spPr>
          <a:xfrm>
            <a:off x="6855831" y="5218257"/>
            <a:ext cx="89414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aprobación de </a:t>
            </a:r>
            <a:r>
              <a:rPr lang="es-PE" sz="1100" b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ficha de acciones de FAM</a:t>
            </a:r>
            <a:endParaRPr lang="es-PE" sz="1100"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9" name="Conector recto 58"/>
          <p:cNvCxnSpPr/>
          <p:nvPr/>
        </p:nvCxnSpPr>
        <p:spPr>
          <a:xfrm rot="5400000">
            <a:off x="4966121" y="4262519"/>
            <a:ext cx="612000" cy="0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" name="Google Shape;265;p42"/>
          <p:cNvSpPr/>
          <p:nvPr/>
        </p:nvSpPr>
        <p:spPr>
          <a:xfrm>
            <a:off x="1246988" y="3126689"/>
            <a:ext cx="1233116" cy="57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sz="1400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etapa i: programación</a:t>
            </a:r>
            <a:endParaRPr sz="1400"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Forma libre 60"/>
          <p:cNvSpPr/>
          <p:nvPr/>
        </p:nvSpPr>
        <p:spPr>
          <a:xfrm>
            <a:off x="2464054" y="2589020"/>
            <a:ext cx="197287" cy="1367499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Google Shape;266;p42"/>
          <p:cNvSpPr/>
          <p:nvPr/>
        </p:nvSpPr>
        <p:spPr>
          <a:xfrm>
            <a:off x="1262848" y="5166599"/>
            <a:ext cx="1252728" cy="50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sz="1400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etapa ii: ejecución</a:t>
            </a:r>
            <a:endParaRPr sz="1400"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Forma libre 62"/>
          <p:cNvSpPr/>
          <p:nvPr/>
        </p:nvSpPr>
        <p:spPr>
          <a:xfrm>
            <a:off x="2447473" y="4686435"/>
            <a:ext cx="184566" cy="1107137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Google Shape;242;p42"/>
          <p:cNvSpPr/>
          <p:nvPr/>
        </p:nvSpPr>
        <p:spPr>
          <a:xfrm>
            <a:off x="6045068" y="2739323"/>
            <a:ext cx="611806" cy="58040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s-ES" sz="1250" spc="-4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5" name="Google Shape;248;p42"/>
          <p:cNvPicPr preferRelativeResize="0"/>
          <p:nvPr/>
        </p:nvPicPr>
        <p:blipFill rotWithShape="1">
          <a:blip r:embed="rId8">
            <a:alphaModFix/>
            <a:lum bright="70000" contrast="-70000"/>
          </a:blip>
          <a:srcRect/>
          <a:stretch/>
        </p:blipFill>
        <p:spPr>
          <a:xfrm>
            <a:off x="6179113" y="2861342"/>
            <a:ext cx="357952" cy="329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Conector recto 65"/>
          <p:cNvCxnSpPr/>
          <p:nvPr/>
        </p:nvCxnSpPr>
        <p:spPr>
          <a:xfrm>
            <a:off x="8174988" y="4932772"/>
            <a:ext cx="612000" cy="0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" name="2 Rectángulo"/>
          <p:cNvSpPr/>
          <p:nvPr/>
        </p:nvSpPr>
        <p:spPr>
          <a:xfrm>
            <a:off x="382327" y="841173"/>
            <a:ext cx="10855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400" dirty="0"/>
              <a:t>Con el fin de que se ejecuten las acciones de mantenimiento dentro del plazo establecido, las DRE y UGEL </a:t>
            </a:r>
            <a:r>
              <a:rPr lang="es-UY" sz="2400" dirty="0" smtClean="0"/>
              <a:t>deben realizar las acciones necesarias para que los responsables de mantenimiento cumplan con las procedimientos comprendidos las etapas del programa.</a:t>
            </a:r>
            <a:endParaRPr lang="es-PE" sz="2400" dirty="0"/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313652" y="240182"/>
            <a:ext cx="7203917" cy="4811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Programando el periodo 2020-I (1)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5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391275"/>
            <a:ext cx="12192000" cy="463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38" y="281839"/>
            <a:ext cx="10515600" cy="661570"/>
          </a:xfrm>
        </p:spPr>
        <p:txBody>
          <a:bodyPr>
            <a:normAutofit/>
          </a:bodyPr>
          <a:lstStyle/>
          <a:p>
            <a:pPr defTabSz="457200"/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Sistema “Mi Mantenimiento”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8983" y="1414448"/>
            <a:ext cx="6633338" cy="91241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PE" sz="2400" dirty="0"/>
              <a:t>Es el Sistema </a:t>
            </a:r>
            <a:r>
              <a:rPr lang="es-PE" sz="2400" dirty="0" smtClean="0"/>
              <a:t>de información web, </a:t>
            </a:r>
            <a:r>
              <a:rPr lang="es-PE" sz="2400" dirty="0"/>
              <a:t>en el que se </a:t>
            </a:r>
            <a:r>
              <a:rPr lang="es-PE" sz="2400" b="1" dirty="0"/>
              <a:t>registran y procesan las acciones de mantenimiento </a:t>
            </a:r>
            <a:r>
              <a:rPr lang="es-PE" sz="2400" dirty="0"/>
              <a:t>con la finalidad de monitorear la </a:t>
            </a:r>
            <a:r>
              <a:rPr lang="es-PE" sz="2400" dirty="0" smtClean="0"/>
              <a:t>ejecución del Programa de Mantenimiento</a:t>
            </a:r>
            <a:r>
              <a:rPr lang="es-PE" sz="24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s-UY" sz="2400" dirty="0" smtClean="0"/>
              <a:t>Solo aparecen las partidas permitidas, por lo tanto no se deberán registrar actividades de construcción ni adquirir bienes que no están comprendidos en las normas, para evitar posteriores procesos administrativos.</a:t>
            </a:r>
            <a:endParaRPr lang="es-P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79" y="1080617"/>
            <a:ext cx="2286578" cy="185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60854" y="3124334"/>
            <a:ext cx="1898427" cy="18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9;p46"/>
          <p:cNvSpPr/>
          <p:nvPr/>
        </p:nvSpPr>
        <p:spPr>
          <a:xfrm>
            <a:off x="1323550" y="3338970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Google Shape;409;p46"/>
          <p:cNvSpPr/>
          <p:nvPr/>
        </p:nvSpPr>
        <p:spPr>
          <a:xfrm>
            <a:off x="1323550" y="1957831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Google Shape;409;p46"/>
          <p:cNvSpPr/>
          <p:nvPr/>
        </p:nvSpPr>
        <p:spPr>
          <a:xfrm>
            <a:off x="1323550" y="4720109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457200"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s-PE" dirty="0" smtClean="0"/>
              <a:t>Diagnóstico de </a:t>
            </a:r>
            <a:r>
              <a:rPr lang="es-PE" dirty="0"/>
              <a:t>Acciones de Mantenimiento</a:t>
            </a: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2557235" y="1519581"/>
            <a:ext cx="799768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sz="2000" b="1" dirty="0" smtClean="0">
              <a:cs typeface="Arial" panose="020B0604020202020204" pitchFamily="34" charset="0"/>
            </a:endParaRPr>
          </a:p>
          <a:p>
            <a:pPr algn="just"/>
            <a:r>
              <a:rPr lang="es-PE" sz="2000" b="1" dirty="0" smtClean="0">
                <a:cs typeface="Arial" panose="020B0604020202020204" pitchFamily="34" charset="0"/>
              </a:rPr>
              <a:t>Espacios a Priorizar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cs typeface="Arial" panose="020B0604020202020204" pitchFamily="34" charset="0"/>
              </a:rPr>
              <a:t>Según lo indicado en la Norma Técnica Específica.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cs typeface="Arial" panose="020B0604020202020204" pitchFamily="34" charset="0"/>
              </a:rPr>
              <a:t>La prioridad son las aulas y los servicios higiénicos.</a:t>
            </a:r>
            <a:endParaRPr lang="es-PE" sz="2000" b="1" dirty="0" smtClean="0">
              <a:cs typeface="Arial" panose="020B0604020202020204" pitchFamily="34" charset="0"/>
            </a:endParaRPr>
          </a:p>
          <a:p>
            <a:pPr algn="just"/>
            <a:endParaRPr lang="es-PE" sz="2000" b="1" dirty="0" smtClean="0">
              <a:cs typeface="Arial" panose="020B0604020202020204" pitchFamily="34" charset="0"/>
            </a:endParaRPr>
          </a:p>
          <a:p>
            <a:pPr algn="just"/>
            <a:r>
              <a:rPr lang="es-PE" sz="2000" b="1" dirty="0" smtClean="0">
                <a:cs typeface="Arial" panose="020B0604020202020204" pitchFamily="34" charset="0"/>
              </a:rPr>
              <a:t>Acciones de Mantenimiento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cs typeface="Arial" panose="020B0604020202020204" pitchFamily="34" charset="0"/>
              </a:rPr>
              <a:t>Según las acciones permitidas en la Ficha de Acciones de Mantenimiento - FAM aprobada en la Norma Técnica Específica.</a:t>
            </a:r>
          </a:p>
          <a:p>
            <a:pPr algn="just"/>
            <a:endParaRPr lang="es-PE" sz="2000" b="1" dirty="0" smtClean="0">
              <a:cs typeface="Arial" panose="020B0604020202020204" pitchFamily="34" charset="0"/>
            </a:endParaRPr>
          </a:p>
          <a:p>
            <a:pPr algn="just"/>
            <a:r>
              <a:rPr lang="es-PE" sz="2000" b="1" dirty="0" smtClean="0">
                <a:cs typeface="Arial" panose="020B0604020202020204" pitchFamily="34" charset="0"/>
              </a:rPr>
              <a:t>Cotización de Actividades</a:t>
            </a:r>
          </a:p>
          <a:p>
            <a:pPr algn="just"/>
            <a:r>
              <a:rPr lang="es-PE" sz="2000" dirty="0" smtClean="0">
                <a:cs typeface="Arial" panose="020B0604020202020204" pitchFamily="34" charset="0"/>
              </a:rPr>
              <a:t>Se debe tomar en cuenta los siguientes costos por cada ítem de intervención: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Materiales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Mano de Obra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dirty="0"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49163" y="750177"/>
            <a:ext cx="10444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400" dirty="0"/>
              <a:t>El responsable de </a:t>
            </a:r>
            <a:r>
              <a:rPr lang="es-PE" sz="2400" dirty="0" smtClean="0"/>
              <a:t>mantenimiento deberá </a:t>
            </a:r>
            <a:r>
              <a:rPr lang="es-PE" sz="2400" dirty="0"/>
              <a:t>realizar el diagnóstico de los espacios </a:t>
            </a:r>
            <a:r>
              <a:rPr lang="es-PE" sz="2400" dirty="0" smtClean="0"/>
              <a:t>educativos, teniendo </a:t>
            </a:r>
            <a:r>
              <a:rPr lang="es-PE" sz="2400" dirty="0"/>
              <a:t>en cuenta el presupuesto asignado al local educativo</a:t>
            </a:r>
            <a:r>
              <a:rPr lang="es-PE" sz="2400" dirty="0"/>
              <a:t>.</a:t>
            </a:r>
            <a:endParaRPr lang="es-PE" sz="2400" dirty="0"/>
          </a:p>
        </p:txBody>
      </p:sp>
      <p:pic>
        <p:nvPicPr>
          <p:cNvPr id="12" name="Google Shape;281;p42"/>
          <p:cNvPicPr preferRelativeResize="0"/>
          <p:nvPr/>
        </p:nvPicPr>
        <p:blipFill>
          <a:blip r:embed="rId2">
            <a:alphaModFix/>
            <a:lum bright="70000" contrast="-70000"/>
          </a:blip>
          <a:stretch>
            <a:fillRect/>
          </a:stretch>
        </p:blipFill>
        <p:spPr>
          <a:xfrm>
            <a:off x="1527372" y="4956079"/>
            <a:ext cx="640095" cy="60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56;p42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/>
          <a:stretch/>
        </p:blipFill>
        <p:spPr>
          <a:xfrm>
            <a:off x="1527372" y="3536950"/>
            <a:ext cx="640095" cy="5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91" y="2018715"/>
            <a:ext cx="702144" cy="7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287" y="171942"/>
            <a:ext cx="7056549" cy="703821"/>
          </a:xfrm>
        </p:spPr>
        <p:txBody>
          <a:bodyPr/>
          <a:lstStyle/>
          <a:p>
            <a:pPr defTabSz="457200"/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Importancia de las capacitaciones 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834" y="1104408"/>
            <a:ext cx="8627772" cy="435133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PE" sz="2400" dirty="0" smtClean="0"/>
              <a:t>Se recomienda que al convocar a las capacitaciones, los responsables deben leer </a:t>
            </a:r>
            <a:r>
              <a:rPr lang="es-PE" sz="2400" dirty="0"/>
              <a:t>la Norma Técnica </a:t>
            </a:r>
            <a:r>
              <a:rPr lang="es-PE" sz="2400" dirty="0" smtClean="0"/>
              <a:t>específica del periodo vigente, con el fin que puedan realizar </a:t>
            </a:r>
            <a:r>
              <a:rPr lang="es-PE" sz="2400" dirty="0"/>
              <a:t>cualquier consulta al especialista de la </a:t>
            </a:r>
            <a:r>
              <a:rPr lang="es-PE" sz="2400" dirty="0" smtClean="0"/>
              <a:t>UGEL antes de programar cualquier acción.</a:t>
            </a:r>
          </a:p>
          <a:p>
            <a:pPr algn="just">
              <a:lnSpc>
                <a:spcPct val="110000"/>
              </a:lnSpc>
            </a:pPr>
            <a:r>
              <a:rPr lang="es-PE" sz="2400" dirty="0" smtClean="0"/>
              <a:t>En lo posible, los responsables deberán tener a mano los </a:t>
            </a:r>
            <a:r>
              <a:rPr lang="es-PE" sz="2400" dirty="0"/>
              <a:t>números de DNI de los integrantes de la Comisión de Mantenimiento y los documentos de sustento (</a:t>
            </a:r>
            <a:r>
              <a:rPr lang="es-PE" sz="2400" dirty="0" smtClean="0"/>
              <a:t>Actas y cotizaciones).</a:t>
            </a:r>
            <a:endParaRPr lang="es-PE" sz="2400" dirty="0"/>
          </a:p>
          <a:p>
            <a:pPr algn="just">
              <a:lnSpc>
                <a:spcPct val="110000"/>
              </a:lnSpc>
            </a:pPr>
            <a:r>
              <a:rPr lang="es-PE" sz="2400" dirty="0" smtClean="0"/>
              <a:t>Durante las capacitaciones, aclara las </a:t>
            </a:r>
            <a:r>
              <a:rPr lang="es-PE" sz="2400" dirty="0"/>
              <a:t>dudas </a:t>
            </a:r>
            <a:r>
              <a:rPr lang="es-PE" sz="2400" dirty="0" smtClean="0"/>
              <a:t>de los responsables y orienta a los responsables que tienen la FAM en borrador para que inicien de la FAM el registro </a:t>
            </a:r>
            <a:r>
              <a:rPr lang="es-PE" sz="2400" dirty="0"/>
              <a:t>en el sistema Mi </a:t>
            </a:r>
            <a:r>
              <a:rPr lang="es-PE" sz="2400" dirty="0"/>
              <a:t>Mantenimiento. </a:t>
            </a:r>
            <a:endParaRPr lang="es-PE" sz="2400" dirty="0"/>
          </a:p>
          <a:p>
            <a:pPr algn="just">
              <a:lnSpc>
                <a:spcPct val="110000"/>
              </a:lnSpc>
            </a:pPr>
            <a:endParaRPr lang="es-PE" sz="24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5818" y="678249"/>
            <a:ext cx="2252837" cy="22528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8338" y="3072754"/>
            <a:ext cx="2330317" cy="22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13226" y="3874145"/>
            <a:ext cx="884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CC0000"/>
                </a:solidFill>
              </a:rPr>
              <a:t>Unidad Gerencial de Mantenimiento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613227" y="1739980"/>
            <a:ext cx="8845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400" kern="0" dirty="0" smtClean="0">
                <a:solidFill>
                  <a:srgbClr val="C00000"/>
                </a:solidFill>
              </a:rPr>
              <a:t>Requisitos para la elaboración de la Ficha de Acciones de Mantenimiento- FAM</a:t>
            </a:r>
            <a:endParaRPr lang="es-PE" sz="4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8458" y="103313"/>
            <a:ext cx="8763823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s-PE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Priorización y cotización de las acciones de mantenimiento</a:t>
            </a:r>
            <a:endParaRPr lang="es-PE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2428" y="1162319"/>
            <a:ext cx="63462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/>
              <a:t>El responsable realiza un diagnóstico e identifica las acciones a ejecutar de acuerdo a lo aprobado en la Ficha de acciones de mantenimiento (FAM) para el 2020-I</a:t>
            </a:r>
            <a:r>
              <a:rPr lang="es-PE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/>
              <a:t>Debe ordenar </a:t>
            </a:r>
            <a:r>
              <a:rPr lang="es-PE" sz="2400" dirty="0"/>
              <a:t>el costo de insumos, mano de obra y transporte de material por cada elemento de intervención que aparece en la FAM con sus respectivas fotos relacionado a la intervención. </a:t>
            </a:r>
            <a:endParaRPr lang="es-PE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dirty="0" smtClean="0"/>
              <a:t>Con </a:t>
            </a:r>
            <a:r>
              <a:rPr lang="es-PE" sz="2400" dirty="0"/>
              <a:t>esta información inicia el registro de la FAM en el sistema Mi Mantenimiento o elabora una programación borrador en caso no </a:t>
            </a:r>
            <a:r>
              <a:rPr lang="es-PE" sz="2400" dirty="0" smtClean="0"/>
              <a:t>tenga </a:t>
            </a:r>
            <a:r>
              <a:rPr lang="es-PE" sz="2400" dirty="0"/>
              <a:t>acceso a Internet. </a:t>
            </a:r>
            <a:endParaRPr lang="es-PE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82" y="661427"/>
            <a:ext cx="42672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045" y="0"/>
            <a:ext cx="8486104" cy="9659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Implementar como estrategia de ayuda un formato en Excel para el responsable 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729" y="1168802"/>
            <a:ext cx="6706997" cy="435133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662930" y="1835523"/>
            <a:ext cx="4095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 smtClean="0"/>
              <a:t>El especialista puede elaborar material propio que facilite la elaboración de la FAM, particularmente si observa que la mayoría de los responsables de mantenimiento de la jurisdicción no cuentan con acceso a internet y presentan dificultades en cotizar.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34428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1181</Words>
  <Application>Microsoft Office PowerPoint</Application>
  <PresentationFormat>Personalizado</PresentationFormat>
  <Paragraphs>134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Sistema “Mi Mantenimiento”</vt:lpstr>
      <vt:lpstr>Presentación de PowerPoint</vt:lpstr>
      <vt:lpstr>Importancia de las capacitaciones </vt:lpstr>
      <vt:lpstr>Presentación de PowerPoint</vt:lpstr>
      <vt:lpstr>Presentación de PowerPoint</vt:lpstr>
      <vt:lpstr>Implementar como estrategia de ayuda un formato en Excel para el responsable </vt:lpstr>
      <vt:lpstr>Registro y envío de la FAM para verificación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PRONIED</dc:creator>
  <cp:lastModifiedBy>usuario</cp:lastModifiedBy>
  <cp:revision>307</cp:revision>
  <cp:lastPrinted>2020-01-15T00:41:52Z</cp:lastPrinted>
  <dcterms:created xsi:type="dcterms:W3CDTF">2018-04-11T19:04:20Z</dcterms:created>
  <dcterms:modified xsi:type="dcterms:W3CDTF">2020-01-15T07:37:35Z</dcterms:modified>
</cp:coreProperties>
</file>