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6" r:id="rId3"/>
    <p:sldId id="258" r:id="rId4"/>
    <p:sldId id="259" r:id="rId5"/>
    <p:sldId id="312" r:id="rId6"/>
    <p:sldId id="314" r:id="rId7"/>
    <p:sldId id="261" r:id="rId8"/>
    <p:sldId id="268" r:id="rId9"/>
    <p:sldId id="269" r:id="rId10"/>
    <p:sldId id="263" r:id="rId11"/>
    <p:sldId id="320" r:id="rId12"/>
    <p:sldId id="316" r:id="rId13"/>
    <p:sldId id="319" r:id="rId14"/>
    <p:sldId id="265" r:id="rId15"/>
    <p:sldId id="324" r:id="rId16"/>
    <p:sldId id="317" r:id="rId17"/>
    <p:sldId id="321" r:id="rId18"/>
    <p:sldId id="267" r:id="rId19"/>
    <p:sldId id="322" r:id="rId20"/>
    <p:sldId id="323" r:id="rId21"/>
    <p:sldId id="274" r:id="rId22"/>
    <p:sldId id="275" r:id="rId23"/>
    <p:sldId id="311" r:id="rId24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iorella Poma Ore" initials="FPO" lastIdx="1" clrIdx="0">
    <p:extLst>
      <p:ext uri="{19B8F6BF-5375-455C-9EA6-DF929625EA0E}">
        <p15:presenceInfo xmlns:p15="http://schemas.microsoft.com/office/powerpoint/2012/main" userId="11c47b603ae1d574" providerId="Windows Live"/>
      </p:ext>
    </p:extLst>
  </p:cmAuthor>
  <p:cmAuthor id="2" name="Yvette Christina Figueres Lara" initials="YCFL" lastIdx="1" clrIdx="1">
    <p:extLst>
      <p:ext uri="{19B8F6BF-5375-455C-9EA6-DF929625EA0E}">
        <p15:presenceInfo xmlns:p15="http://schemas.microsoft.com/office/powerpoint/2012/main" userId="S-1-5-21-255760309-1790280221-2541212832-343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B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7290F4-2725-4ACB-A66D-C00968F0CD30}" type="datetimeFigureOut">
              <a:rPr lang="es-PE" smtClean="0"/>
              <a:t>15/09/2022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E298B0-1C04-4289-BABC-4FFCC04D77A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82607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PE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3241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PE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1819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PE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21925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PE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795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PE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957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PE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88556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PE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83254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PE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92103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PE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25446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PE"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4103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PE"/>
              <a:t>3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PE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74497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PE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55212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84" name="Google Shape;68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PE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8463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PE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0158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PE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8715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PE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4055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PE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7929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PE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5006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PE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26500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F4AE3E-BADA-43BC-AABA-ADC17193EA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0976CA-0861-4698-882C-0A0F759C17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65A48B-B154-4393-B35C-125B7B3FB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D5B6-371A-467E-891E-814AFECCAF97}" type="datetimeFigureOut">
              <a:rPr lang="es-PE" smtClean="0"/>
              <a:t>15/09/2022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AA83C0-6C66-4992-A3E9-4ABA26CAA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9D8068-AB8D-4F05-A542-5FEF154AC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F795-47EF-48D2-8C9D-0EE663E55A2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07289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7E0E11-A367-4133-9ED3-4142397DF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890D288-02AC-47C2-9209-49756F974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8313AA-7E28-447C-9626-860464302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D5B6-371A-467E-891E-814AFECCAF97}" type="datetimeFigureOut">
              <a:rPr lang="es-PE" smtClean="0"/>
              <a:t>15/09/2022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1900DF-FFF6-435B-8956-4E5A9903C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ECD44E-C008-4771-8C6A-B394B136F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F795-47EF-48D2-8C9D-0EE663E55A2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62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5B20EA4-8403-4EDA-A569-D2D378351E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CB6F0A6-4F4F-4921-80FE-EE58C4E299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2DC3B4-F003-40D0-B3DC-098F9918F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D5B6-371A-467E-891E-814AFECCAF97}" type="datetimeFigureOut">
              <a:rPr lang="es-PE" smtClean="0"/>
              <a:t>15/09/2022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5D7C9D4-25FC-412A-8C85-59F2CBF36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47B3E5-F344-470D-AEE2-DEA266366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F795-47EF-48D2-8C9D-0EE663E55A2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20474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1_Título y objeto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2"/>
          <p:cNvSpPr txBox="1">
            <a:spLocks noGrp="1"/>
          </p:cNvSpPr>
          <p:nvPr>
            <p:ph type="title"/>
          </p:nvPr>
        </p:nvSpPr>
        <p:spPr>
          <a:xfrm>
            <a:off x="423081" y="832512"/>
            <a:ext cx="11286698" cy="80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Calibri"/>
              <a:buNone/>
              <a:defRPr sz="4000">
                <a:solidFill>
                  <a:srgbClr val="C000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2"/>
          <p:cNvSpPr txBox="1">
            <a:spLocks noGrp="1"/>
          </p:cNvSpPr>
          <p:nvPr>
            <p:ph type="body" idx="1"/>
          </p:nvPr>
        </p:nvSpPr>
        <p:spPr>
          <a:xfrm>
            <a:off x="423081" y="1825625"/>
            <a:ext cx="11286698" cy="4643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0367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827A37-FCAC-451E-90FD-5E9F722E0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6BDD2E-037E-4293-983D-FD1E9813F5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95B6FA-A26A-4152-A881-9F88847C4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D5B6-371A-467E-891E-814AFECCAF97}" type="datetimeFigureOut">
              <a:rPr lang="es-PE" smtClean="0"/>
              <a:t>15/09/2022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77A8E7A-0594-4083-92CF-4A808D0F7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1B449F-C062-43D9-B921-94439591D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F795-47EF-48D2-8C9D-0EE663E55A2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6737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8F5AE9-2D56-4B09-A3A8-157BEF08F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BD12E32-86C8-40C0-A2E3-762FBB9DB8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3F98EC-7581-4688-BDB0-5C25405A7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D5B6-371A-467E-891E-814AFECCAF97}" type="datetimeFigureOut">
              <a:rPr lang="es-PE" smtClean="0"/>
              <a:t>15/09/2022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2C5F45-B527-46C6-9CD4-B4E76A24C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516313-647A-4E1C-B0DD-8C82FA16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F795-47EF-48D2-8C9D-0EE663E55A2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68669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B9FB69-6968-4D11-BA9B-A6BF4D00F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75AA58-5106-42F4-B31D-3C43E19B6E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13EE17A-FBA6-4156-A2EA-9278B6361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55E159D-297A-4A73-8703-EDD70A9FC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D5B6-371A-467E-891E-814AFECCAF97}" type="datetimeFigureOut">
              <a:rPr lang="es-PE" smtClean="0"/>
              <a:t>15/09/2022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F9ED5C-76EB-4B63-B73C-30856952F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F91A6A-2D4A-47E4-BFA8-900BA3D74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F795-47EF-48D2-8C9D-0EE663E55A2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4463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B09531-14E7-403F-BAC7-60AE6E4C0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F82BD7-3C93-449A-BED1-69A790820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1563B9E-10AE-495D-B108-D65B53648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4311804-94D0-4B1B-8067-CEF98D7C6A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EA4C12E-3849-4D94-B5AE-8D00DF8345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CA09C6-FE98-410B-83A3-7A4649250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D5B6-371A-467E-891E-814AFECCAF97}" type="datetimeFigureOut">
              <a:rPr lang="es-PE" smtClean="0"/>
              <a:t>15/09/2022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55660F1-95FD-4D2C-878F-A729E413E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B9F7788-235F-40DC-92D6-D98F10488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F795-47EF-48D2-8C9D-0EE663E55A2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382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4B18C3-9C91-4B9D-BBD6-6D48ED4F7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F2F3DFA-769B-49F4-A568-53EDEF7D2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D5B6-371A-467E-891E-814AFECCAF97}" type="datetimeFigureOut">
              <a:rPr lang="es-PE" smtClean="0"/>
              <a:t>15/09/2022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6343A3D-BB6B-45E2-A444-CCC9F3B04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5ED4D66-5444-4B7B-A635-35BED0E17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F795-47EF-48D2-8C9D-0EE663E55A2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8516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D9FE984-A88E-473D-9CE4-72FDABEB5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D5B6-371A-467E-891E-814AFECCAF97}" type="datetimeFigureOut">
              <a:rPr lang="es-PE" smtClean="0"/>
              <a:t>15/09/2022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304D51D-B4BC-401F-8A1F-C47FA5801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B7A1C5E-376B-453E-821B-5583A52418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F795-47EF-48D2-8C9D-0EE663E55A2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2238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8A9EEC-A98C-49A1-AADC-37DD0B4E9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B9D00D-3452-43FB-80F7-475077A41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2B564E3-FF12-4C9D-9257-9A92292D4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F4089BC-E50F-4FD4-863E-1275BC07F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D5B6-371A-467E-891E-814AFECCAF97}" type="datetimeFigureOut">
              <a:rPr lang="es-PE" smtClean="0"/>
              <a:t>15/09/2022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62ECF97-4E69-4BE0-BCBA-612D12E40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DE0220-7E1F-48E6-B5A7-083BF9C5A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F795-47EF-48D2-8C9D-0EE663E55A2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2112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86A4AF-EA6B-4C6D-8544-E35FAFE46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8AC4787-9371-4E5F-856B-C9EE5B1AD1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2F8BD2-6D4A-47EF-B0D1-83264669CD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0683A66-8E9B-458C-A3C4-42F7E5D0A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1D5B6-371A-467E-891E-814AFECCAF97}" type="datetimeFigureOut">
              <a:rPr lang="es-PE" smtClean="0"/>
              <a:t>15/09/2022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BDCE14-F18C-4728-8369-B94CF61E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AE06BC2-79E5-4058-A69D-DB89B0563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AF795-47EF-48D2-8C9D-0EE663E55A2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52338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86F3EBE-D1F7-485A-8617-A0033A52C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1021F3-0C28-470B-9E2D-22978148F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D43C1F-7013-4B66-A919-76254A81FD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1D5B6-371A-467E-891E-814AFECCAF97}" type="datetimeFigureOut">
              <a:rPr lang="es-PE" smtClean="0"/>
              <a:t>15/09/2022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DF25F4-D7DC-4211-8588-1DE075B34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BF639D-ACE4-43AD-88D5-F525500BEA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CAF795-47EF-48D2-8C9D-0EE663E55A2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41010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" name="Google Shape;89;p1"/>
          <p:cNvGrpSpPr/>
          <p:nvPr/>
        </p:nvGrpSpPr>
        <p:grpSpPr>
          <a:xfrm>
            <a:off x="4046974" y="5740925"/>
            <a:ext cx="4098055" cy="471340"/>
            <a:chOff x="8222208" y="137671"/>
            <a:chExt cx="3692474" cy="424692"/>
          </a:xfrm>
        </p:grpSpPr>
        <p:pic>
          <p:nvPicPr>
            <p:cNvPr id="90" name="Google Shape;90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965061" y="137671"/>
              <a:ext cx="1949621" cy="4246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222208" y="156540"/>
              <a:ext cx="1363126" cy="39089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2" name="Google Shape;92;p1"/>
          <p:cNvSpPr/>
          <p:nvPr/>
        </p:nvSpPr>
        <p:spPr>
          <a:xfrm>
            <a:off x="0" y="5716318"/>
            <a:ext cx="12192000" cy="11422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3" name="Google Shape;93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84267" y="5975743"/>
            <a:ext cx="3102803" cy="656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1499" y="6022167"/>
            <a:ext cx="2023808" cy="564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691360" y="5963312"/>
            <a:ext cx="1882561" cy="7198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" name="Google Shape;96;p1"/>
          <p:cNvGrpSpPr/>
          <p:nvPr/>
        </p:nvGrpSpPr>
        <p:grpSpPr>
          <a:xfrm>
            <a:off x="5186837" y="1190913"/>
            <a:ext cx="1697661" cy="1697661"/>
            <a:chOff x="3935377" y="818708"/>
            <a:chExt cx="1273246" cy="1273246"/>
          </a:xfrm>
        </p:grpSpPr>
        <p:pic>
          <p:nvPicPr>
            <p:cNvPr id="97" name="Google Shape;97;p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935377" y="818708"/>
              <a:ext cx="1273246" cy="12732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Google Shape;98;p1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129264" y="1012594"/>
              <a:ext cx="885472" cy="8854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9" name="Google Shape;99;p1"/>
          <p:cNvSpPr txBox="1"/>
          <p:nvPr/>
        </p:nvSpPr>
        <p:spPr>
          <a:xfrm>
            <a:off x="1054353" y="2934123"/>
            <a:ext cx="1008329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PE" sz="4800" b="1" i="0" u="none" strike="noStrike" cap="none" dirty="0">
                <a:solidFill>
                  <a:srgbClr val="295FA3"/>
                </a:solidFill>
                <a:latin typeface="Calibri"/>
                <a:ea typeface="Calibri"/>
                <a:cs typeface="Calibri"/>
                <a:sym typeface="Calibri"/>
              </a:rPr>
              <a:t>Programa de Mantenimiento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s-PE" sz="4800" b="1" i="0" u="none" strike="noStrike" cap="none" dirty="0">
                <a:solidFill>
                  <a:srgbClr val="295FA3"/>
                </a:solidFill>
                <a:latin typeface="Calibri"/>
                <a:ea typeface="Calibri"/>
                <a:cs typeface="Calibri"/>
                <a:sym typeface="Calibri"/>
              </a:rPr>
              <a:t>de Locales Educativos 2022</a:t>
            </a:r>
            <a:endParaRPr sz="4800" b="1" i="0" u="none" strike="noStrike" cap="none" dirty="0">
              <a:solidFill>
                <a:srgbClr val="295FA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88;p1">
            <a:extLst>
              <a:ext uri="{FF2B5EF4-FFF2-40B4-BE49-F238E27FC236}">
                <a16:creationId xmlns:a16="http://schemas.microsoft.com/office/drawing/2014/main" id="{795A9AE7-F462-4384-AD50-3AEE633BE1B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BF1FD12-AD1B-42F5-87DE-804483CD53FD}"/>
              </a:ext>
            </a:extLst>
          </p:cNvPr>
          <p:cNvSpPr/>
          <p:nvPr/>
        </p:nvSpPr>
        <p:spPr>
          <a:xfrm>
            <a:off x="506324" y="583095"/>
            <a:ext cx="10914307" cy="569180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Google Shape;115;p3">
            <a:extLst>
              <a:ext uri="{FF2B5EF4-FFF2-40B4-BE49-F238E27FC236}">
                <a16:creationId xmlns:a16="http://schemas.microsoft.com/office/drawing/2014/main" id="{A171C9BC-9F99-4DBD-91DF-770B88FC45A7}"/>
              </a:ext>
            </a:extLst>
          </p:cNvPr>
          <p:cNvSpPr txBox="1"/>
          <p:nvPr/>
        </p:nvSpPr>
        <p:spPr>
          <a:xfrm>
            <a:off x="1113783" y="1767530"/>
            <a:ext cx="9368686" cy="3373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12287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15;p3">
            <a:extLst>
              <a:ext uri="{FF2B5EF4-FFF2-40B4-BE49-F238E27FC236}">
                <a16:creationId xmlns:a16="http://schemas.microsoft.com/office/drawing/2014/main" id="{E22B8827-2C42-4A76-837B-E4C8BC84BF1E}"/>
              </a:ext>
            </a:extLst>
          </p:cNvPr>
          <p:cNvSpPr txBox="1"/>
          <p:nvPr/>
        </p:nvSpPr>
        <p:spPr>
          <a:xfrm>
            <a:off x="873559" y="1458997"/>
            <a:ext cx="10283687" cy="573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marR="0" lvl="0" indent="-122872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PE" dirty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Al ingresar a la funcionalidad, se encontrarán las mismas partidas de la FAM regular pero con la  </a:t>
            </a:r>
          </a:p>
          <a:p>
            <a:pPr marL="228600" marR="0" lvl="0" indent="-122872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PE" dirty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particularidad que no tiene un monto límite.</a:t>
            </a:r>
            <a:endParaRPr dirty="0">
              <a:solidFill>
                <a:srgbClr val="3F3F3F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0A865237-2EED-4348-B81A-FC41BC83C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176" y="2278948"/>
            <a:ext cx="10810454" cy="390409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3" name="Google Shape;115;p3">
            <a:extLst>
              <a:ext uri="{FF2B5EF4-FFF2-40B4-BE49-F238E27FC236}">
                <a16:creationId xmlns:a16="http://schemas.microsoft.com/office/drawing/2014/main" id="{6B93050F-CDFD-4DEE-B75C-01B60A8C2BFF}"/>
              </a:ext>
            </a:extLst>
          </p:cNvPr>
          <p:cNvSpPr txBox="1"/>
          <p:nvPr/>
        </p:nvSpPr>
        <p:spPr>
          <a:xfrm>
            <a:off x="6387548" y="700659"/>
            <a:ext cx="5136935" cy="573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122872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PE" sz="3200" b="1" dirty="0">
                <a:solidFill>
                  <a:srgbClr val="E94647"/>
                </a:solidFill>
                <a:latin typeface="Calibri"/>
                <a:cs typeface="Calibri"/>
                <a:sym typeface="Calibri"/>
              </a:rPr>
              <a:t>Paso 3: Seleccionar partidas</a:t>
            </a:r>
            <a:endParaRPr sz="3200" b="1" dirty="0">
              <a:solidFill>
                <a:srgbClr val="E94647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616" y="4653945"/>
            <a:ext cx="1179436" cy="22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9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88;p1">
            <a:extLst>
              <a:ext uri="{FF2B5EF4-FFF2-40B4-BE49-F238E27FC236}">
                <a16:creationId xmlns:a16="http://schemas.microsoft.com/office/drawing/2014/main" id="{795A9AE7-F462-4384-AD50-3AEE633BE1B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BF1FD12-AD1B-42F5-87DE-804483CD53FD}"/>
              </a:ext>
            </a:extLst>
          </p:cNvPr>
          <p:cNvSpPr/>
          <p:nvPr/>
        </p:nvSpPr>
        <p:spPr>
          <a:xfrm>
            <a:off x="638846" y="583095"/>
            <a:ext cx="10914307" cy="569180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0BB166E-F980-4E95-AF0A-FD3E3DE326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633"/>
          <a:stretch/>
        </p:blipFill>
        <p:spPr>
          <a:xfrm>
            <a:off x="638846" y="2559259"/>
            <a:ext cx="10914307" cy="318841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7" name="Google Shape;115;p3">
            <a:extLst>
              <a:ext uri="{FF2B5EF4-FFF2-40B4-BE49-F238E27FC236}">
                <a16:creationId xmlns:a16="http://schemas.microsoft.com/office/drawing/2014/main" id="{1EF9C99B-0046-459E-A44F-64E50677025B}"/>
              </a:ext>
            </a:extLst>
          </p:cNvPr>
          <p:cNvSpPr txBox="1"/>
          <p:nvPr/>
        </p:nvSpPr>
        <p:spPr>
          <a:xfrm>
            <a:off x="6387548" y="700659"/>
            <a:ext cx="5136935" cy="573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122872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PE" sz="3200" b="1" dirty="0">
                <a:solidFill>
                  <a:srgbClr val="E94647"/>
                </a:solidFill>
                <a:latin typeface="Calibri"/>
                <a:cs typeface="Calibri"/>
                <a:sym typeface="Calibri"/>
              </a:rPr>
              <a:t>Paso 3: Seleccionar partidas</a:t>
            </a:r>
            <a:endParaRPr sz="3200" b="1" dirty="0">
              <a:solidFill>
                <a:srgbClr val="E94647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9" name="Google Shape;115;p3">
            <a:extLst>
              <a:ext uri="{FF2B5EF4-FFF2-40B4-BE49-F238E27FC236}">
                <a16:creationId xmlns:a16="http://schemas.microsoft.com/office/drawing/2014/main" id="{E4DF83B9-B26D-4FFE-AA31-225030B6EA67}"/>
              </a:ext>
            </a:extLst>
          </p:cNvPr>
          <p:cNvSpPr txBox="1"/>
          <p:nvPr/>
        </p:nvSpPr>
        <p:spPr>
          <a:xfrm>
            <a:off x="794122" y="1745512"/>
            <a:ext cx="10283687" cy="573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marR="0" lvl="0" indent="-122872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PE" dirty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Si bien no existe un monto límite al momento de completar las partidas, se deben registrar los documentos y fotos que sustenten el monto ingresado.</a:t>
            </a:r>
            <a:endParaRPr dirty="0">
              <a:solidFill>
                <a:srgbClr val="3F3F3F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F37A15C1-EB06-4585-A5A8-9A84A05EA9DF}"/>
              </a:ext>
            </a:extLst>
          </p:cNvPr>
          <p:cNvSpPr/>
          <p:nvPr/>
        </p:nvSpPr>
        <p:spPr>
          <a:xfrm>
            <a:off x="9607827" y="4002158"/>
            <a:ext cx="781878" cy="8083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914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88;p1">
            <a:extLst>
              <a:ext uri="{FF2B5EF4-FFF2-40B4-BE49-F238E27FC236}">
                <a16:creationId xmlns:a16="http://schemas.microsoft.com/office/drawing/2014/main" id="{795A9AE7-F462-4384-AD50-3AEE633BE1B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BF1FD12-AD1B-42F5-87DE-804483CD53FD}"/>
              </a:ext>
            </a:extLst>
          </p:cNvPr>
          <p:cNvSpPr/>
          <p:nvPr/>
        </p:nvSpPr>
        <p:spPr>
          <a:xfrm>
            <a:off x="638845" y="583095"/>
            <a:ext cx="10914307" cy="569180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Google Shape;115;p3">
            <a:extLst>
              <a:ext uri="{FF2B5EF4-FFF2-40B4-BE49-F238E27FC236}">
                <a16:creationId xmlns:a16="http://schemas.microsoft.com/office/drawing/2014/main" id="{2C9F59B6-0D49-4618-AD09-E2D1B18A4CAB}"/>
              </a:ext>
            </a:extLst>
          </p:cNvPr>
          <p:cNvSpPr txBox="1"/>
          <p:nvPr/>
        </p:nvSpPr>
        <p:spPr>
          <a:xfrm>
            <a:off x="5128592" y="700659"/>
            <a:ext cx="6395892" cy="573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122872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PE" sz="3200" b="1" dirty="0">
                <a:solidFill>
                  <a:srgbClr val="E94647"/>
                </a:solidFill>
                <a:latin typeface="Calibri"/>
                <a:cs typeface="Calibri"/>
                <a:sym typeface="Calibri"/>
              </a:rPr>
              <a:t>Paso 4: Ingresar fotos y documentos</a:t>
            </a:r>
            <a:endParaRPr sz="3200" b="1" dirty="0">
              <a:solidFill>
                <a:srgbClr val="E94647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CA9DCE4-02F9-43AA-8A71-C9935E13D2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206" y="1985753"/>
            <a:ext cx="10454274" cy="149546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977090C-27DF-4329-93F3-7093D34E6F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5077" y="3762045"/>
            <a:ext cx="8661845" cy="2057506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EBCF4C7-59C1-4233-A9BA-233A87734B85}"/>
              </a:ext>
            </a:extLst>
          </p:cNvPr>
          <p:cNvSpPr/>
          <p:nvPr/>
        </p:nvSpPr>
        <p:spPr>
          <a:xfrm>
            <a:off x="9775861" y="2766788"/>
            <a:ext cx="1412240" cy="6706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EB43D92-8F9F-40C8-81A5-35091E332ACC}"/>
              </a:ext>
            </a:extLst>
          </p:cNvPr>
          <p:cNvSpPr/>
          <p:nvPr/>
        </p:nvSpPr>
        <p:spPr>
          <a:xfrm>
            <a:off x="1765077" y="3762045"/>
            <a:ext cx="1577563" cy="6808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Google Shape;115;p3">
            <a:extLst>
              <a:ext uri="{FF2B5EF4-FFF2-40B4-BE49-F238E27FC236}">
                <a16:creationId xmlns:a16="http://schemas.microsoft.com/office/drawing/2014/main" id="{AE1BE7C9-8A13-49C2-B680-E0D9112FB6E1}"/>
              </a:ext>
            </a:extLst>
          </p:cNvPr>
          <p:cNvSpPr txBox="1"/>
          <p:nvPr/>
        </p:nvSpPr>
        <p:spPr>
          <a:xfrm>
            <a:off x="638845" y="1570270"/>
            <a:ext cx="10283687" cy="573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122872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PE" dirty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Se ingresan las fotos y documentos ingresando al botón verde de Fotos y Documentos</a:t>
            </a:r>
            <a:endParaRPr dirty="0">
              <a:solidFill>
                <a:srgbClr val="3F3F3F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631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88;p1">
            <a:extLst>
              <a:ext uri="{FF2B5EF4-FFF2-40B4-BE49-F238E27FC236}">
                <a16:creationId xmlns:a16="http://schemas.microsoft.com/office/drawing/2014/main" id="{795A9AE7-F462-4384-AD50-3AEE633BE1B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BF1FD12-AD1B-42F5-87DE-804483CD53FD}"/>
              </a:ext>
            </a:extLst>
          </p:cNvPr>
          <p:cNvSpPr/>
          <p:nvPr/>
        </p:nvSpPr>
        <p:spPr>
          <a:xfrm>
            <a:off x="638846" y="583095"/>
            <a:ext cx="10914307" cy="569180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7" name="Google Shape;117;p3"/>
          <p:cNvSpPr txBox="1"/>
          <p:nvPr/>
        </p:nvSpPr>
        <p:spPr>
          <a:xfrm>
            <a:off x="1463566" y="1584458"/>
            <a:ext cx="9264868" cy="600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endParaRPr sz="2000" b="1" dirty="0">
              <a:solidFill>
                <a:srgbClr val="E94647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3C2FE6B-5E73-45F8-94F2-0672DFAF73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719" y="1815538"/>
            <a:ext cx="5516880" cy="225754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1E253364-7BB1-46DF-BB8A-C13087C46C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121" y="4244789"/>
            <a:ext cx="8572941" cy="2057506"/>
          </a:xfrm>
          <a:prstGeom prst="rect">
            <a:avLst/>
          </a:prstGeom>
        </p:spPr>
      </p:pic>
      <p:sp>
        <p:nvSpPr>
          <p:cNvPr id="14" name="Google Shape;115;p3">
            <a:extLst>
              <a:ext uri="{FF2B5EF4-FFF2-40B4-BE49-F238E27FC236}">
                <a16:creationId xmlns:a16="http://schemas.microsoft.com/office/drawing/2014/main" id="{9F1ABEA9-18C3-4467-8426-8834928B8E8D}"/>
              </a:ext>
            </a:extLst>
          </p:cNvPr>
          <p:cNvSpPr txBox="1"/>
          <p:nvPr/>
        </p:nvSpPr>
        <p:spPr>
          <a:xfrm>
            <a:off x="5128592" y="700659"/>
            <a:ext cx="6395892" cy="573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122872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PE" sz="3200" b="1" dirty="0">
                <a:solidFill>
                  <a:srgbClr val="E94647"/>
                </a:solidFill>
                <a:latin typeface="Calibri"/>
                <a:cs typeface="Calibri"/>
                <a:sym typeface="Calibri"/>
              </a:rPr>
              <a:t>Paso 4: Ingresar fotos y documentos</a:t>
            </a:r>
            <a:endParaRPr sz="3200" b="1" dirty="0">
              <a:solidFill>
                <a:srgbClr val="E94647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6604EF6-B4AF-41FA-BC87-CEB680F635F7}"/>
              </a:ext>
            </a:extLst>
          </p:cNvPr>
          <p:cNvSpPr txBox="1"/>
          <p:nvPr/>
        </p:nvSpPr>
        <p:spPr>
          <a:xfrm>
            <a:off x="6682084" y="2153832"/>
            <a:ext cx="44587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>
                <a:solidFill>
                  <a:srgbClr val="3F3F3F"/>
                </a:solidFill>
                <a:latin typeface="Calibri"/>
                <a:cs typeface="Calibri"/>
              </a:rPr>
              <a:t>Se tiene que ingresar mínimo una foto </a:t>
            </a:r>
            <a:r>
              <a:rPr lang="es-MX" sz="2400" dirty="0" smtClean="0">
                <a:solidFill>
                  <a:srgbClr val="3F3F3F"/>
                </a:solidFill>
                <a:latin typeface="Calibri"/>
                <a:cs typeface="Calibri"/>
              </a:rPr>
              <a:t>y </a:t>
            </a:r>
            <a:r>
              <a:rPr lang="es-MX" sz="2400" dirty="0">
                <a:solidFill>
                  <a:srgbClr val="3F3F3F"/>
                </a:solidFill>
                <a:latin typeface="Calibri"/>
                <a:cs typeface="Calibri"/>
              </a:rPr>
              <a:t>documento por cada partida presupuestada.</a:t>
            </a:r>
          </a:p>
        </p:txBody>
      </p:sp>
    </p:spTree>
    <p:extLst>
      <p:ext uri="{BB962C8B-B14F-4D97-AF65-F5344CB8AC3E}">
        <p14:creationId xmlns:p14="http://schemas.microsoft.com/office/powerpoint/2010/main" val="55461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88;p1">
            <a:extLst>
              <a:ext uri="{FF2B5EF4-FFF2-40B4-BE49-F238E27FC236}">
                <a16:creationId xmlns:a16="http://schemas.microsoft.com/office/drawing/2014/main" id="{795A9AE7-F462-4384-AD50-3AEE633BE1B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BF1FD12-AD1B-42F5-87DE-804483CD53FD}"/>
              </a:ext>
            </a:extLst>
          </p:cNvPr>
          <p:cNvSpPr/>
          <p:nvPr/>
        </p:nvSpPr>
        <p:spPr>
          <a:xfrm>
            <a:off x="638846" y="583095"/>
            <a:ext cx="10914307" cy="569180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B53055DD-4004-473E-85C0-E3FFCACD10F0}"/>
              </a:ext>
            </a:extLst>
          </p:cNvPr>
          <p:cNvGrpSpPr/>
          <p:nvPr/>
        </p:nvGrpSpPr>
        <p:grpSpPr>
          <a:xfrm>
            <a:off x="1286812" y="3069567"/>
            <a:ext cx="9618375" cy="2691151"/>
            <a:chOff x="1119237" y="2378687"/>
            <a:chExt cx="9618375" cy="2691151"/>
          </a:xfrm>
        </p:grpSpPr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D7397EF9-EBA0-4B0A-9663-C14F80AB2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9237" y="2378687"/>
              <a:ext cx="9618375" cy="2691151"/>
            </a:xfrm>
            <a:prstGeom prst="rect">
              <a:avLst/>
            </a:prstGeom>
          </p:spPr>
        </p:pic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0C4F9D54-B2FF-43AF-B15A-5E6EB564EACD}"/>
                </a:ext>
              </a:extLst>
            </p:cNvPr>
            <p:cNvSpPr/>
            <p:nvPr/>
          </p:nvSpPr>
          <p:spPr>
            <a:xfrm>
              <a:off x="6587443" y="3388936"/>
              <a:ext cx="1016000" cy="67065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F6050B6-A924-43E2-933C-8E3B2D705557}"/>
              </a:ext>
            </a:extLst>
          </p:cNvPr>
          <p:cNvSpPr txBox="1"/>
          <p:nvPr/>
        </p:nvSpPr>
        <p:spPr>
          <a:xfrm>
            <a:off x="1214334" y="1863115"/>
            <a:ext cx="94231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rgbClr val="3F3F3F"/>
                </a:solidFill>
                <a:latin typeface="Calibri"/>
                <a:cs typeface="Calibri"/>
              </a:rPr>
              <a:t>Luego, en esta pestaña se visualizará las fotos y/o documentos asociados a cada partida</a:t>
            </a:r>
            <a:r>
              <a:rPr lang="es-MX" sz="2400" dirty="0" smtClean="0">
                <a:solidFill>
                  <a:srgbClr val="3F3F3F"/>
                </a:solidFill>
                <a:latin typeface="Calibri"/>
                <a:cs typeface="Calibri"/>
              </a:rPr>
              <a:t>. </a:t>
            </a:r>
            <a:endParaRPr lang="es-MX" sz="2400" dirty="0">
              <a:solidFill>
                <a:srgbClr val="3F3F3F"/>
              </a:solidFill>
              <a:latin typeface="Calibri"/>
              <a:cs typeface="Calibri"/>
            </a:endParaRPr>
          </a:p>
        </p:txBody>
      </p:sp>
      <p:sp>
        <p:nvSpPr>
          <p:cNvPr id="15" name="Google Shape;115;p3">
            <a:extLst>
              <a:ext uri="{FF2B5EF4-FFF2-40B4-BE49-F238E27FC236}">
                <a16:creationId xmlns:a16="http://schemas.microsoft.com/office/drawing/2014/main" id="{F475F758-C6DB-4B3B-8BE0-940241104CA1}"/>
              </a:ext>
            </a:extLst>
          </p:cNvPr>
          <p:cNvSpPr txBox="1"/>
          <p:nvPr/>
        </p:nvSpPr>
        <p:spPr>
          <a:xfrm>
            <a:off x="5128592" y="700659"/>
            <a:ext cx="6395892" cy="573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122872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PE" sz="3200" b="1" dirty="0">
                <a:solidFill>
                  <a:srgbClr val="E94647"/>
                </a:solidFill>
                <a:latin typeface="Calibri"/>
                <a:cs typeface="Calibri"/>
                <a:sym typeface="Calibri"/>
              </a:rPr>
              <a:t>Paso 4: Ingresar fotos y documentos</a:t>
            </a:r>
            <a:endParaRPr sz="3200" b="1" dirty="0">
              <a:solidFill>
                <a:srgbClr val="E94647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893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88;p1">
            <a:extLst>
              <a:ext uri="{FF2B5EF4-FFF2-40B4-BE49-F238E27FC236}">
                <a16:creationId xmlns:a16="http://schemas.microsoft.com/office/drawing/2014/main" id="{795A9AE7-F462-4384-AD50-3AEE633BE1B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BF1FD12-AD1B-42F5-87DE-804483CD53FD}"/>
              </a:ext>
            </a:extLst>
          </p:cNvPr>
          <p:cNvSpPr/>
          <p:nvPr/>
        </p:nvSpPr>
        <p:spPr>
          <a:xfrm>
            <a:off x="468773" y="583095"/>
            <a:ext cx="10914307" cy="569180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F6050B6-A924-43E2-933C-8E3B2D705557}"/>
              </a:ext>
            </a:extLst>
          </p:cNvPr>
          <p:cNvSpPr txBox="1"/>
          <p:nvPr/>
        </p:nvSpPr>
        <p:spPr>
          <a:xfrm>
            <a:off x="1214334" y="1863115"/>
            <a:ext cx="9423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rgbClr val="3F3F3F"/>
                </a:solidFill>
                <a:latin typeface="Calibri"/>
                <a:cs typeface="Calibri"/>
              </a:rPr>
              <a:t>Puede ser en un único archivo en </a:t>
            </a:r>
            <a:r>
              <a:rPr lang="es-MX" sz="2400" dirty="0" err="1" smtClean="0">
                <a:solidFill>
                  <a:srgbClr val="3F3F3F"/>
                </a:solidFill>
                <a:latin typeface="Calibri"/>
                <a:cs typeface="Calibri"/>
              </a:rPr>
              <a:t>pdf</a:t>
            </a:r>
            <a:r>
              <a:rPr lang="es-MX" sz="2400" dirty="0" smtClean="0">
                <a:solidFill>
                  <a:srgbClr val="3F3F3F"/>
                </a:solidFill>
                <a:latin typeface="Calibri"/>
                <a:cs typeface="Calibri"/>
              </a:rPr>
              <a:t> por cada ítem registrado.</a:t>
            </a:r>
            <a:endParaRPr lang="es-MX" sz="2400" dirty="0">
              <a:solidFill>
                <a:srgbClr val="3F3F3F"/>
              </a:solidFill>
              <a:latin typeface="Calibri"/>
              <a:cs typeface="Calibri"/>
            </a:endParaRPr>
          </a:p>
        </p:txBody>
      </p:sp>
      <p:sp>
        <p:nvSpPr>
          <p:cNvPr id="15" name="Google Shape;115;p3">
            <a:extLst>
              <a:ext uri="{FF2B5EF4-FFF2-40B4-BE49-F238E27FC236}">
                <a16:creationId xmlns:a16="http://schemas.microsoft.com/office/drawing/2014/main" id="{F475F758-C6DB-4B3B-8BE0-940241104CA1}"/>
              </a:ext>
            </a:extLst>
          </p:cNvPr>
          <p:cNvSpPr txBox="1"/>
          <p:nvPr/>
        </p:nvSpPr>
        <p:spPr>
          <a:xfrm>
            <a:off x="5128592" y="700659"/>
            <a:ext cx="6395892" cy="573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122872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PE" sz="3200" b="1" dirty="0">
                <a:solidFill>
                  <a:srgbClr val="E94647"/>
                </a:solidFill>
                <a:latin typeface="Calibri"/>
                <a:cs typeface="Calibri"/>
                <a:sym typeface="Calibri"/>
              </a:rPr>
              <a:t>Paso 4: Ingresar fotos y documentos</a:t>
            </a:r>
            <a:endParaRPr sz="3200" b="1" dirty="0">
              <a:solidFill>
                <a:srgbClr val="E94647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18" y="2380554"/>
            <a:ext cx="4990521" cy="293602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1801" y="2489774"/>
            <a:ext cx="4933536" cy="214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7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88;p1">
            <a:extLst>
              <a:ext uri="{FF2B5EF4-FFF2-40B4-BE49-F238E27FC236}">
                <a16:creationId xmlns:a16="http://schemas.microsoft.com/office/drawing/2014/main" id="{795A9AE7-F462-4384-AD50-3AEE633BE1B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BF1FD12-AD1B-42F5-87DE-804483CD53FD}"/>
              </a:ext>
            </a:extLst>
          </p:cNvPr>
          <p:cNvSpPr/>
          <p:nvPr/>
        </p:nvSpPr>
        <p:spPr>
          <a:xfrm>
            <a:off x="638846" y="583095"/>
            <a:ext cx="10914307" cy="569180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7" name="Google Shape;117;p3"/>
          <p:cNvSpPr txBox="1"/>
          <p:nvPr/>
        </p:nvSpPr>
        <p:spPr>
          <a:xfrm>
            <a:off x="986145" y="1153113"/>
            <a:ext cx="9264868" cy="600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5FA3"/>
              </a:buClr>
              <a:buSzPts val="36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17;p3">
            <a:extLst>
              <a:ext uri="{FF2B5EF4-FFF2-40B4-BE49-F238E27FC236}">
                <a16:creationId xmlns:a16="http://schemas.microsoft.com/office/drawing/2014/main" id="{B440E88E-B0D1-4C8B-8523-8B4316FAA0BE}"/>
              </a:ext>
            </a:extLst>
          </p:cNvPr>
          <p:cNvSpPr txBox="1"/>
          <p:nvPr/>
        </p:nvSpPr>
        <p:spPr>
          <a:xfrm>
            <a:off x="786657" y="727372"/>
            <a:ext cx="9264868" cy="600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5FA3"/>
              </a:buClr>
              <a:buSzPts val="36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15;p3">
            <a:extLst>
              <a:ext uri="{FF2B5EF4-FFF2-40B4-BE49-F238E27FC236}">
                <a16:creationId xmlns:a16="http://schemas.microsoft.com/office/drawing/2014/main" id="{9780678B-2060-4A1E-8926-BCB2E426BD75}"/>
              </a:ext>
            </a:extLst>
          </p:cNvPr>
          <p:cNvSpPr txBox="1"/>
          <p:nvPr/>
        </p:nvSpPr>
        <p:spPr>
          <a:xfrm>
            <a:off x="2676939" y="700659"/>
            <a:ext cx="8847545" cy="573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122872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PE" sz="3200" b="1" dirty="0">
                <a:solidFill>
                  <a:srgbClr val="E94647"/>
                </a:solidFill>
                <a:latin typeface="Calibri"/>
                <a:cs typeface="Calibri"/>
                <a:sym typeface="Calibri"/>
              </a:rPr>
              <a:t>Paso 5: Enviar ficha de acciones de mantenimiento</a:t>
            </a:r>
            <a:endParaRPr sz="3200" b="1" dirty="0">
              <a:solidFill>
                <a:srgbClr val="E94647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07B96FD-ECC7-490E-A848-7A09B79DA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00" y="2560904"/>
            <a:ext cx="11305919" cy="868096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E40B7D85-3BFC-4955-92CA-2EC1F6BD4CE2}"/>
              </a:ext>
            </a:extLst>
          </p:cNvPr>
          <p:cNvSpPr txBox="1"/>
          <p:nvPr/>
        </p:nvSpPr>
        <p:spPr>
          <a:xfrm>
            <a:off x="1213494" y="1834508"/>
            <a:ext cx="9423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rgbClr val="3F3F3F"/>
                </a:solidFill>
                <a:latin typeface="Calibri"/>
                <a:cs typeface="Calibri"/>
              </a:rPr>
              <a:t>Se enviará a verificar la ficha previa haciendo click en el </a:t>
            </a:r>
            <a:r>
              <a:rPr lang="es-MX" b="1" dirty="0">
                <a:solidFill>
                  <a:srgbClr val="295FA3"/>
                </a:solidFill>
                <a:latin typeface="Calibri"/>
                <a:cs typeface="Calibri"/>
              </a:rPr>
              <a:t>botón Enviar para verificación 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3FEF5AFA-66C0-4C07-B23F-8948120796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5683" y="4886117"/>
            <a:ext cx="4038808" cy="1416123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16A672BE-E685-48AD-AF2A-1C9FAB82D06E}"/>
              </a:ext>
            </a:extLst>
          </p:cNvPr>
          <p:cNvSpPr txBox="1"/>
          <p:nvPr/>
        </p:nvSpPr>
        <p:spPr>
          <a:xfrm>
            <a:off x="1496166" y="3871488"/>
            <a:ext cx="9423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rgbClr val="3F3F3F"/>
                </a:solidFill>
                <a:latin typeface="Calibri"/>
                <a:cs typeface="Calibri"/>
              </a:rPr>
              <a:t>Después se mostrará una ventana de validación para confirmar el envío o continuar con el registro, hacer click en el </a:t>
            </a:r>
            <a:r>
              <a:rPr lang="es-MX" b="1" dirty="0">
                <a:solidFill>
                  <a:srgbClr val="295FA3"/>
                </a:solidFill>
                <a:latin typeface="Calibri"/>
                <a:cs typeface="Calibri"/>
              </a:rPr>
              <a:t>botón enviar para verificación.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A896A799-2B40-4F23-9E21-F302EC67B4CC}"/>
              </a:ext>
            </a:extLst>
          </p:cNvPr>
          <p:cNvCxnSpPr/>
          <p:nvPr/>
        </p:nvCxnSpPr>
        <p:spPr>
          <a:xfrm flipH="1">
            <a:off x="6480314" y="4538340"/>
            <a:ext cx="821634" cy="10333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320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88;p1">
            <a:extLst>
              <a:ext uri="{FF2B5EF4-FFF2-40B4-BE49-F238E27FC236}">
                <a16:creationId xmlns:a16="http://schemas.microsoft.com/office/drawing/2014/main" id="{795A9AE7-F462-4384-AD50-3AEE633BE1B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BF1FD12-AD1B-42F5-87DE-804483CD53FD}"/>
              </a:ext>
            </a:extLst>
          </p:cNvPr>
          <p:cNvSpPr/>
          <p:nvPr/>
        </p:nvSpPr>
        <p:spPr>
          <a:xfrm>
            <a:off x="638846" y="583095"/>
            <a:ext cx="10914307" cy="569180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7" name="Google Shape;117;p3"/>
          <p:cNvSpPr txBox="1"/>
          <p:nvPr/>
        </p:nvSpPr>
        <p:spPr>
          <a:xfrm>
            <a:off x="986145" y="1153113"/>
            <a:ext cx="9264868" cy="600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5FA3"/>
              </a:buClr>
              <a:buSzPts val="36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17;p3">
            <a:extLst>
              <a:ext uri="{FF2B5EF4-FFF2-40B4-BE49-F238E27FC236}">
                <a16:creationId xmlns:a16="http://schemas.microsoft.com/office/drawing/2014/main" id="{B440E88E-B0D1-4C8B-8523-8B4316FAA0BE}"/>
              </a:ext>
            </a:extLst>
          </p:cNvPr>
          <p:cNvSpPr txBox="1"/>
          <p:nvPr/>
        </p:nvSpPr>
        <p:spPr>
          <a:xfrm>
            <a:off x="786657" y="727372"/>
            <a:ext cx="9264868" cy="600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5FA3"/>
              </a:buClr>
              <a:buSzPts val="36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66D2CD0-0089-49C4-94C7-2B13E16CE0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207" y="2411260"/>
            <a:ext cx="10433586" cy="327676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7226E1F-DDE7-4A75-820D-F191DBE10B2E}"/>
              </a:ext>
            </a:extLst>
          </p:cNvPr>
          <p:cNvSpPr txBox="1"/>
          <p:nvPr/>
        </p:nvSpPr>
        <p:spPr>
          <a:xfrm>
            <a:off x="1147251" y="1417968"/>
            <a:ext cx="9423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solidFill>
                  <a:srgbClr val="3F3F3F"/>
                </a:solidFill>
                <a:latin typeface="Calibri"/>
                <a:cs typeface="Calibri"/>
              </a:rPr>
              <a:t>Si se envía correctamente la información por cada partida, se mostrará un mensaje indicando se envió correctamente.</a:t>
            </a:r>
          </a:p>
        </p:txBody>
      </p:sp>
      <p:sp>
        <p:nvSpPr>
          <p:cNvPr id="10" name="Google Shape;115;p3">
            <a:extLst>
              <a:ext uri="{FF2B5EF4-FFF2-40B4-BE49-F238E27FC236}">
                <a16:creationId xmlns:a16="http://schemas.microsoft.com/office/drawing/2014/main" id="{07AA0D9D-E255-4758-A2BD-EDCE0E6F50EC}"/>
              </a:ext>
            </a:extLst>
          </p:cNvPr>
          <p:cNvSpPr txBox="1"/>
          <p:nvPr/>
        </p:nvSpPr>
        <p:spPr>
          <a:xfrm>
            <a:off x="2676939" y="700659"/>
            <a:ext cx="8847545" cy="573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122872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PE" sz="3200" b="1" dirty="0">
                <a:solidFill>
                  <a:srgbClr val="E94647"/>
                </a:solidFill>
                <a:latin typeface="Calibri"/>
                <a:cs typeface="Calibri"/>
                <a:sym typeface="Calibri"/>
              </a:rPr>
              <a:t>Paso 5: Enviar ficha de acciones de mantenimiento</a:t>
            </a:r>
            <a:endParaRPr sz="3200" b="1" dirty="0">
              <a:solidFill>
                <a:srgbClr val="E94647"/>
              </a:solidFill>
              <a:latin typeface="Calibri"/>
              <a:cs typeface="Calibri"/>
              <a:sym typeface="Calibri"/>
            </a:endParaRPr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14DED45B-9ED3-4098-B6D7-D932B3A27F88}"/>
              </a:ext>
            </a:extLst>
          </p:cNvPr>
          <p:cNvCxnSpPr>
            <a:cxnSpLocks/>
          </p:cNvCxnSpPr>
          <p:nvPr/>
        </p:nvCxnSpPr>
        <p:spPr>
          <a:xfrm flipH="1">
            <a:off x="6334539" y="1930847"/>
            <a:ext cx="583094" cy="7489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BAAA063A-5229-434F-AF5D-0E41407C9D3D}"/>
              </a:ext>
            </a:extLst>
          </p:cNvPr>
          <p:cNvSpPr/>
          <p:nvPr/>
        </p:nvSpPr>
        <p:spPr>
          <a:xfrm>
            <a:off x="1020420" y="2856496"/>
            <a:ext cx="5314119" cy="34738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5157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88;p1">
            <a:extLst>
              <a:ext uri="{FF2B5EF4-FFF2-40B4-BE49-F238E27FC236}">
                <a16:creationId xmlns:a16="http://schemas.microsoft.com/office/drawing/2014/main" id="{795A9AE7-F462-4384-AD50-3AEE633BE1B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BF1FD12-AD1B-42F5-87DE-804483CD53FD}"/>
              </a:ext>
            </a:extLst>
          </p:cNvPr>
          <p:cNvSpPr/>
          <p:nvPr/>
        </p:nvSpPr>
        <p:spPr>
          <a:xfrm>
            <a:off x="638846" y="583095"/>
            <a:ext cx="10914307" cy="569180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7" name="Google Shape;117;p3"/>
          <p:cNvSpPr txBox="1"/>
          <p:nvPr/>
        </p:nvSpPr>
        <p:spPr>
          <a:xfrm>
            <a:off x="1463566" y="1584458"/>
            <a:ext cx="9264868" cy="600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endParaRPr sz="2000" b="1" dirty="0">
              <a:solidFill>
                <a:srgbClr val="E94647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6DF3F71-4DB7-4E37-BC07-398F07BB3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6595" y="1584458"/>
            <a:ext cx="4038808" cy="141612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06A9D067-810D-4FE4-B140-AEF6B6705C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855" y="4000781"/>
            <a:ext cx="10446287" cy="135262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791C0EA-40EE-426E-9969-C06F87193AB7}"/>
              </a:ext>
            </a:extLst>
          </p:cNvPr>
          <p:cNvSpPr txBox="1"/>
          <p:nvPr/>
        </p:nvSpPr>
        <p:spPr>
          <a:xfrm>
            <a:off x="872855" y="3177524"/>
            <a:ext cx="10188507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122872" algn="ctr"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es-MX" dirty="0">
                <a:solidFill>
                  <a:srgbClr val="3F3F3F"/>
                </a:solidFill>
                <a:latin typeface="Calibri"/>
                <a:cs typeface="Calibri"/>
              </a:rPr>
              <a:t>Si no se ha cargado las fotos ni documentos de cada partida, no se podrá enviar a verificación y el Sistema mostrará el siguiente mensaje:</a:t>
            </a:r>
          </a:p>
        </p:txBody>
      </p:sp>
      <p:sp>
        <p:nvSpPr>
          <p:cNvPr id="14" name="Google Shape;115;p3">
            <a:extLst>
              <a:ext uri="{FF2B5EF4-FFF2-40B4-BE49-F238E27FC236}">
                <a16:creationId xmlns:a16="http://schemas.microsoft.com/office/drawing/2014/main" id="{08F02411-B40C-481B-BBC7-3F580D8CBF1B}"/>
              </a:ext>
            </a:extLst>
          </p:cNvPr>
          <p:cNvSpPr txBox="1"/>
          <p:nvPr/>
        </p:nvSpPr>
        <p:spPr>
          <a:xfrm>
            <a:off x="2676939" y="700659"/>
            <a:ext cx="8847545" cy="573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122872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PE" sz="3200" b="1" dirty="0">
                <a:solidFill>
                  <a:srgbClr val="E94647"/>
                </a:solidFill>
                <a:latin typeface="Calibri"/>
                <a:cs typeface="Calibri"/>
                <a:sym typeface="Calibri"/>
              </a:rPr>
              <a:t>Paso 6: Corregir antes de enviar, de ser el caso.</a:t>
            </a:r>
            <a:endParaRPr sz="3200" b="1" dirty="0">
              <a:solidFill>
                <a:srgbClr val="E94647"/>
              </a:solidFill>
              <a:latin typeface="Calibri"/>
              <a:cs typeface="Calibri"/>
              <a:sym typeface="Calibri"/>
            </a:endParaRP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15D67E12-9102-499B-9C70-92B262098BBF}"/>
              </a:ext>
            </a:extLst>
          </p:cNvPr>
          <p:cNvCxnSpPr>
            <a:cxnSpLocks/>
          </p:cNvCxnSpPr>
          <p:nvPr/>
        </p:nvCxnSpPr>
        <p:spPr>
          <a:xfrm>
            <a:off x="6347789" y="3638247"/>
            <a:ext cx="0" cy="7468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0E6C1095-88D0-44AD-8040-1ABC3A3E2EC5}"/>
              </a:ext>
            </a:extLst>
          </p:cNvPr>
          <p:cNvSpPr/>
          <p:nvPr/>
        </p:nvSpPr>
        <p:spPr>
          <a:xfrm>
            <a:off x="1033670" y="4457915"/>
            <a:ext cx="5314119" cy="34738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28DB6E0-C0C1-43EA-9B85-7E1F870FA1A2}"/>
              </a:ext>
            </a:extLst>
          </p:cNvPr>
          <p:cNvSpPr txBox="1"/>
          <p:nvPr/>
        </p:nvSpPr>
        <p:spPr>
          <a:xfrm>
            <a:off x="1001744" y="5566410"/>
            <a:ext cx="101885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122872" algn="ctr">
              <a:lnSpc>
                <a:spcPct val="90000"/>
              </a:lnSpc>
              <a:buClr>
                <a:schemeClr val="dk1"/>
              </a:buClr>
              <a:buSzPts val="1800"/>
            </a:pPr>
            <a:r>
              <a:rPr lang="es-MX" sz="2000" b="1" dirty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Se subsanan las fotos/documento (s) y debe enviarse para verificación.</a:t>
            </a:r>
          </a:p>
        </p:txBody>
      </p:sp>
    </p:spTree>
    <p:extLst>
      <p:ext uri="{BB962C8B-B14F-4D97-AF65-F5344CB8AC3E}">
        <p14:creationId xmlns:p14="http://schemas.microsoft.com/office/powerpoint/2010/main" val="240402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88;p1">
            <a:extLst>
              <a:ext uri="{FF2B5EF4-FFF2-40B4-BE49-F238E27FC236}">
                <a16:creationId xmlns:a16="http://schemas.microsoft.com/office/drawing/2014/main" id="{795A9AE7-F462-4384-AD50-3AEE633BE1B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BF1FD12-AD1B-42F5-87DE-804483CD53FD}"/>
              </a:ext>
            </a:extLst>
          </p:cNvPr>
          <p:cNvSpPr/>
          <p:nvPr/>
        </p:nvSpPr>
        <p:spPr>
          <a:xfrm>
            <a:off x="638846" y="583095"/>
            <a:ext cx="10914307" cy="569180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7" name="Google Shape;117;p3"/>
          <p:cNvSpPr txBox="1"/>
          <p:nvPr/>
        </p:nvSpPr>
        <p:spPr>
          <a:xfrm>
            <a:off x="986145" y="1153113"/>
            <a:ext cx="9264868" cy="600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5FA3"/>
              </a:buClr>
              <a:buSzPts val="36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17;p3">
            <a:extLst>
              <a:ext uri="{FF2B5EF4-FFF2-40B4-BE49-F238E27FC236}">
                <a16:creationId xmlns:a16="http://schemas.microsoft.com/office/drawing/2014/main" id="{B440E88E-B0D1-4C8B-8523-8B4316FAA0BE}"/>
              </a:ext>
            </a:extLst>
          </p:cNvPr>
          <p:cNvSpPr txBox="1"/>
          <p:nvPr/>
        </p:nvSpPr>
        <p:spPr>
          <a:xfrm>
            <a:off x="786657" y="727372"/>
            <a:ext cx="9264868" cy="600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5FA3"/>
              </a:buClr>
              <a:buSzPts val="36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D3742F5-5A2B-4F7F-B374-8CFAD1775023}"/>
              </a:ext>
            </a:extLst>
          </p:cNvPr>
          <p:cNvSpPr txBox="1"/>
          <p:nvPr/>
        </p:nvSpPr>
        <p:spPr>
          <a:xfrm>
            <a:off x="947763" y="727372"/>
            <a:ext cx="9423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rgbClr val="295FA3"/>
                </a:solidFill>
                <a:latin typeface="Calibri"/>
                <a:cs typeface="Calibri"/>
              </a:rPr>
              <a:t>Validación del registro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6F419D0-D198-43D4-B1A8-5E8B346CC140}"/>
              </a:ext>
            </a:extLst>
          </p:cNvPr>
          <p:cNvSpPr txBox="1"/>
          <p:nvPr/>
        </p:nvSpPr>
        <p:spPr>
          <a:xfrm>
            <a:off x="1147251" y="1384390"/>
            <a:ext cx="94231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800" dirty="0">
                <a:solidFill>
                  <a:srgbClr val="FF0000"/>
                </a:solidFill>
                <a:latin typeface="Calibri"/>
                <a:cs typeface="Calibri"/>
              </a:rPr>
              <a:t>No esta permitido el registro, si el responsable de mantenimiento no dispone de su Declaración de Gastos verificada para el periodo 2022-1.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0380D30-016B-499D-BB82-0E9670DD5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654" y="3505667"/>
            <a:ext cx="10192274" cy="214641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BB3A6DD0-DBB6-48C8-AC99-1C49D7C3B775}"/>
              </a:ext>
            </a:extLst>
          </p:cNvPr>
          <p:cNvSpPr/>
          <p:nvPr/>
        </p:nvSpPr>
        <p:spPr>
          <a:xfrm>
            <a:off x="1385522" y="3505667"/>
            <a:ext cx="1997757" cy="6706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2" name="Conector recto de flecha 11">
            <a:extLst>
              <a:ext uri="{FF2B5EF4-FFF2-40B4-BE49-F238E27FC236}">
                <a16:creationId xmlns:a16="http://schemas.microsoft.com/office/drawing/2014/main" id="{9D897256-6B34-41D2-ADAB-0301B2FE4A63}"/>
              </a:ext>
            </a:extLst>
          </p:cNvPr>
          <p:cNvCxnSpPr>
            <a:cxnSpLocks/>
          </p:cNvCxnSpPr>
          <p:nvPr/>
        </p:nvCxnSpPr>
        <p:spPr>
          <a:xfrm>
            <a:off x="2384400" y="2773259"/>
            <a:ext cx="1" cy="5309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93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8;p1">
            <a:extLst>
              <a:ext uri="{FF2B5EF4-FFF2-40B4-BE49-F238E27FC236}">
                <a16:creationId xmlns:a16="http://schemas.microsoft.com/office/drawing/2014/main" id="{7463D7D9-983E-4DA2-99E1-56CCFC84E335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6;p2">
            <a:extLst>
              <a:ext uri="{FF2B5EF4-FFF2-40B4-BE49-F238E27FC236}">
                <a16:creationId xmlns:a16="http://schemas.microsoft.com/office/drawing/2014/main" id="{741EA271-9A77-4536-89F5-208B9F852140}"/>
              </a:ext>
            </a:extLst>
          </p:cNvPr>
          <p:cNvSpPr/>
          <p:nvPr/>
        </p:nvSpPr>
        <p:spPr>
          <a:xfrm>
            <a:off x="2265251" y="3332921"/>
            <a:ext cx="7999090" cy="2100469"/>
          </a:xfrm>
          <a:prstGeom prst="rect">
            <a:avLst/>
          </a:prstGeom>
          <a:solidFill>
            <a:srgbClr val="E9464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107;p2">
            <a:extLst>
              <a:ext uri="{FF2B5EF4-FFF2-40B4-BE49-F238E27FC236}">
                <a16:creationId xmlns:a16="http://schemas.microsoft.com/office/drawing/2014/main" id="{ED9BCAE6-B91F-44D6-A73A-BBA4E4A5BB2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3616" y="1235276"/>
            <a:ext cx="3168543" cy="28233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8421885-91CA-4B3A-9C29-C9A89CAB02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5111" y="4204445"/>
            <a:ext cx="8239370" cy="1312577"/>
          </a:xfrm>
        </p:spPr>
        <p:txBody>
          <a:bodyPr>
            <a:noAutofit/>
          </a:bodyPr>
          <a:lstStyle/>
          <a:p>
            <a:r>
              <a:rPr lang="es-PE" sz="4000" b="1" dirty="0">
                <a:solidFill>
                  <a:schemeClr val="bg1"/>
                </a:solidFill>
                <a:latin typeface="Calibri"/>
                <a:cs typeface="Calibri"/>
                <a:sym typeface="Arial"/>
              </a:rPr>
              <a:t/>
            </a:r>
            <a:br>
              <a:rPr lang="es-PE" sz="4000" b="1" dirty="0">
                <a:solidFill>
                  <a:schemeClr val="bg1"/>
                </a:solidFill>
                <a:latin typeface="Calibri"/>
                <a:cs typeface="Calibri"/>
                <a:sym typeface="Arial"/>
              </a:rPr>
            </a:br>
            <a:r>
              <a:rPr lang="es-PE" sz="4000" b="1" dirty="0">
                <a:solidFill>
                  <a:schemeClr val="bg1"/>
                </a:solidFill>
                <a:latin typeface="Calibri"/>
                <a:cs typeface="Calibri"/>
                <a:sym typeface="Arial"/>
              </a:rPr>
              <a:t>Formato de r</a:t>
            </a:r>
            <a:r>
              <a:rPr lang="es-PE" sz="3800" b="1" dirty="0">
                <a:solidFill>
                  <a:schemeClr val="bg1"/>
                </a:solidFill>
                <a:latin typeface="Calibri"/>
                <a:cs typeface="Calibri"/>
                <a:sym typeface="Arial"/>
              </a:rPr>
              <a:t>egistro acciones de mantenimiento </a:t>
            </a:r>
            <a:r>
              <a:rPr lang="es-PE" sz="3800" b="1" dirty="0">
                <a:solidFill>
                  <a:schemeClr val="bg1"/>
                </a:solidFill>
                <a:latin typeface="Calibri"/>
                <a:cs typeface="Calibri"/>
              </a:rPr>
              <a:t>que no lograron atenderse con los recursos asignados </a:t>
            </a:r>
            <a:r>
              <a:rPr lang="es-PE" sz="3800" b="1" dirty="0" smtClean="0">
                <a:solidFill>
                  <a:schemeClr val="bg1"/>
                </a:solidFill>
                <a:latin typeface="Calibri"/>
                <a:cs typeface="Calibri"/>
                <a:sym typeface="Arial"/>
              </a:rPr>
              <a:t>en el Programa de Mantenimiento 2022</a:t>
            </a:r>
            <a:endParaRPr lang="es-PE" sz="3800" b="1" dirty="0">
              <a:solidFill>
                <a:schemeClr val="bg1"/>
              </a:solidFill>
              <a:latin typeface="Calibri"/>
              <a:cs typeface="Calibri"/>
              <a:sym typeface="Arial"/>
            </a:endParaRPr>
          </a:p>
        </p:txBody>
      </p:sp>
      <p:sp>
        <p:nvSpPr>
          <p:cNvPr id="12" name="Subtítulo 11">
            <a:extLst>
              <a:ext uri="{FF2B5EF4-FFF2-40B4-BE49-F238E27FC236}">
                <a16:creationId xmlns:a16="http://schemas.microsoft.com/office/drawing/2014/main" id="{3D02BC2C-7551-4A1C-88BF-179ECAFC90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35887" y="5749318"/>
            <a:ext cx="9144000" cy="555596"/>
          </a:xfrm>
        </p:spPr>
        <p:txBody>
          <a:bodyPr/>
          <a:lstStyle/>
          <a:p>
            <a:pPr>
              <a:spcBef>
                <a:spcPts val="0"/>
              </a:spcBef>
              <a:buClr>
                <a:srgbClr val="295FA3"/>
              </a:buClr>
              <a:buSzPts val="3200"/>
            </a:pPr>
            <a:r>
              <a:rPr lang="es-PE" sz="2800" dirty="0">
                <a:solidFill>
                  <a:schemeClr val="bg2">
                    <a:lumMod val="25000"/>
                  </a:schemeClr>
                </a:solidFill>
                <a:latin typeface="Calibri"/>
                <a:cs typeface="Calibri"/>
              </a:rPr>
              <a:t>Septiembre 2022</a:t>
            </a:r>
          </a:p>
        </p:txBody>
      </p:sp>
    </p:spTree>
    <p:extLst>
      <p:ext uri="{BB962C8B-B14F-4D97-AF65-F5344CB8AC3E}">
        <p14:creationId xmlns:p14="http://schemas.microsoft.com/office/powerpoint/2010/main" val="237876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88;p1">
            <a:extLst>
              <a:ext uri="{FF2B5EF4-FFF2-40B4-BE49-F238E27FC236}">
                <a16:creationId xmlns:a16="http://schemas.microsoft.com/office/drawing/2014/main" id="{795A9AE7-F462-4384-AD50-3AEE633BE1B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BF1FD12-AD1B-42F5-87DE-804483CD53FD}"/>
              </a:ext>
            </a:extLst>
          </p:cNvPr>
          <p:cNvSpPr/>
          <p:nvPr/>
        </p:nvSpPr>
        <p:spPr>
          <a:xfrm>
            <a:off x="638846" y="583095"/>
            <a:ext cx="10914307" cy="569180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7" name="Google Shape;117;p3"/>
          <p:cNvSpPr txBox="1"/>
          <p:nvPr/>
        </p:nvSpPr>
        <p:spPr>
          <a:xfrm>
            <a:off x="986145" y="1153113"/>
            <a:ext cx="9264868" cy="600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5FA3"/>
              </a:buClr>
              <a:buSzPts val="36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17;p3">
            <a:extLst>
              <a:ext uri="{FF2B5EF4-FFF2-40B4-BE49-F238E27FC236}">
                <a16:creationId xmlns:a16="http://schemas.microsoft.com/office/drawing/2014/main" id="{B440E88E-B0D1-4C8B-8523-8B4316FAA0BE}"/>
              </a:ext>
            </a:extLst>
          </p:cNvPr>
          <p:cNvSpPr txBox="1"/>
          <p:nvPr/>
        </p:nvSpPr>
        <p:spPr>
          <a:xfrm>
            <a:off x="786657" y="727372"/>
            <a:ext cx="9264868" cy="600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5FA3"/>
              </a:buClr>
              <a:buSzPts val="36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444A710-803D-45F7-AAFF-F3679E5B3899}"/>
              </a:ext>
            </a:extLst>
          </p:cNvPr>
          <p:cNvSpPr txBox="1"/>
          <p:nvPr/>
        </p:nvSpPr>
        <p:spPr>
          <a:xfrm>
            <a:off x="947763" y="727372"/>
            <a:ext cx="9423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>
                <a:solidFill>
                  <a:srgbClr val="295FA3"/>
                </a:solidFill>
                <a:latin typeface="Calibri"/>
                <a:cs typeface="Calibri"/>
              </a:rPr>
              <a:t>Acciones no </a:t>
            </a:r>
            <a:r>
              <a:rPr lang="es-MX" sz="3600" b="1" dirty="0" smtClean="0">
                <a:solidFill>
                  <a:srgbClr val="295FA3"/>
                </a:solidFill>
                <a:latin typeface="Calibri"/>
                <a:cs typeface="Calibri"/>
              </a:rPr>
              <a:t>habilitadas</a:t>
            </a:r>
            <a:endParaRPr lang="es-MX" sz="3600" b="1" dirty="0">
              <a:solidFill>
                <a:srgbClr val="295FA3"/>
              </a:solidFill>
              <a:latin typeface="Calibri"/>
              <a:cs typeface="Calibri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C098FA6-FD51-4300-9BEA-63CF103A338E}"/>
              </a:ext>
            </a:extLst>
          </p:cNvPr>
          <p:cNvSpPr txBox="1"/>
          <p:nvPr/>
        </p:nvSpPr>
        <p:spPr>
          <a:xfrm>
            <a:off x="1119710" y="1754104"/>
            <a:ext cx="373443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solidFill>
                  <a:srgbClr val="3F3F3F"/>
                </a:solidFill>
                <a:latin typeface="Calibri"/>
                <a:cs typeface="Calibri"/>
              </a:rPr>
              <a:t>No </a:t>
            </a:r>
            <a:r>
              <a:rPr lang="es-MX" sz="2000" dirty="0" smtClean="0">
                <a:solidFill>
                  <a:srgbClr val="3F3F3F"/>
                </a:solidFill>
                <a:latin typeface="Calibri"/>
                <a:cs typeface="Calibri"/>
              </a:rPr>
              <a:t>se habilitó el </a:t>
            </a:r>
            <a:r>
              <a:rPr lang="es-MX" sz="2000" dirty="0">
                <a:solidFill>
                  <a:srgbClr val="3F3F3F"/>
                </a:solidFill>
                <a:latin typeface="Calibri"/>
                <a:cs typeface="Calibri"/>
              </a:rPr>
              <a:t>registro de partidas que no constituyen acciones de mantenimiento de infraestructura, como son las cuatro siguientes :</a:t>
            </a:r>
          </a:p>
          <a:p>
            <a:pPr algn="just"/>
            <a:endParaRPr lang="es-MX" sz="2000" dirty="0">
              <a:solidFill>
                <a:srgbClr val="3F3F3F"/>
              </a:solidFill>
              <a:latin typeface="Calibri"/>
              <a:cs typeface="Calibri"/>
            </a:endParaRPr>
          </a:p>
          <a:p>
            <a:pPr algn="just"/>
            <a:r>
              <a:rPr lang="es-MX" sz="2000" dirty="0">
                <a:solidFill>
                  <a:srgbClr val="3F3F3F"/>
                </a:solidFill>
                <a:latin typeface="Calibri"/>
                <a:cs typeface="Calibri"/>
              </a:rPr>
              <a:t>Partida N° 16: Instalaciones complementarias</a:t>
            </a:r>
          </a:p>
          <a:p>
            <a:pPr algn="just"/>
            <a:r>
              <a:rPr lang="es-MX" sz="2000" dirty="0">
                <a:solidFill>
                  <a:srgbClr val="3F3F3F"/>
                </a:solidFill>
                <a:latin typeface="Calibri"/>
                <a:cs typeface="Calibri"/>
              </a:rPr>
              <a:t>Partida N° 19 útiles escolares y de escritorio,</a:t>
            </a:r>
          </a:p>
          <a:p>
            <a:pPr algn="just"/>
            <a:r>
              <a:rPr lang="es-MX" sz="2000" dirty="0">
                <a:solidFill>
                  <a:srgbClr val="3F3F3F"/>
                </a:solidFill>
                <a:latin typeface="Calibri"/>
                <a:cs typeface="Calibri"/>
              </a:rPr>
              <a:t>Partida N° 20: Kits de higiene</a:t>
            </a:r>
          </a:p>
          <a:p>
            <a:pPr algn="just"/>
            <a:r>
              <a:rPr lang="es-MX" sz="2000" dirty="0">
                <a:solidFill>
                  <a:srgbClr val="3F3F3F"/>
                </a:solidFill>
                <a:latin typeface="Calibri"/>
                <a:cs typeface="Calibri"/>
              </a:rPr>
              <a:t>Partida N° 21: Rutas solidarias </a:t>
            </a:r>
          </a:p>
          <a:p>
            <a:pPr algn="just"/>
            <a:r>
              <a:rPr lang="es-MX" sz="2000" dirty="0">
                <a:solidFill>
                  <a:srgbClr val="3F3F3F"/>
                </a:solidFill>
                <a:latin typeface="Calibri"/>
                <a:cs typeface="Calibri"/>
              </a:rPr>
              <a:t>Partida N° 22: Transporte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AF2B3F3-E384-439A-A5E4-20004F520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580" y="2931598"/>
            <a:ext cx="6218141" cy="179826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EC1ADDE-961B-49B4-92B7-05204B605F53}"/>
              </a:ext>
            </a:extLst>
          </p:cNvPr>
          <p:cNvSpPr txBox="1"/>
          <p:nvPr/>
        </p:nvSpPr>
        <p:spPr>
          <a:xfrm>
            <a:off x="6039378" y="2140990"/>
            <a:ext cx="4979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>
                <a:solidFill>
                  <a:srgbClr val="E94647"/>
                </a:solidFill>
                <a:latin typeface="Calibri"/>
                <a:cs typeface="Calibri"/>
              </a:rPr>
              <a:t>Ejemplo del caso transporte</a:t>
            </a:r>
          </a:p>
        </p:txBody>
      </p:sp>
    </p:spTree>
    <p:extLst>
      <p:ext uri="{BB962C8B-B14F-4D97-AF65-F5344CB8AC3E}">
        <p14:creationId xmlns:p14="http://schemas.microsoft.com/office/powerpoint/2010/main" val="260846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88;p1">
            <a:extLst>
              <a:ext uri="{FF2B5EF4-FFF2-40B4-BE49-F238E27FC236}">
                <a16:creationId xmlns:a16="http://schemas.microsoft.com/office/drawing/2014/main" id="{795A9AE7-F462-4384-AD50-3AEE633BE1B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BF1FD12-AD1B-42F5-87DE-804483CD53FD}"/>
              </a:ext>
            </a:extLst>
          </p:cNvPr>
          <p:cNvSpPr/>
          <p:nvPr/>
        </p:nvSpPr>
        <p:spPr>
          <a:xfrm>
            <a:off x="638846" y="583095"/>
            <a:ext cx="10914307" cy="569180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A0EB00F-EBC8-4613-9838-FAA778AD16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418" y="1583196"/>
            <a:ext cx="7624677" cy="4691708"/>
          </a:xfrm>
          <a:prstGeom prst="rect">
            <a:avLst/>
          </a:prstGeom>
        </p:spPr>
      </p:pic>
      <p:sp>
        <p:nvSpPr>
          <p:cNvPr id="117" name="Google Shape;117;p3"/>
          <p:cNvSpPr txBox="1"/>
          <p:nvPr/>
        </p:nvSpPr>
        <p:spPr>
          <a:xfrm>
            <a:off x="890199" y="865304"/>
            <a:ext cx="9264868" cy="600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5FA3"/>
              </a:buClr>
              <a:buSzPts val="3600"/>
              <a:buFont typeface="Arial"/>
              <a:buNone/>
            </a:pPr>
            <a:r>
              <a:rPr lang="es-PE" sz="3600" b="1" dirty="0">
                <a:solidFill>
                  <a:srgbClr val="295FA3"/>
                </a:solidFill>
                <a:latin typeface="Calibri"/>
                <a:cs typeface="Calibri"/>
                <a:sym typeface="Arial"/>
              </a:rPr>
              <a:t>¡Recuerda!</a:t>
            </a:r>
            <a:endParaRPr sz="3600" b="1" dirty="0">
              <a:solidFill>
                <a:srgbClr val="295FA3"/>
              </a:solidFill>
              <a:latin typeface="Calibri"/>
              <a:cs typeface="Calibri"/>
              <a:sym typeface="Arial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5522633" y="2320077"/>
            <a:ext cx="3055194" cy="1921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2000" dirty="0">
                <a:solidFill>
                  <a:schemeClr val="bg2">
                    <a:lumMod val="25000"/>
                  </a:schemeClr>
                </a:solidFill>
              </a:rPr>
              <a:t>El </a:t>
            </a:r>
            <a:r>
              <a:rPr lang="es-PE" sz="2000" b="1" dirty="0">
                <a:solidFill>
                  <a:schemeClr val="accent1">
                    <a:lumMod val="75000"/>
                  </a:schemeClr>
                </a:solidFill>
              </a:rPr>
              <a:t>registro no es una FAM</a:t>
            </a:r>
            <a:r>
              <a:rPr lang="es-PE" sz="2000" dirty="0">
                <a:solidFill>
                  <a:schemeClr val="bg2">
                    <a:lumMod val="25000"/>
                  </a:schemeClr>
                </a:solidFill>
              </a:rPr>
              <a:t>,  es decir </a:t>
            </a:r>
            <a:r>
              <a:rPr lang="es-PE" sz="2000" b="1" dirty="0">
                <a:solidFill>
                  <a:schemeClr val="accent1">
                    <a:lumMod val="75000"/>
                  </a:schemeClr>
                </a:solidFill>
              </a:rPr>
              <a:t>no es una programación o solicitud de presupuesto</a:t>
            </a:r>
            <a:r>
              <a:rPr lang="es-PE" sz="2000" dirty="0">
                <a:solidFill>
                  <a:schemeClr val="bg2">
                    <a:lumMod val="25000"/>
                  </a:schemeClr>
                </a:solidFill>
              </a:rPr>
              <a:t>, sino un identificación de necesidades.</a:t>
            </a:r>
            <a:endParaRPr sz="2000" dirty="0">
              <a:solidFill>
                <a:schemeClr val="bg2">
                  <a:lumMod val="25000"/>
                </a:schemeClr>
              </a:solidFill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71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DBF1FD12-AD1B-42F5-87DE-804483CD53FD}"/>
              </a:ext>
            </a:extLst>
          </p:cNvPr>
          <p:cNvSpPr/>
          <p:nvPr/>
        </p:nvSpPr>
        <p:spPr>
          <a:xfrm>
            <a:off x="668323" y="585944"/>
            <a:ext cx="10914307" cy="569180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6" name="Google Shape;88;p1">
            <a:extLst>
              <a:ext uri="{FF2B5EF4-FFF2-40B4-BE49-F238E27FC236}">
                <a16:creationId xmlns:a16="http://schemas.microsoft.com/office/drawing/2014/main" id="{795A9AE7-F462-4384-AD50-3AEE633BE1B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681;p28">
            <a:extLst>
              <a:ext uri="{FF2B5EF4-FFF2-40B4-BE49-F238E27FC236}">
                <a16:creationId xmlns:a16="http://schemas.microsoft.com/office/drawing/2014/main" id="{68717CDC-D6CF-4BD6-ACA3-32F8D3BECAA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0031" y="1952834"/>
            <a:ext cx="6775268" cy="37444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677;p28">
            <a:extLst>
              <a:ext uri="{FF2B5EF4-FFF2-40B4-BE49-F238E27FC236}">
                <a16:creationId xmlns:a16="http://schemas.microsoft.com/office/drawing/2014/main" id="{AD8248C7-249A-4C71-A86B-2CF172105E0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1551" y="712027"/>
            <a:ext cx="7426705" cy="80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95FA3"/>
              </a:buClr>
              <a:buSzPts val="3200"/>
              <a:buFont typeface="Calibri"/>
              <a:buNone/>
            </a:pPr>
            <a:r>
              <a:rPr lang="es-PE" sz="2800" b="1" dirty="0">
                <a:solidFill>
                  <a:schemeClr val="bg2">
                    <a:lumMod val="25000"/>
                  </a:schemeClr>
                </a:solidFill>
                <a:latin typeface="Calibri"/>
                <a:ea typeface="+mn-ea"/>
                <a:cs typeface="Calibri"/>
                <a:sym typeface="Calibri"/>
              </a:rPr>
              <a:t>Clausura</a:t>
            </a:r>
            <a:endParaRPr sz="2800" b="1" dirty="0">
              <a:solidFill>
                <a:schemeClr val="bg2">
                  <a:lumMod val="25000"/>
                </a:schemeClr>
              </a:solidFill>
              <a:latin typeface="Calibri"/>
              <a:ea typeface="+mn-ea"/>
              <a:cs typeface="Calibri"/>
            </a:endParaRPr>
          </a:p>
        </p:txBody>
      </p:sp>
      <p:sp>
        <p:nvSpPr>
          <p:cNvPr id="11" name="Google Shape;680;p28">
            <a:extLst>
              <a:ext uri="{FF2B5EF4-FFF2-40B4-BE49-F238E27FC236}">
                <a16:creationId xmlns:a16="http://schemas.microsoft.com/office/drawing/2014/main" id="{1F0D9DBB-6A14-4D13-92C2-1AE3D24AF4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1803" y="5869243"/>
            <a:ext cx="4650827" cy="462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45720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94647"/>
              </a:buClr>
              <a:buSzPct val="100000"/>
              <a:buNone/>
            </a:pPr>
            <a:r>
              <a:rPr lang="es-PE" sz="2667" b="1" dirty="0">
                <a:solidFill>
                  <a:srgbClr val="E94647"/>
                </a:solidFill>
                <a:latin typeface="Arial"/>
                <a:ea typeface="Arial"/>
                <a:cs typeface="Arial"/>
                <a:sym typeface="Arial"/>
              </a:rPr>
              <a:t>¡Gracias por su asistencia!</a:t>
            </a:r>
            <a:endParaRPr sz="2200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85800" lvl="1" indent="-10985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200" dirty="0">
              <a:solidFill>
                <a:srgbClr val="3F3F3F"/>
              </a:solidFill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200" dirty="0">
              <a:solidFill>
                <a:srgbClr val="3F3F3F"/>
              </a:solidFill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200" dirty="0">
              <a:solidFill>
                <a:srgbClr val="3F3F3F"/>
              </a:solidFill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200" dirty="0">
              <a:solidFill>
                <a:srgbClr val="3F3F3F"/>
              </a:solidFill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200" dirty="0">
              <a:solidFill>
                <a:srgbClr val="3F3F3F"/>
              </a:solidFill>
            </a:endParaRPr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200" b="1" dirty="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5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88;p1">
            <a:extLst>
              <a:ext uri="{FF2B5EF4-FFF2-40B4-BE49-F238E27FC236}">
                <a16:creationId xmlns:a16="http://schemas.microsoft.com/office/drawing/2014/main" id="{6B97E50F-322D-4F89-A7D9-130E239A3C6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B2DC0F18-8FAB-4ACF-A084-CF386B7CCD66}"/>
              </a:ext>
            </a:extLst>
          </p:cNvPr>
          <p:cNvSpPr/>
          <p:nvPr/>
        </p:nvSpPr>
        <p:spPr>
          <a:xfrm>
            <a:off x="618079" y="475311"/>
            <a:ext cx="10914307" cy="569180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86" name="Google Shape;686;p29"/>
          <p:cNvSpPr/>
          <p:nvPr/>
        </p:nvSpPr>
        <p:spPr>
          <a:xfrm>
            <a:off x="0" y="5737111"/>
            <a:ext cx="12192000" cy="114220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7" name="Google Shape;687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84267" y="5985903"/>
            <a:ext cx="3102803" cy="656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2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1499" y="6032327"/>
            <a:ext cx="2023808" cy="564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691360" y="5973472"/>
            <a:ext cx="1882561" cy="7198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0" name="Google Shape;690;p29"/>
          <p:cNvGrpSpPr/>
          <p:nvPr/>
        </p:nvGrpSpPr>
        <p:grpSpPr>
          <a:xfrm>
            <a:off x="1451143" y="1427312"/>
            <a:ext cx="9071952" cy="3519442"/>
            <a:chOff x="1998327" y="1224588"/>
            <a:chExt cx="4934736" cy="2070492"/>
          </a:xfrm>
          <a:noFill/>
        </p:grpSpPr>
        <p:sp>
          <p:nvSpPr>
            <p:cNvPr id="691" name="Google Shape;691;p29"/>
            <p:cNvSpPr txBox="1"/>
            <p:nvPr/>
          </p:nvSpPr>
          <p:spPr>
            <a:xfrm>
              <a:off x="1998327" y="2535008"/>
              <a:ext cx="4934736" cy="21176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Clr>
                  <a:srgbClr val="262626"/>
                </a:buClr>
                <a:buSzPts val="2400"/>
                <a:buFont typeface="Calibri"/>
                <a:buNone/>
              </a:pPr>
              <a:r>
                <a:rPr lang="es-PE" sz="3200" b="1" dirty="0">
                  <a:solidFill>
                    <a:srgbClr val="295FA3"/>
                  </a:solidFill>
                  <a:latin typeface="Calibri"/>
                  <a:cs typeface="Calibri"/>
                  <a:sym typeface="Calibri"/>
                </a:rPr>
                <a:t>UNIDAD GERENCIAL DE MANTENIMIENTO (UGM)</a:t>
              </a:r>
              <a:endParaRPr sz="3200" b="1" dirty="0">
                <a:solidFill>
                  <a:srgbClr val="295FA3"/>
                </a:solidFill>
                <a:latin typeface="Calibri"/>
                <a:cs typeface="Calibri"/>
                <a:sym typeface="Arial"/>
              </a:endParaRPr>
            </a:p>
          </p:txBody>
        </p:sp>
        <p:pic>
          <p:nvPicPr>
            <p:cNvPr id="692" name="Google Shape;692;p2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067032" y="1224588"/>
              <a:ext cx="1009936" cy="1114186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693" name="Google Shape;693;p29"/>
            <p:cNvSpPr/>
            <p:nvPr/>
          </p:nvSpPr>
          <p:spPr>
            <a:xfrm>
              <a:off x="2750023" y="2892471"/>
              <a:ext cx="3684896" cy="402609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29"/>
            <p:cNvSpPr txBox="1"/>
            <p:nvPr/>
          </p:nvSpPr>
          <p:spPr>
            <a:xfrm>
              <a:off x="2756848" y="2962817"/>
              <a:ext cx="3630304" cy="2427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15000"/>
                </a:lnSpc>
                <a:spcBef>
                  <a:spcPts val="1200"/>
                </a:spcBef>
                <a:spcAft>
                  <a:spcPts val="1200"/>
                </a:spcAft>
                <a:buClr>
                  <a:srgbClr val="1652A8"/>
                </a:buClr>
                <a:buSzPts val="2400"/>
                <a:buFont typeface="Calibri"/>
                <a:buNone/>
              </a:pPr>
              <a:r>
                <a:rPr lang="es-PE" sz="2300" b="1" dirty="0">
                  <a:solidFill>
                    <a:srgbClr val="E94647"/>
                  </a:solidFill>
                  <a:latin typeface="Arial"/>
                  <a:cs typeface="Arial"/>
                  <a:sym typeface="Calibri"/>
                </a:rPr>
                <a:t>mimantenimiento@pronied.gob.pe</a:t>
              </a:r>
              <a:endParaRPr sz="2300" b="1" dirty="0">
                <a:solidFill>
                  <a:srgbClr val="E94647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88;p1">
            <a:extLst>
              <a:ext uri="{FF2B5EF4-FFF2-40B4-BE49-F238E27FC236}">
                <a16:creationId xmlns:a16="http://schemas.microsoft.com/office/drawing/2014/main" id="{795A9AE7-F462-4384-AD50-3AEE633BE1B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BF1FD12-AD1B-42F5-87DE-804483CD53FD}"/>
              </a:ext>
            </a:extLst>
          </p:cNvPr>
          <p:cNvSpPr/>
          <p:nvPr/>
        </p:nvSpPr>
        <p:spPr>
          <a:xfrm>
            <a:off x="638846" y="583095"/>
            <a:ext cx="10914307" cy="569180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5" name="Google Shape;115;p3"/>
          <p:cNvSpPr txBox="1"/>
          <p:nvPr/>
        </p:nvSpPr>
        <p:spPr>
          <a:xfrm>
            <a:off x="1001703" y="2324122"/>
            <a:ext cx="8145600" cy="30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12287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PE" sz="2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Brindar asistencia técnica</a:t>
            </a:r>
            <a:r>
              <a:rPr lang="es-PE" sz="28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a los </a:t>
            </a:r>
            <a:r>
              <a:rPr lang="es-PE" sz="2800" b="0" i="0" u="none" strike="noStrike" cap="none" dirty="0" smtClean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responsables del Programa de Mantenimiento </a:t>
            </a:r>
            <a:r>
              <a:rPr lang="es-PE" sz="28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sobre </a:t>
            </a:r>
            <a:r>
              <a:rPr lang="es-PE" sz="2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el proceso de</a:t>
            </a:r>
            <a:r>
              <a:rPr lang="es-PE" sz="28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PE" sz="2800" b="1" dirty="0">
                <a:solidFill>
                  <a:srgbClr val="295FA3"/>
                </a:solidFill>
                <a:latin typeface="Calibri"/>
                <a:cs typeface="Calibri"/>
                <a:sym typeface="Calibri"/>
              </a:rPr>
              <a:t>registro de las acciones de mantenimiento </a:t>
            </a:r>
            <a:r>
              <a:rPr lang="es-PE" sz="2800" b="1" dirty="0">
                <a:solidFill>
                  <a:srgbClr val="295FA3"/>
                </a:solidFill>
                <a:latin typeface="Calibri"/>
                <a:cs typeface="Calibri"/>
              </a:rPr>
              <a:t>que no lograron atenderse con los recursos asignados </a:t>
            </a:r>
            <a:r>
              <a:rPr lang="es-PE" sz="2800" dirty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en el marco de trabajo </a:t>
            </a:r>
            <a:r>
              <a:rPr lang="es-PE" sz="28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del Programa de Mantenimiento 2022.</a:t>
            </a:r>
            <a:endParaRPr sz="2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87629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6" name="Google Shape;11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74646" y="2622358"/>
            <a:ext cx="1351164" cy="147256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 txBox="1"/>
          <p:nvPr/>
        </p:nvSpPr>
        <p:spPr>
          <a:xfrm>
            <a:off x="986145" y="1153113"/>
            <a:ext cx="9264868" cy="600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5FA3"/>
              </a:buClr>
              <a:buSzPts val="3600"/>
              <a:buFont typeface="Arial"/>
              <a:buNone/>
            </a:pPr>
            <a:r>
              <a:rPr lang="es-PE" sz="3600" b="1" i="0" u="none" strike="noStrike" cap="none" dirty="0">
                <a:solidFill>
                  <a:srgbClr val="295FA3"/>
                </a:solidFill>
                <a:latin typeface="Calibri"/>
                <a:ea typeface="Calibri"/>
                <a:cs typeface="Calibri"/>
                <a:sym typeface="Calibri"/>
              </a:rPr>
              <a:t>Objetivo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88;p1">
            <a:extLst>
              <a:ext uri="{FF2B5EF4-FFF2-40B4-BE49-F238E27FC236}">
                <a16:creationId xmlns:a16="http://schemas.microsoft.com/office/drawing/2014/main" id="{795A9AE7-F462-4384-AD50-3AEE633BE1B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BF1FD12-AD1B-42F5-87DE-804483CD53FD}"/>
              </a:ext>
            </a:extLst>
          </p:cNvPr>
          <p:cNvSpPr/>
          <p:nvPr/>
        </p:nvSpPr>
        <p:spPr>
          <a:xfrm>
            <a:off x="638844" y="629139"/>
            <a:ext cx="10914307" cy="569180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Google Shape;117;p3">
            <a:extLst>
              <a:ext uri="{FF2B5EF4-FFF2-40B4-BE49-F238E27FC236}">
                <a16:creationId xmlns:a16="http://schemas.microsoft.com/office/drawing/2014/main" id="{1FE47D7A-1E7E-4804-A5BE-39B18D9957A9}"/>
              </a:ext>
            </a:extLst>
          </p:cNvPr>
          <p:cNvSpPr txBox="1"/>
          <p:nvPr/>
        </p:nvSpPr>
        <p:spPr>
          <a:xfrm>
            <a:off x="638844" y="780890"/>
            <a:ext cx="9264868" cy="600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5FA3"/>
              </a:buClr>
              <a:buSzPts val="3600"/>
              <a:buFont typeface="Arial"/>
              <a:buNone/>
            </a:pPr>
            <a:r>
              <a:rPr lang="es-PE" sz="3600" b="1" i="0" u="none" strike="noStrike" cap="none" dirty="0">
                <a:solidFill>
                  <a:srgbClr val="295FA3"/>
                </a:solidFill>
                <a:latin typeface="Calibri"/>
                <a:ea typeface="Calibri"/>
                <a:cs typeface="Calibri"/>
                <a:sym typeface="Calibri"/>
              </a:rPr>
              <a:t>Cronograma</a:t>
            </a:r>
            <a:endParaRPr lang="es-PE"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" name="Google Shape;133;p42">
            <a:extLst>
              <a:ext uri="{FF2B5EF4-FFF2-40B4-BE49-F238E27FC236}">
                <a16:creationId xmlns:a16="http://schemas.microsoft.com/office/drawing/2014/main" id="{D3DAC453-D0DF-498A-9B04-088E5E4657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720620"/>
              </p:ext>
            </p:extLst>
          </p:nvPr>
        </p:nvGraphicFramePr>
        <p:xfrm>
          <a:off x="967310" y="1898478"/>
          <a:ext cx="10257374" cy="336357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112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260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19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5125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2000" b="1" u="none" strike="noStrike" cap="none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Etapa de evaluación final</a:t>
                      </a:r>
                      <a:endParaRPr b="1" dirty="0">
                        <a:solidFill>
                          <a:schemeClr val="bg1"/>
                        </a:solidFill>
                      </a:endParaRPr>
                    </a:p>
                  </a:txBody>
                  <a:tcPr marL="91450" marR="91450" marT="45725" marB="45725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7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2000" b="1" u="none" strike="noStrike" cap="non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Responsable</a:t>
                      </a:r>
                      <a:endParaRPr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50" marR="91450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2000" b="1" u="none" strike="noStrike" cap="non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Actividad</a:t>
                      </a:r>
                      <a:endParaRPr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50" marR="91450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2000" b="1" u="none" strike="noStrike" cap="none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Plazo</a:t>
                      </a:r>
                      <a:endParaRPr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marL="91450" marR="91450" marT="45725" marB="457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0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b="1" kern="1200" dirty="0">
                          <a:solidFill>
                            <a:srgbClr val="3F3F3F"/>
                          </a:solidFill>
                          <a:latin typeface="Calibri"/>
                          <a:ea typeface="+mn-ea"/>
                          <a:cs typeface="Calibri"/>
                          <a:sym typeface="Calibri"/>
                        </a:rPr>
                        <a:t>Responsable de Mantenimiento</a:t>
                      </a:r>
                      <a:endParaRPr sz="1800" b="1" kern="1200" dirty="0">
                        <a:solidFill>
                          <a:srgbClr val="3F3F3F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91450" marR="91450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s-PE" sz="1800" b="1" kern="1200" dirty="0">
                          <a:solidFill>
                            <a:srgbClr val="3F3F3F"/>
                          </a:solidFill>
                          <a:latin typeface="Calibri"/>
                          <a:ea typeface="+mn-ea"/>
                          <a:cs typeface="Calibri"/>
                        </a:rPr>
                        <a:t>Registro de acciones de mantenimiento que no lograron atenderse con los recursos asignados.</a:t>
                      </a:r>
                      <a:endParaRPr sz="1800" b="1" kern="1200" dirty="0">
                        <a:solidFill>
                          <a:srgbClr val="3F3F3F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91450" marR="91450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 b="1" kern="1200" dirty="0">
                          <a:solidFill>
                            <a:srgbClr val="3F3F3F"/>
                          </a:solidFill>
                          <a:latin typeface="Calibri"/>
                          <a:ea typeface="+mn-ea"/>
                          <a:cs typeface="Calibri"/>
                          <a:sym typeface="Calibri"/>
                        </a:rPr>
                        <a:t>Hasta el </a:t>
                      </a:r>
                      <a:r>
                        <a:rPr lang="es-PE" sz="1800" b="1" kern="1200" dirty="0" smtClean="0">
                          <a:solidFill>
                            <a:srgbClr val="3F3F3F"/>
                          </a:solidFill>
                          <a:latin typeface="Calibri"/>
                          <a:ea typeface="+mn-ea"/>
                          <a:cs typeface="Calibri"/>
                          <a:sym typeface="Calibri"/>
                        </a:rPr>
                        <a:t>24 de</a:t>
                      </a:r>
                      <a:r>
                        <a:rPr lang="es-PE" sz="1800" b="1" kern="1200" baseline="0" dirty="0" smtClean="0">
                          <a:solidFill>
                            <a:srgbClr val="3F3F3F"/>
                          </a:solidFill>
                          <a:latin typeface="Calibri"/>
                          <a:ea typeface="+mn-ea"/>
                          <a:cs typeface="Calibri"/>
                          <a:sym typeface="Calibri"/>
                        </a:rPr>
                        <a:t> octubre </a:t>
                      </a:r>
                      <a:r>
                        <a:rPr lang="es-PE" sz="1800" b="1" kern="1200" dirty="0" smtClean="0">
                          <a:solidFill>
                            <a:srgbClr val="3F3F3F"/>
                          </a:solidFill>
                          <a:latin typeface="Calibri"/>
                          <a:ea typeface="+mn-ea"/>
                          <a:cs typeface="Calibri"/>
                          <a:sym typeface="Calibri"/>
                        </a:rPr>
                        <a:t>de </a:t>
                      </a:r>
                      <a:r>
                        <a:rPr lang="es-PE" sz="1800" b="1" kern="1200" dirty="0">
                          <a:solidFill>
                            <a:srgbClr val="3F3F3F"/>
                          </a:solidFill>
                          <a:latin typeface="Calibri"/>
                          <a:ea typeface="+mn-ea"/>
                          <a:cs typeface="Calibri"/>
                          <a:sym typeface="Calibri"/>
                        </a:rPr>
                        <a:t>2022</a:t>
                      </a:r>
                      <a:endParaRPr sz="1800" b="1" kern="1200" dirty="0">
                        <a:solidFill>
                          <a:srgbClr val="3F3F3F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91450" marR="91450" marT="45725" marB="457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0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kern="1200" dirty="0">
                        <a:solidFill>
                          <a:srgbClr val="3F3F3F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91450" marR="91450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kern="1200" dirty="0">
                        <a:solidFill>
                          <a:srgbClr val="3F3F3F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91450" marR="91450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kern="1200" dirty="0">
                        <a:solidFill>
                          <a:srgbClr val="3F3F3F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91450" marR="91450" marT="45725" marB="457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0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kern="1200" dirty="0">
                        <a:solidFill>
                          <a:srgbClr val="3F3F3F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91450" marR="91450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kern="1200" dirty="0">
                        <a:solidFill>
                          <a:srgbClr val="3F3F3F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</a:txBody>
                  <a:tcPr marL="91450" marR="91450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kern="1200" dirty="0">
                        <a:solidFill>
                          <a:srgbClr val="3F3F3F"/>
                        </a:solidFill>
                        <a:latin typeface="Calibri"/>
                        <a:ea typeface="+mn-ea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629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88;p1">
            <a:extLst>
              <a:ext uri="{FF2B5EF4-FFF2-40B4-BE49-F238E27FC236}">
                <a16:creationId xmlns:a16="http://schemas.microsoft.com/office/drawing/2014/main" id="{795A9AE7-F462-4384-AD50-3AEE633BE1B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BF1FD12-AD1B-42F5-87DE-804483CD53FD}"/>
              </a:ext>
            </a:extLst>
          </p:cNvPr>
          <p:cNvSpPr/>
          <p:nvPr/>
        </p:nvSpPr>
        <p:spPr>
          <a:xfrm>
            <a:off x="638846" y="583095"/>
            <a:ext cx="10914307" cy="569180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Google Shape;117;p3">
            <a:extLst>
              <a:ext uri="{FF2B5EF4-FFF2-40B4-BE49-F238E27FC236}">
                <a16:creationId xmlns:a16="http://schemas.microsoft.com/office/drawing/2014/main" id="{1FE47D7A-1E7E-4804-A5BE-39B18D9957A9}"/>
              </a:ext>
            </a:extLst>
          </p:cNvPr>
          <p:cNvSpPr txBox="1"/>
          <p:nvPr/>
        </p:nvSpPr>
        <p:spPr>
          <a:xfrm>
            <a:off x="638846" y="893350"/>
            <a:ext cx="9264868" cy="91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5FA3"/>
              </a:buClr>
              <a:buSzPts val="3600"/>
              <a:buFont typeface="Arial"/>
              <a:buNone/>
            </a:pPr>
            <a:r>
              <a:rPr lang="es-PE" sz="3600" b="1" i="0" u="none" strike="noStrike" cap="none" dirty="0">
                <a:solidFill>
                  <a:srgbClr val="295FA3"/>
                </a:solidFill>
                <a:latin typeface="Calibri"/>
                <a:ea typeface="Calibri"/>
                <a:cs typeface="Calibri"/>
                <a:sym typeface="Calibri"/>
              </a:rPr>
              <a:t>Marco Legal</a:t>
            </a:r>
            <a:endParaRPr sz="3600" b="1" dirty="0">
              <a:solidFill>
                <a:srgbClr val="295FA3"/>
              </a:solidFill>
              <a:latin typeface="Calibri"/>
              <a:cs typeface="Calibri"/>
              <a:sym typeface="Arial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E709D18-AB2B-42CF-ACB9-E3382516DE63}"/>
              </a:ext>
            </a:extLst>
          </p:cNvPr>
          <p:cNvSpPr txBox="1"/>
          <p:nvPr/>
        </p:nvSpPr>
        <p:spPr>
          <a:xfrm>
            <a:off x="4731711" y="2116445"/>
            <a:ext cx="65040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PE" sz="2400" b="1" dirty="0">
                <a:solidFill>
                  <a:srgbClr val="E94647"/>
                </a:solidFill>
                <a:latin typeface="Calibri"/>
                <a:cs typeface="Calibri"/>
                <a:sym typeface="Arial"/>
              </a:rPr>
              <a:t>RM N° 016-2022-MINEDU</a:t>
            </a:r>
          </a:p>
          <a:p>
            <a:pPr algn="l"/>
            <a:r>
              <a:rPr lang="es-PE" sz="2400" b="1" dirty="0">
                <a:solidFill>
                  <a:srgbClr val="E94647"/>
                </a:solidFill>
                <a:latin typeface="Calibri"/>
                <a:cs typeface="Calibri"/>
                <a:sym typeface="Arial"/>
              </a:rPr>
              <a:t>6.7. Evaluación final por parte de las II.EE.</a:t>
            </a:r>
          </a:p>
          <a:p>
            <a:pPr algn="l"/>
            <a:endParaRPr lang="es-PE" sz="2400" b="0" i="0" u="none" strike="noStrike" baseline="0" dirty="0">
              <a:latin typeface="CIDFont+F4"/>
            </a:endParaRPr>
          </a:p>
          <a:p>
            <a:pPr algn="just"/>
            <a:r>
              <a:rPr lang="es-PE" dirty="0">
                <a:solidFill>
                  <a:srgbClr val="3F3F3F"/>
                </a:solidFill>
                <a:latin typeface="Calibri"/>
                <a:cs typeface="Calibri"/>
              </a:rPr>
              <a:t>a</a:t>
            </a:r>
            <a:r>
              <a:rPr lang="es-PE" dirty="0">
                <a:latin typeface="CIDFont+F4"/>
              </a:rPr>
              <a:t>) </a:t>
            </a:r>
            <a:r>
              <a:rPr lang="es-PE" dirty="0">
                <a:solidFill>
                  <a:srgbClr val="3F3F3F"/>
                </a:solidFill>
                <a:latin typeface="Calibri"/>
                <a:cs typeface="Calibri"/>
              </a:rPr>
              <a:t>Una vez culminado el procedimiento de registro de Declaración de gastos, el </a:t>
            </a:r>
            <a:r>
              <a:rPr lang="es-PE" b="1" dirty="0">
                <a:solidFill>
                  <a:srgbClr val="3F3F3F"/>
                </a:solidFill>
                <a:latin typeface="Calibri"/>
                <a:cs typeface="Calibri"/>
              </a:rPr>
              <a:t>responsable de mantenimiento deberá registrar en el sistema “Mi Mantenimiento” las acciones de mantenimiento que no lograron atenderse con los recursos asignados</a:t>
            </a:r>
            <a:r>
              <a:rPr lang="es-PE" dirty="0">
                <a:solidFill>
                  <a:srgbClr val="3F3F3F"/>
                </a:solidFill>
                <a:latin typeface="Calibri"/>
                <a:cs typeface="Calibri"/>
              </a:rPr>
              <a:t>, a fin de facilitar la programación de acciones para el siguiente periodo de intervención. Para ello se registrará una nueva versión del formato del Anexo N° 3. Ficha de acciones de mantenimiento.</a:t>
            </a:r>
          </a:p>
        </p:txBody>
      </p:sp>
      <p:pic>
        <p:nvPicPr>
          <p:cNvPr id="9" name="Google Shape;145;p5">
            <a:extLst>
              <a:ext uri="{FF2B5EF4-FFF2-40B4-BE49-F238E27FC236}">
                <a16:creationId xmlns:a16="http://schemas.microsoft.com/office/drawing/2014/main" id="{DF442984-848C-4CFF-9F84-40B3B8348B4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b="31591"/>
          <a:stretch/>
        </p:blipFill>
        <p:spPr>
          <a:xfrm>
            <a:off x="1445696" y="2116444"/>
            <a:ext cx="2741992" cy="31393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339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88;p1">
            <a:extLst>
              <a:ext uri="{FF2B5EF4-FFF2-40B4-BE49-F238E27FC236}">
                <a16:creationId xmlns:a16="http://schemas.microsoft.com/office/drawing/2014/main" id="{795A9AE7-F462-4384-AD50-3AEE633BE1B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BF1FD12-AD1B-42F5-87DE-804483CD53FD}"/>
              </a:ext>
            </a:extLst>
          </p:cNvPr>
          <p:cNvSpPr/>
          <p:nvPr/>
        </p:nvSpPr>
        <p:spPr>
          <a:xfrm>
            <a:off x="771367" y="583094"/>
            <a:ext cx="10914307" cy="569180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A806ABA-F4E6-45B3-92CE-7C91ED34D619}"/>
              </a:ext>
            </a:extLst>
          </p:cNvPr>
          <p:cNvSpPr txBox="1"/>
          <p:nvPr/>
        </p:nvSpPr>
        <p:spPr>
          <a:xfrm>
            <a:off x="1603570" y="2379463"/>
            <a:ext cx="968273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i="1" dirty="0">
                <a:solidFill>
                  <a:srgbClr val="3F3F3F"/>
                </a:solidFill>
                <a:latin typeface="Calibri"/>
                <a:cs typeface="Calibri"/>
              </a:rPr>
              <a:t>La finalidad del registro de acciones que no lograron atenderse con los recursos del Programa 2022 es </a:t>
            </a:r>
            <a:r>
              <a:rPr lang="es-PE" sz="2800" b="1" i="1" u="sng" dirty="0">
                <a:solidFill>
                  <a:srgbClr val="295FA3"/>
                </a:solidFill>
                <a:latin typeface="Calibri"/>
                <a:cs typeface="Calibri"/>
              </a:rPr>
              <a:t>identificar las necesidades de infraestructura pendientes</a:t>
            </a:r>
            <a:r>
              <a:rPr lang="es-PE" sz="2400" b="1" i="1" dirty="0">
                <a:solidFill>
                  <a:srgbClr val="E94647"/>
                </a:solidFill>
                <a:latin typeface="Calibri"/>
                <a:cs typeface="Calibri"/>
              </a:rPr>
              <a:t> </a:t>
            </a:r>
            <a:r>
              <a:rPr lang="es-PE" sz="2800" i="1" dirty="0">
                <a:solidFill>
                  <a:srgbClr val="3F3F3F"/>
                </a:solidFill>
                <a:latin typeface="Calibri"/>
                <a:cs typeface="Calibri"/>
              </a:rPr>
              <a:t>de implementar en el local educativo.</a:t>
            </a:r>
          </a:p>
          <a:p>
            <a:endParaRPr lang="es-PE" sz="18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es-PE" dirty="0">
              <a:solidFill>
                <a:srgbClr val="3F3F3F"/>
              </a:solidFill>
              <a:latin typeface="Calibri"/>
              <a:cs typeface="Calibri"/>
            </a:endParaRPr>
          </a:p>
        </p:txBody>
      </p:sp>
      <p:grpSp>
        <p:nvGrpSpPr>
          <p:cNvPr id="12" name="Grupo 25">
            <a:extLst>
              <a:ext uri="{FF2B5EF4-FFF2-40B4-BE49-F238E27FC236}">
                <a16:creationId xmlns:a16="http://schemas.microsoft.com/office/drawing/2014/main" id="{0AA7C58F-B9C6-4108-B2C9-D165AE028905}"/>
              </a:ext>
            </a:extLst>
          </p:cNvPr>
          <p:cNvGrpSpPr/>
          <p:nvPr/>
        </p:nvGrpSpPr>
        <p:grpSpPr>
          <a:xfrm>
            <a:off x="5530777" y="4287413"/>
            <a:ext cx="1347101" cy="1253394"/>
            <a:chOff x="3935377" y="818708"/>
            <a:chExt cx="1273246" cy="1273246"/>
          </a:xfrm>
        </p:grpSpPr>
        <p:pic>
          <p:nvPicPr>
            <p:cNvPr id="13" name="Gráfico 21">
              <a:extLst>
                <a:ext uri="{FF2B5EF4-FFF2-40B4-BE49-F238E27FC236}">
                  <a16:creationId xmlns:a16="http://schemas.microsoft.com/office/drawing/2014/main" id="{45B10257-F0C2-44C4-B7EF-4BACA4F22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35377" y="818708"/>
              <a:ext cx="1273246" cy="1273246"/>
            </a:xfrm>
            <a:prstGeom prst="rect">
              <a:avLst/>
            </a:prstGeom>
          </p:spPr>
        </p:pic>
        <p:pic>
          <p:nvPicPr>
            <p:cNvPr id="14" name="Gráfico 19">
              <a:extLst>
                <a:ext uri="{FF2B5EF4-FFF2-40B4-BE49-F238E27FC236}">
                  <a16:creationId xmlns:a16="http://schemas.microsoft.com/office/drawing/2014/main" id="{5F3B995F-DF7D-40A6-A284-C9745657A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129264" y="1012594"/>
              <a:ext cx="885472" cy="885472"/>
            </a:xfrm>
            <a:prstGeom prst="rect">
              <a:avLst/>
            </a:prstGeom>
          </p:spPr>
        </p:pic>
      </p:grpSp>
      <p:sp>
        <p:nvSpPr>
          <p:cNvPr id="15" name="Google Shape;117;p3">
            <a:extLst>
              <a:ext uri="{FF2B5EF4-FFF2-40B4-BE49-F238E27FC236}">
                <a16:creationId xmlns:a16="http://schemas.microsoft.com/office/drawing/2014/main" id="{905A85EB-BE80-4559-8B08-2B30612B8724}"/>
              </a:ext>
            </a:extLst>
          </p:cNvPr>
          <p:cNvSpPr txBox="1"/>
          <p:nvPr/>
        </p:nvSpPr>
        <p:spPr>
          <a:xfrm>
            <a:off x="771367" y="883529"/>
            <a:ext cx="9264868" cy="91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5FA3"/>
              </a:buClr>
              <a:buSzPts val="3600"/>
              <a:buFont typeface="Arial"/>
              <a:buNone/>
            </a:pPr>
            <a:r>
              <a:rPr lang="es-PE" sz="3600" b="1" i="0" u="none" strike="noStrike" cap="none" dirty="0">
                <a:solidFill>
                  <a:srgbClr val="295FA3"/>
                </a:solidFill>
                <a:latin typeface="Calibri"/>
                <a:ea typeface="Calibri"/>
                <a:cs typeface="Calibri"/>
                <a:sym typeface="Calibri"/>
              </a:rPr>
              <a:t>Objetivo del registro</a:t>
            </a:r>
            <a:endParaRPr sz="3600" b="1" dirty="0">
              <a:solidFill>
                <a:srgbClr val="295FA3"/>
              </a:solidFill>
              <a:latin typeface="Calibri"/>
              <a:cs typeface="Calibri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2466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88;p1">
            <a:extLst>
              <a:ext uri="{FF2B5EF4-FFF2-40B4-BE49-F238E27FC236}">
                <a16:creationId xmlns:a16="http://schemas.microsoft.com/office/drawing/2014/main" id="{795A9AE7-F462-4384-AD50-3AEE633BE1B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BF1FD12-AD1B-42F5-87DE-804483CD53FD}"/>
              </a:ext>
            </a:extLst>
          </p:cNvPr>
          <p:cNvSpPr/>
          <p:nvPr/>
        </p:nvSpPr>
        <p:spPr>
          <a:xfrm>
            <a:off x="638845" y="588130"/>
            <a:ext cx="10914307" cy="569180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7" name="Google Shape;117;p3"/>
          <p:cNvSpPr txBox="1"/>
          <p:nvPr/>
        </p:nvSpPr>
        <p:spPr>
          <a:xfrm>
            <a:off x="800567" y="529092"/>
            <a:ext cx="9264868" cy="600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5FA3"/>
              </a:buClr>
              <a:buSzPts val="3600"/>
              <a:buFont typeface="Arial"/>
              <a:buNone/>
            </a:pPr>
            <a:r>
              <a:rPr lang="es-PE" sz="3600" b="1" dirty="0">
                <a:solidFill>
                  <a:srgbClr val="295FA3"/>
                </a:solidFill>
                <a:latin typeface="Calibri"/>
                <a:ea typeface="Calibri"/>
                <a:cs typeface="Calibri"/>
                <a:sym typeface="Calibri"/>
              </a:rPr>
              <a:t>¿Cómo se realizará el registro?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115;p3">
            <a:extLst>
              <a:ext uri="{FF2B5EF4-FFF2-40B4-BE49-F238E27FC236}">
                <a16:creationId xmlns:a16="http://schemas.microsoft.com/office/drawing/2014/main" id="{2EE1EC4C-B463-4AE8-B55F-014D4A90246C}"/>
              </a:ext>
            </a:extLst>
          </p:cNvPr>
          <p:cNvSpPr txBox="1"/>
          <p:nvPr/>
        </p:nvSpPr>
        <p:spPr>
          <a:xfrm>
            <a:off x="638845" y="1970248"/>
            <a:ext cx="4327757" cy="3565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dirty="0">
                <a:solidFill>
                  <a:srgbClr val="3F3F3F"/>
                </a:solidFill>
                <a:latin typeface="Calibri"/>
                <a:cs typeface="Calibri"/>
              </a:rPr>
              <a:t>El registro está a cargo del </a:t>
            </a:r>
            <a:r>
              <a:rPr lang="es-PE" b="1" dirty="0">
                <a:solidFill>
                  <a:srgbClr val="295FA3"/>
                </a:solidFill>
                <a:latin typeface="Calibri"/>
                <a:cs typeface="Calibri"/>
              </a:rPr>
              <a:t>responsable de mantenimiento</a:t>
            </a:r>
            <a:r>
              <a:rPr lang="es-PE" dirty="0">
                <a:solidFill>
                  <a:srgbClr val="3F3F3F"/>
                </a:solidFill>
                <a:latin typeface="Calibri"/>
                <a:cs typeface="Calibri"/>
              </a:rPr>
              <a:t> y se realiza a través del Sistema Mi Mantenimiento, ingresando al panel izquierdo. El formato se ha habilitado con el nombre de </a:t>
            </a:r>
            <a:r>
              <a:rPr lang="es-PE" b="1" dirty="0" smtClean="0">
                <a:solidFill>
                  <a:srgbClr val="FF0000"/>
                </a:solidFill>
                <a:latin typeface="Calibri"/>
                <a:cs typeface="Calibri"/>
              </a:rPr>
              <a:t>ACCIONES PENDIENTES</a:t>
            </a:r>
            <a:r>
              <a:rPr lang="es-PE" b="1" dirty="0" smtClean="0">
                <a:solidFill>
                  <a:srgbClr val="3F3F3F"/>
                </a:solidFill>
                <a:latin typeface="Calibri"/>
                <a:cs typeface="Calibri"/>
              </a:rPr>
              <a:t>.</a:t>
            </a:r>
            <a:endParaRPr lang="es-PE" b="1" dirty="0">
              <a:solidFill>
                <a:srgbClr val="3F3F3F"/>
              </a:solidFill>
              <a:latin typeface="Calibri"/>
              <a:cs typeface="Calibri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PE" b="1" dirty="0">
              <a:solidFill>
                <a:srgbClr val="3F3F3F"/>
              </a:solidFill>
              <a:latin typeface="Calibri"/>
              <a:cs typeface="Calibri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PE" dirty="0">
                <a:solidFill>
                  <a:srgbClr val="3F3F3F"/>
                </a:solidFill>
                <a:latin typeface="Calibri"/>
                <a:cs typeface="Calibri"/>
              </a:rPr>
              <a:t>La funcionalidad estará habilitada solo para </a:t>
            </a:r>
            <a:r>
              <a:rPr lang="es-PE" b="1" dirty="0">
                <a:solidFill>
                  <a:srgbClr val="295FA3"/>
                </a:solidFill>
                <a:latin typeface="Calibri"/>
                <a:cs typeface="Calibri"/>
              </a:rPr>
              <a:t>los responsables de mantenimiento </a:t>
            </a:r>
            <a:r>
              <a:rPr lang="es-PE" dirty="0">
                <a:solidFill>
                  <a:srgbClr val="3F3F3F"/>
                </a:solidFill>
                <a:latin typeface="Calibri"/>
                <a:cs typeface="Calibri"/>
              </a:rPr>
              <a:t>que cuenten con una </a:t>
            </a:r>
            <a:r>
              <a:rPr lang="es-PE" b="1" dirty="0">
                <a:solidFill>
                  <a:srgbClr val="FF0000"/>
                </a:solidFill>
                <a:latin typeface="Calibri"/>
                <a:cs typeface="Calibri"/>
              </a:rPr>
              <a:t>Declaración de Gastos </a:t>
            </a:r>
            <a:r>
              <a:rPr lang="es-PE" b="1" dirty="0" smtClean="0">
                <a:solidFill>
                  <a:srgbClr val="FF0000"/>
                </a:solidFill>
                <a:latin typeface="Calibri"/>
                <a:cs typeface="Calibri"/>
              </a:rPr>
              <a:t>verificada.</a:t>
            </a:r>
            <a:endParaRPr lang="es-PE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5B35DE47-5DBD-4219-AD53-3C8EF6CFDF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0008" y="978940"/>
            <a:ext cx="5777765" cy="5426018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3" name="Rectángulo 2"/>
          <p:cNvSpPr/>
          <p:nvPr/>
        </p:nvSpPr>
        <p:spPr>
          <a:xfrm>
            <a:off x="5605450" y="3605348"/>
            <a:ext cx="1801190" cy="3396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5482" y="3631474"/>
            <a:ext cx="1381125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88;p1">
            <a:extLst>
              <a:ext uri="{FF2B5EF4-FFF2-40B4-BE49-F238E27FC236}">
                <a16:creationId xmlns:a16="http://schemas.microsoft.com/office/drawing/2014/main" id="{795A9AE7-F462-4384-AD50-3AEE633BE1B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BF1FD12-AD1B-42F5-87DE-804483CD53FD}"/>
              </a:ext>
            </a:extLst>
          </p:cNvPr>
          <p:cNvSpPr/>
          <p:nvPr/>
        </p:nvSpPr>
        <p:spPr>
          <a:xfrm>
            <a:off x="638846" y="583095"/>
            <a:ext cx="10914307" cy="569180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Google Shape;115;p3">
            <a:extLst>
              <a:ext uri="{FF2B5EF4-FFF2-40B4-BE49-F238E27FC236}">
                <a16:creationId xmlns:a16="http://schemas.microsoft.com/office/drawing/2014/main" id="{552609CB-B036-462A-9000-6EE9BD002181}"/>
              </a:ext>
            </a:extLst>
          </p:cNvPr>
          <p:cNvSpPr txBox="1"/>
          <p:nvPr/>
        </p:nvSpPr>
        <p:spPr>
          <a:xfrm>
            <a:off x="6493566" y="700659"/>
            <a:ext cx="5030918" cy="573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122872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PE" sz="3200" b="1" dirty="0">
                <a:solidFill>
                  <a:srgbClr val="E94647"/>
                </a:solidFill>
                <a:latin typeface="Calibri"/>
                <a:cs typeface="Calibri"/>
                <a:sym typeface="Calibri"/>
              </a:rPr>
              <a:t>Paso 1: Ingresar al sistema</a:t>
            </a:r>
            <a:endParaRPr sz="3200" b="1" dirty="0">
              <a:solidFill>
                <a:srgbClr val="E94647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EFCBCE5-D396-4098-BEB6-7A1C58655F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921"/>
          <a:stretch/>
        </p:blipFill>
        <p:spPr>
          <a:xfrm>
            <a:off x="2233623" y="1816191"/>
            <a:ext cx="7203440" cy="410135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34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88;p1">
            <a:extLst>
              <a:ext uri="{FF2B5EF4-FFF2-40B4-BE49-F238E27FC236}">
                <a16:creationId xmlns:a16="http://schemas.microsoft.com/office/drawing/2014/main" id="{795A9AE7-F462-4384-AD50-3AEE633BE1B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DBF1FD12-AD1B-42F5-87DE-804483CD53FD}"/>
              </a:ext>
            </a:extLst>
          </p:cNvPr>
          <p:cNvSpPr/>
          <p:nvPr/>
        </p:nvSpPr>
        <p:spPr>
          <a:xfrm>
            <a:off x="638846" y="583095"/>
            <a:ext cx="10914307" cy="56918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E9BAD76F-C01B-4A59-AAE9-FDE1F2BD0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4260" y="1324397"/>
            <a:ext cx="5618923" cy="5276847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sp>
        <p:nvSpPr>
          <p:cNvPr id="18" name="Google Shape;115;p3">
            <a:extLst>
              <a:ext uri="{FF2B5EF4-FFF2-40B4-BE49-F238E27FC236}">
                <a16:creationId xmlns:a16="http://schemas.microsoft.com/office/drawing/2014/main" id="{EA2E0870-5915-415A-B566-B8179CC1DD7F}"/>
              </a:ext>
            </a:extLst>
          </p:cNvPr>
          <p:cNvSpPr txBox="1"/>
          <p:nvPr/>
        </p:nvSpPr>
        <p:spPr>
          <a:xfrm>
            <a:off x="3790122" y="667230"/>
            <a:ext cx="7763031" cy="573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122872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s-PE" sz="3200" b="1" dirty="0">
                <a:solidFill>
                  <a:srgbClr val="E94647"/>
                </a:solidFill>
                <a:latin typeface="Calibri"/>
                <a:cs typeface="Calibri"/>
                <a:sym typeface="Calibri"/>
              </a:rPr>
              <a:t>Paso 2: Ingresar a Registro Previo 2022-2023</a:t>
            </a:r>
            <a:endParaRPr sz="3200" b="1" dirty="0">
              <a:solidFill>
                <a:srgbClr val="E94647"/>
              </a:solidFill>
              <a:latin typeface="Calibri"/>
              <a:cs typeface="Calibri"/>
              <a:sym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4260" y="3962820"/>
            <a:ext cx="1381125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5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2677</TotalTime>
  <Words>717</Words>
  <Application>Microsoft Office PowerPoint</Application>
  <PresentationFormat>Panorámica</PresentationFormat>
  <Paragraphs>90</Paragraphs>
  <Slides>23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CIDFont+F4</vt:lpstr>
      <vt:lpstr>Times New Roman</vt:lpstr>
      <vt:lpstr>Tema de Office</vt:lpstr>
      <vt:lpstr>Presentación de PowerPoint</vt:lpstr>
      <vt:lpstr> Formato de registro acciones de mantenimiento que no lograron atenderse con los recursos asignados en el Programa de Mantenimiento 2022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Clausura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Fiorella Poma Ore</dc:creator>
  <cp:lastModifiedBy>Usuario</cp:lastModifiedBy>
  <cp:revision>26</cp:revision>
  <dcterms:created xsi:type="dcterms:W3CDTF">2022-07-12T17:25:41Z</dcterms:created>
  <dcterms:modified xsi:type="dcterms:W3CDTF">2022-09-15T22:56:26Z</dcterms:modified>
</cp:coreProperties>
</file>