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00" r:id="rId2"/>
    <p:sldId id="788" r:id="rId3"/>
    <p:sldId id="814" r:id="rId4"/>
    <p:sldId id="823" r:id="rId5"/>
    <p:sldId id="815" r:id="rId6"/>
    <p:sldId id="821" r:id="rId7"/>
    <p:sldId id="824" r:id="rId8"/>
    <p:sldId id="816" r:id="rId9"/>
    <p:sldId id="820" r:id="rId10"/>
  </p:sldIdLst>
  <p:sldSz cx="12192000" cy="6858000"/>
  <p:notesSz cx="6858000" cy="91440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bel Reyes" initials="" lastIdx="10" clrIdx="0"/>
  <p:cmAuthor id="2" name="Rubén Trujillo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E7B"/>
    <a:srgbClr val="FF826F"/>
    <a:srgbClr val="CE3EA5"/>
    <a:srgbClr val="F14444"/>
    <a:srgbClr val="00AC99"/>
    <a:srgbClr val="011643"/>
    <a:srgbClr val="20B5A4"/>
    <a:srgbClr val="E2A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74" autoAdjust="0"/>
    <p:restoredTop sz="93307" autoAdjust="0"/>
  </p:normalViewPr>
  <p:slideViewPr>
    <p:cSldViewPr snapToGrid="0" snapToObjects="1">
      <p:cViewPr varScale="1">
        <p:scale>
          <a:sx n="49" d="100"/>
          <a:sy n="49" d="100"/>
        </p:scale>
        <p:origin x="72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7AFEFA-335D-4258-8918-13BDB6D3AD35}" type="datetimeFigureOut">
              <a:rPr lang="es-PE"/>
              <a:pPr>
                <a:defRPr/>
              </a:pPr>
              <a:t>8/11/2022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E17349-69A1-41A7-8B2D-86551C97FEAB}" type="slidenum">
              <a:rPr lang="es-PE" altLang="es-PE"/>
              <a:pPr/>
              <a:t>‹Nº›</a:t>
            </a:fld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773957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6F27E7-128D-47DD-ACD5-B34D50EEA29B}" type="datetimeFigureOut">
              <a:rPr lang="es-PE"/>
              <a:pPr>
                <a:defRPr/>
              </a:pPr>
              <a:t>8/11/2022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8DBB63-B49A-4B0D-9CEC-3D43E4609550}" type="slidenum">
              <a:rPr lang="es-PE" altLang="es-PE"/>
              <a:pPr/>
              <a:t>‹Nº›</a:t>
            </a:fld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249347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s-PE" smtClean="0"/>
          </a:p>
        </p:txBody>
      </p:sp>
      <p:sp>
        <p:nvSpPr>
          <p:cNvPr id="14340" name="3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97F5D7-AA7F-44EF-A97D-73396C79AA5A}" type="slidenum">
              <a:rPr lang="es-PE" altLang="es-PE"/>
              <a:pPr/>
              <a:t>1</a:t>
            </a:fld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81746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20875" y="3890963"/>
            <a:ext cx="8335963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 userDrawn="1"/>
        </p:nvSpPr>
        <p:spPr>
          <a:xfrm>
            <a:off x="1000125" y="5908675"/>
            <a:ext cx="101806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spc="300" dirty="0">
                <a:solidFill>
                  <a:srgbClr val="011643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68352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64227"/>
            <a:ext cx="9144000" cy="6463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3516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rgbClr val="233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54811"/>
            <a:ext cx="10515600" cy="10060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5311"/>
            <a:ext cx="10515600" cy="3302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316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rgbClr val="233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5870" y="3102361"/>
            <a:ext cx="9481580" cy="1133475"/>
          </a:xfrm>
        </p:spPr>
        <p:txBody>
          <a:bodyPr anchor="b">
            <a:noAutofit/>
          </a:bodyPr>
          <a:lstStyle>
            <a:lvl1pPr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01655" y="3015693"/>
            <a:ext cx="1577718" cy="1500187"/>
          </a:xfrm>
          <a:solidFill>
            <a:srgbClr val="233D7B">
              <a:alpha val="69613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9600">
                <a:solidFill>
                  <a:srgbClr val="2F55A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6025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solidFill>
          <a:srgbClr val="04AC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65870" y="3102361"/>
            <a:ext cx="9481580" cy="1133475"/>
          </a:xfrm>
        </p:spPr>
        <p:txBody>
          <a:bodyPr anchor="b">
            <a:noAutofit/>
          </a:bodyPr>
          <a:lstStyle>
            <a:lvl1pPr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idx="1"/>
          </p:nvPr>
        </p:nvSpPr>
        <p:spPr>
          <a:xfrm>
            <a:off x="201655" y="3015693"/>
            <a:ext cx="1577718" cy="1500187"/>
          </a:xfrm>
          <a:noFill/>
        </p:spPr>
        <p:txBody>
          <a:bodyPr>
            <a:noAutofit/>
          </a:bodyPr>
          <a:lstStyle>
            <a:lvl1pPr marL="0" indent="0">
              <a:buNone/>
              <a:defRPr sz="9600">
                <a:solidFill>
                  <a:srgbClr val="5BD7B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5979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34181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83732"/>
            <a:ext cx="10515600" cy="6197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669060"/>
            <a:ext cx="5181600" cy="332255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669060"/>
            <a:ext cx="5181600" cy="3322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852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8500"/>
            <a:ext cx="434181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23495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422651"/>
            <a:ext cx="5157787" cy="2498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23495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422651"/>
            <a:ext cx="5183188" cy="2498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838200" y="1348775"/>
            <a:ext cx="10515600" cy="6197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0746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0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838200" y="2715311"/>
            <a:ext cx="10515600" cy="330243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11643"/>
                </a:solidFill>
              </a:defRPr>
            </a:lvl1pPr>
            <a:lvl2pPr>
              <a:defRPr sz="2000">
                <a:solidFill>
                  <a:srgbClr val="011643"/>
                </a:solidFill>
              </a:defRPr>
            </a:lvl2pPr>
            <a:lvl3pPr>
              <a:defRPr sz="2000">
                <a:solidFill>
                  <a:srgbClr val="011643"/>
                </a:solidFill>
              </a:defRPr>
            </a:lvl3pPr>
            <a:lvl4pPr>
              <a:defRPr sz="2000">
                <a:solidFill>
                  <a:srgbClr val="011643"/>
                </a:solidFill>
              </a:defRPr>
            </a:lvl4pPr>
            <a:lvl5pPr>
              <a:defRPr sz="2000">
                <a:solidFill>
                  <a:srgbClr val="011643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8709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2446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124465"/>
            <a:ext cx="6172200" cy="54117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PE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72466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1161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bg>
      <p:bgPr>
        <a:solidFill>
          <a:srgbClr val="F145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6700"/>
            <a:ext cx="17319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55210" y="3102361"/>
            <a:ext cx="9481580" cy="1133475"/>
          </a:xfrm>
        </p:spPr>
        <p:txBody>
          <a:bodyPr anchor="b">
            <a:noAutofit/>
          </a:bodyPr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263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título del patrón</a:t>
            </a:r>
            <a:endParaRPr lang="es-PE" altLang="es-PE" smtClean="0"/>
          </a:p>
        </p:txBody>
      </p:sp>
      <p:sp>
        <p:nvSpPr>
          <p:cNvPr id="1027" name="Marcador de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los estilos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  <a:endParaRPr lang="es-PE" altLang="es-PE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F42C68-255B-4906-B551-B9E928FCFD80}" type="datetimeFigureOut">
              <a:rPr lang="es-PE"/>
              <a:pPr>
                <a:defRPr/>
              </a:pPr>
              <a:t>8/11/2022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361717C-AECB-444D-8DA0-624DE611B4DC}" type="slidenum">
              <a:rPr lang="es-PE" altLang="es-PE"/>
              <a:pPr/>
              <a:t>‹Nº›</a:t>
            </a:fld>
            <a:endParaRPr lang="es-PE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011643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11643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OEI | Uruguay | Publicaciones | El acompañamiento pedagógico como  estrategia de apoyo y desarrollo profesional de los docentes noveles"/>
          <p:cNvSpPr>
            <a:spLocks noChangeAspect="1" noChangeArrowheads="1"/>
          </p:cNvSpPr>
          <p:nvPr/>
        </p:nvSpPr>
        <p:spPr bwMode="auto">
          <a:xfrm>
            <a:off x="500063" y="-138113"/>
            <a:ext cx="290512" cy="290513"/>
          </a:xfrm>
          <a:prstGeom prst="rect">
            <a:avLst/>
          </a:prstGeom>
          <a:noFill/>
        </p:spPr>
        <p:txBody>
          <a:bodyPr lIns="87086" tIns="43543" rIns="87086" bIns="43543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sz="1714">
              <a:latin typeface="+mn-lt"/>
            </a:endParaRPr>
          </a:p>
        </p:txBody>
      </p:sp>
      <p:pic>
        <p:nvPicPr>
          <p:cNvPr id="13315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áfico 11"/>
          <p:cNvPicPr>
            <a:picLocks noChangeAspect="1"/>
          </p:cNvPicPr>
          <p:nvPr/>
        </p:nvPicPr>
        <p:blipFill rotWithShape="1">
          <a:blip r:embed="rId4" cstate="screen"/>
          <a:srcRect l="19101" t="22706" r="19101" b="22707"/>
          <a:stretch/>
        </p:blipFill>
        <p:spPr>
          <a:xfrm>
            <a:off x="6764338" y="215900"/>
            <a:ext cx="1366837" cy="884238"/>
          </a:xfrm>
          <a:prstGeom prst="rect">
            <a:avLst/>
          </a:prstGeom>
        </p:spPr>
      </p:pic>
      <p:pic>
        <p:nvPicPr>
          <p:cNvPr id="13317" name="Imagen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157163"/>
            <a:ext cx="103663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ítulo 1"/>
          <p:cNvSpPr>
            <a:spLocks noGrp="1" noChangeArrowheads="1"/>
          </p:cNvSpPr>
          <p:nvPr>
            <p:ph type="ctrTitle"/>
          </p:nvPr>
        </p:nvSpPr>
        <p:spPr>
          <a:xfrm>
            <a:off x="1898650" y="1433513"/>
            <a:ext cx="9144000" cy="2387600"/>
          </a:xfrm>
        </p:spPr>
        <p:txBody>
          <a:bodyPr/>
          <a:lstStyle/>
          <a:p>
            <a:r>
              <a:rPr lang="es-PE" altLang="es-PE" b="0" smtClean="0">
                <a:solidFill>
                  <a:schemeClr val="tx1"/>
                </a:solidFill>
              </a:rPr>
              <a:t>CARÁTULA DE LA BUENA PRACTICA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ángulo 70"/>
          <p:cNvSpPr/>
          <p:nvPr/>
        </p:nvSpPr>
        <p:spPr>
          <a:xfrm>
            <a:off x="2143125" y="152400"/>
            <a:ext cx="7870825" cy="633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4000" dirty="0">
                <a:solidFill>
                  <a:srgbClr val="00AC99"/>
                </a:solidFill>
              </a:rPr>
              <a:t>FICHA DE PRESENTACIÓN DE LA IE</a:t>
            </a:r>
            <a:endParaRPr lang="es-ES" sz="4000" dirty="0">
              <a:solidFill>
                <a:srgbClr val="00AC99"/>
              </a:solidFill>
            </a:endParaRPr>
          </a:p>
        </p:txBody>
      </p:sp>
      <p:pic>
        <p:nvPicPr>
          <p:cNvPr id="15363" name="Imagen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Marcador de contenido 3"/>
          <p:cNvGraphicFramePr>
            <a:graphicFrameLocks/>
          </p:cNvGraphicFramePr>
          <p:nvPr/>
        </p:nvGraphicFramePr>
        <p:xfrm>
          <a:off x="850900" y="1104900"/>
          <a:ext cx="10071100" cy="48275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801832"/>
                <a:gridCol w="3240828"/>
                <a:gridCol w="2014220"/>
                <a:gridCol w="2014220"/>
              </a:tblGrid>
              <a:tr h="639933"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REGION</a:t>
                      </a: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dirty="0">
                          <a:latin typeface="+mn-lt"/>
                        </a:rPr>
                        <a:t>UGEL</a:t>
                      </a:r>
                    </a:p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>
                        <a:latin typeface="+mn-lt"/>
                      </a:endParaRPr>
                    </a:p>
                  </a:txBody>
                  <a:tcPr marL="91448" marR="91448" marT="45710" marB="45710"/>
                </a:tc>
              </a:tr>
              <a:tr h="914190"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NOMBRE DE LA IE</a:t>
                      </a: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dirty="0">
                          <a:latin typeface="+mn-lt"/>
                        </a:rPr>
                        <a:t>CÓDIGO</a:t>
                      </a:r>
                      <a:r>
                        <a:rPr lang="es-PE" sz="1800" b="1" baseline="0" dirty="0">
                          <a:latin typeface="+mn-lt"/>
                        </a:rPr>
                        <a:t> MODULAR</a:t>
                      </a:r>
                      <a:endParaRPr lang="es-PE" sz="1800" b="1" dirty="0">
                        <a:latin typeface="+mn-lt"/>
                      </a:endParaRPr>
                    </a:p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>
                        <a:latin typeface="+mn-lt"/>
                      </a:endParaRPr>
                    </a:p>
                  </a:txBody>
                  <a:tcPr marL="91448" marR="91448" marT="45710" marB="45710"/>
                </a:tc>
              </a:tr>
              <a:tr h="639933"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NOMBRE DE LA </a:t>
                      </a:r>
                      <a:r>
                        <a:rPr lang="es-PE" sz="1800" b="1" baseline="0" dirty="0">
                          <a:latin typeface="+mn-lt"/>
                        </a:rPr>
                        <a:t> BUENA PRÁCTICA</a:t>
                      </a:r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gridSpan="3"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b="1" dirty="0">
                        <a:latin typeface="+mn-lt"/>
                      </a:endParaRPr>
                    </a:p>
                  </a:txBody>
                  <a:tcPr/>
                </a:tc>
              </a:tr>
              <a:tr h="398720"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CICLO </a:t>
                      </a: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>
                        <a:latin typeface="+mn-lt"/>
                      </a:endParaRP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GRADO</a:t>
                      </a:r>
                    </a:p>
                  </a:txBody>
                  <a:tcPr marL="91448" marR="91448" marT="45710" marB="45710"/>
                </a:tc>
                <a:tc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</a:tr>
              <a:tr h="639933">
                <a:tc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COMPETENCIAS</a:t>
                      </a:r>
                      <a:r>
                        <a:rPr lang="es-PE" sz="1800" b="1" baseline="0" dirty="0">
                          <a:latin typeface="+mn-lt"/>
                        </a:rPr>
                        <a:t> ASOCIADAS</a:t>
                      </a:r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gridSpan="3"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98720">
                <a:tc grid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98720">
                <a:tc gridSpan="4">
                  <a:txBody>
                    <a:bodyPr/>
                    <a:lstStyle/>
                    <a:p>
                      <a:r>
                        <a:rPr lang="es-PE" sz="1800" b="1" dirty="0">
                          <a:latin typeface="+mn-lt"/>
                        </a:rPr>
                        <a:t>EQUIPO</a:t>
                      </a:r>
                      <a:r>
                        <a:rPr lang="es-PE" sz="1800" b="1" baseline="0" dirty="0">
                          <a:latin typeface="+mn-lt"/>
                        </a:rPr>
                        <a:t> RESPONSABLE</a:t>
                      </a:r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398720">
                <a:tc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gridSpan="3"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98720">
                <a:tc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gridSpan="3">
                  <a:txBody>
                    <a:bodyPr/>
                    <a:lstStyle/>
                    <a:p>
                      <a:endParaRPr lang="es-PE" sz="1800" b="1" dirty="0">
                        <a:latin typeface="+mn-lt"/>
                      </a:endParaRPr>
                    </a:p>
                  </a:txBody>
                  <a:tcPr marL="91448" marR="91448" marT="45710" marB="45710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2746" y="821073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rgbClr val="011643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rgbClr val="011643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011643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11643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11643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PE" dirty="0"/>
              <a:t>PROBLEMÁTICA IDENTIFICADA </a:t>
            </a:r>
            <a:r>
              <a:rPr lang="es-PE" sz="2000" dirty="0">
                <a:solidFill>
                  <a:srgbClr val="C00000"/>
                </a:solidFill>
                <a:highlight>
                  <a:srgbClr val="FFFF00"/>
                </a:highlight>
              </a:rPr>
              <a:t>¿D</a:t>
            </a:r>
            <a:r>
              <a:rPr lang="es-PE" sz="2400" dirty="0">
                <a:solidFill>
                  <a:srgbClr val="C00000"/>
                </a:solidFill>
                <a:highlight>
                  <a:srgbClr val="FFFF00"/>
                </a:highlight>
              </a:rPr>
              <a:t>e dónde nace?</a:t>
            </a:r>
            <a:endParaRPr lang="es-PE" sz="2400" dirty="0">
              <a:highlight>
                <a:srgbClr val="FFFF00"/>
              </a:highligh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PE" sz="1800" dirty="0">
                <a:solidFill>
                  <a:srgbClr val="C00000"/>
                </a:solidFill>
              </a:rPr>
              <a:t>(considerar qué necesidades de aprendizaje identificadas en el diagnóstico se intenta atender a través de la propuesta o experiencia pedagógica implementada)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143125" y="152400"/>
            <a:ext cx="7870825" cy="633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rgbClr val="00AC99"/>
                </a:solidFill>
              </a:rPr>
              <a:t>Partiendo desde nuestra práctica:</a:t>
            </a:r>
          </a:p>
        </p:txBody>
      </p:sp>
      <p:pic>
        <p:nvPicPr>
          <p:cNvPr id="17411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ángulo 1"/>
          <p:cNvSpPr>
            <a:spLocks noChangeArrowheads="1"/>
          </p:cNvSpPr>
          <p:nvPr/>
        </p:nvSpPr>
        <p:spPr bwMode="auto">
          <a:xfrm>
            <a:off x="1350963" y="1573213"/>
            <a:ext cx="86344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PE" altLang="es-PE" sz="2800" b="1"/>
              <a:t>PROPÓSITO:</a:t>
            </a:r>
          </a:p>
          <a:p>
            <a:pPr eaLnBrk="1" hangingPunct="1"/>
            <a:endParaRPr lang="es-PE" altLang="es-PE" sz="2800"/>
          </a:p>
        </p:txBody>
      </p:sp>
      <p:sp>
        <p:nvSpPr>
          <p:cNvPr id="17413" name="Rectángulo 2"/>
          <p:cNvSpPr>
            <a:spLocks noChangeArrowheads="1"/>
          </p:cNvSpPr>
          <p:nvPr/>
        </p:nvSpPr>
        <p:spPr bwMode="auto">
          <a:xfrm>
            <a:off x="1289050" y="2898775"/>
            <a:ext cx="643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PE" altLang="es-PE" sz="2400" b="1"/>
              <a:t>COMPETENCIAS HAN LOGRADO DESARROLLARSE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143125" y="152400"/>
            <a:ext cx="7870825" cy="633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rgbClr val="00AC99"/>
                </a:solidFill>
              </a:rPr>
              <a:t>DESCRIPCIÓN DE LA PRÁCTICA</a:t>
            </a:r>
          </a:p>
        </p:txBody>
      </p:sp>
      <p:pic>
        <p:nvPicPr>
          <p:cNvPr id="18435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uadroTexto 1"/>
          <p:cNvSpPr txBox="1">
            <a:spLocks noChangeArrowheads="1"/>
          </p:cNvSpPr>
          <p:nvPr/>
        </p:nvSpPr>
        <p:spPr bwMode="auto">
          <a:xfrm>
            <a:off x="2303463" y="1562100"/>
            <a:ext cx="5114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PE" altLang="es-PE">
                <a:solidFill>
                  <a:srgbClr val="FF0000"/>
                </a:solidFill>
              </a:rPr>
              <a:t>¿En qué consistió?</a:t>
            </a:r>
          </a:p>
          <a:p>
            <a:pPr eaLnBrk="1" hangingPunct="1"/>
            <a:r>
              <a:rPr lang="es-PE" altLang="es-PE">
                <a:solidFill>
                  <a:srgbClr val="FF0000"/>
                </a:solidFill>
              </a:rPr>
              <a:t>¿Qué acciones/actividades se realizaron?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0613" y="952500"/>
            <a:ext cx="103870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225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233D7B"/>
                </a:solidFill>
                <a:latin typeface="Century Gothic" panose="020B0502020202020204" pitchFamily="34" charset="0"/>
                <a:ea typeface="+mj-ea"/>
                <a:cs typeface="+mj-cs"/>
              </a:rPr>
              <a:t>IMPACTO EN LOS APRENDIZAJES</a:t>
            </a:r>
            <a:endParaRPr lang="es-PE" sz="3200" b="1" dirty="0">
              <a:solidFill>
                <a:srgbClr val="233D7B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089025" y="2371725"/>
            <a:ext cx="10741025" cy="2693988"/>
          </a:xfrm>
          <a:prstGeom prst="roundRect">
            <a:avLst>
              <a:gd name="adj" fmla="val 4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sz="2400" dirty="0"/>
          </a:p>
        </p:txBody>
      </p:sp>
      <p:grpSp>
        <p:nvGrpSpPr>
          <p:cNvPr id="22" name="Grupo 21"/>
          <p:cNvGrpSpPr>
            <a:grpSpLocks/>
          </p:cNvGrpSpPr>
          <p:nvPr/>
        </p:nvGrpSpPr>
        <p:grpSpPr bwMode="auto">
          <a:xfrm rot="-5400000">
            <a:off x="1246188" y="2930525"/>
            <a:ext cx="501650" cy="463550"/>
            <a:chOff x="1127529" y="4504518"/>
            <a:chExt cx="261004" cy="261004"/>
          </a:xfrm>
        </p:grpSpPr>
        <p:sp>
          <p:nvSpPr>
            <p:cNvPr id="23" name="Elipse 22"/>
            <p:cNvSpPr/>
            <p:nvPr/>
          </p:nvSpPr>
          <p:spPr>
            <a:xfrm>
              <a:off x="1127529" y="4504518"/>
              <a:ext cx="261004" cy="261004"/>
            </a:xfrm>
            <a:prstGeom prst="ellipse">
              <a:avLst/>
            </a:prstGeom>
            <a:solidFill>
              <a:srgbClr val="F145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PE"/>
            </a:p>
          </p:txBody>
        </p:sp>
        <p:sp>
          <p:nvSpPr>
            <p:cNvPr id="19467" name="Google Shape;359;p40"/>
            <p:cNvSpPr>
              <a:spLocks/>
            </p:cNvSpPr>
            <p:nvPr/>
          </p:nvSpPr>
          <p:spPr bwMode="auto">
            <a:xfrm rot="5400000">
              <a:off x="1227837" y="4576519"/>
              <a:ext cx="60389" cy="117002"/>
            </a:xfrm>
            <a:custGeom>
              <a:avLst/>
              <a:gdLst>
                <a:gd name="T0" fmla="*/ 0 w 152400"/>
                <a:gd name="T1" fmla="*/ 0 h 295275"/>
                <a:gd name="T2" fmla="*/ 152400 w 152400"/>
                <a:gd name="T3" fmla="*/ 152400 h 295275"/>
                <a:gd name="T4" fmla="*/ 9525 w 152400"/>
                <a:gd name="T5" fmla="*/ 295275 h 295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400" h="295275" extrusionOk="0">
                  <a:moveTo>
                    <a:pt x="0" y="0"/>
                  </a:moveTo>
                  <a:lnTo>
                    <a:pt x="152400" y="152400"/>
                  </a:lnTo>
                  <a:lnTo>
                    <a:pt x="9525" y="295275"/>
                  </a:lnTo>
                </a:path>
              </a:pathLst>
            </a:custGeom>
            <a:noFill/>
            <a:ln w="381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 anchor="ctr"/>
            <a:lstStyle/>
            <a:p>
              <a:endParaRPr lang="es-PE"/>
            </a:p>
          </p:txBody>
        </p:sp>
      </p:grpSp>
      <p:grpSp>
        <p:nvGrpSpPr>
          <p:cNvPr id="34" name="Grupo 33"/>
          <p:cNvGrpSpPr>
            <a:grpSpLocks/>
          </p:cNvGrpSpPr>
          <p:nvPr/>
        </p:nvGrpSpPr>
        <p:grpSpPr bwMode="auto">
          <a:xfrm rot="-5400000">
            <a:off x="1249362" y="4214813"/>
            <a:ext cx="500063" cy="465138"/>
            <a:chOff x="1127529" y="4504518"/>
            <a:chExt cx="261004" cy="261004"/>
          </a:xfrm>
        </p:grpSpPr>
        <p:sp>
          <p:nvSpPr>
            <p:cNvPr id="35" name="Elipse 34"/>
            <p:cNvSpPr/>
            <p:nvPr/>
          </p:nvSpPr>
          <p:spPr>
            <a:xfrm>
              <a:off x="1127529" y="4504518"/>
              <a:ext cx="261004" cy="261004"/>
            </a:xfrm>
            <a:prstGeom prst="ellipse">
              <a:avLst/>
            </a:prstGeom>
            <a:solidFill>
              <a:srgbClr val="F145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PE"/>
            </a:p>
          </p:txBody>
        </p:sp>
        <p:sp>
          <p:nvSpPr>
            <p:cNvPr id="19465" name="Google Shape;359;p40"/>
            <p:cNvSpPr>
              <a:spLocks/>
            </p:cNvSpPr>
            <p:nvPr/>
          </p:nvSpPr>
          <p:spPr bwMode="auto">
            <a:xfrm rot="5400000">
              <a:off x="1227837" y="4576519"/>
              <a:ext cx="60389" cy="117002"/>
            </a:xfrm>
            <a:custGeom>
              <a:avLst/>
              <a:gdLst>
                <a:gd name="T0" fmla="*/ 0 w 152400"/>
                <a:gd name="T1" fmla="*/ 0 h 295275"/>
                <a:gd name="T2" fmla="*/ 152400 w 152400"/>
                <a:gd name="T3" fmla="*/ 152400 h 295275"/>
                <a:gd name="T4" fmla="*/ 9525 w 152400"/>
                <a:gd name="T5" fmla="*/ 295275 h 295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400" h="295275" extrusionOk="0">
                  <a:moveTo>
                    <a:pt x="0" y="0"/>
                  </a:moveTo>
                  <a:lnTo>
                    <a:pt x="152400" y="152400"/>
                  </a:lnTo>
                  <a:lnTo>
                    <a:pt x="9525" y="295275"/>
                  </a:lnTo>
                </a:path>
              </a:pathLst>
            </a:custGeom>
            <a:noFill/>
            <a:ln w="381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 anchor="ctr"/>
            <a:lstStyle/>
            <a:p>
              <a:endParaRPr lang="es-PE"/>
            </a:p>
          </p:txBody>
        </p:sp>
      </p:grpSp>
      <p:pic>
        <p:nvPicPr>
          <p:cNvPr id="19462" name="Imagen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ángulo 3"/>
          <p:cNvSpPr>
            <a:spLocks noChangeArrowheads="1"/>
          </p:cNvSpPr>
          <p:nvPr/>
        </p:nvSpPr>
        <p:spPr bwMode="auto">
          <a:xfrm>
            <a:off x="1019175" y="1928813"/>
            <a:ext cx="1411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PE" altLang="es-PE" sz="2800" b="1"/>
              <a:t>LOGROS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0613" y="952500"/>
            <a:ext cx="103870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225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233D7B"/>
                </a:solidFill>
                <a:latin typeface="Century Gothic" panose="020B0502020202020204" pitchFamily="34" charset="0"/>
                <a:ea typeface="+mj-ea"/>
                <a:cs typeface="+mj-cs"/>
              </a:rPr>
              <a:t>IMPACTO EN LOS APRENDIZAJES</a:t>
            </a:r>
            <a:endParaRPr lang="es-PE" sz="3200" b="1" dirty="0">
              <a:solidFill>
                <a:srgbClr val="233D7B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089025" y="2371725"/>
            <a:ext cx="10741025" cy="2693988"/>
          </a:xfrm>
          <a:prstGeom prst="roundRect">
            <a:avLst>
              <a:gd name="adj" fmla="val 4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 sz="2400" dirty="0"/>
          </a:p>
        </p:txBody>
      </p:sp>
      <p:grpSp>
        <p:nvGrpSpPr>
          <p:cNvPr id="22" name="Grupo 21"/>
          <p:cNvGrpSpPr>
            <a:grpSpLocks/>
          </p:cNvGrpSpPr>
          <p:nvPr/>
        </p:nvGrpSpPr>
        <p:grpSpPr bwMode="auto">
          <a:xfrm rot="-5400000">
            <a:off x="1246188" y="2930525"/>
            <a:ext cx="501650" cy="463550"/>
            <a:chOff x="1127529" y="4504518"/>
            <a:chExt cx="261004" cy="261004"/>
          </a:xfrm>
        </p:grpSpPr>
        <p:sp>
          <p:nvSpPr>
            <p:cNvPr id="23" name="Elipse 22"/>
            <p:cNvSpPr/>
            <p:nvPr/>
          </p:nvSpPr>
          <p:spPr>
            <a:xfrm>
              <a:off x="1127529" y="4504518"/>
              <a:ext cx="261004" cy="261004"/>
            </a:xfrm>
            <a:prstGeom prst="ellipse">
              <a:avLst/>
            </a:prstGeom>
            <a:solidFill>
              <a:srgbClr val="F145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PE"/>
            </a:p>
          </p:txBody>
        </p:sp>
        <p:sp>
          <p:nvSpPr>
            <p:cNvPr id="20491" name="Google Shape;359;p40"/>
            <p:cNvSpPr>
              <a:spLocks/>
            </p:cNvSpPr>
            <p:nvPr/>
          </p:nvSpPr>
          <p:spPr bwMode="auto">
            <a:xfrm rot="5400000">
              <a:off x="1227837" y="4576519"/>
              <a:ext cx="60389" cy="117002"/>
            </a:xfrm>
            <a:custGeom>
              <a:avLst/>
              <a:gdLst>
                <a:gd name="T0" fmla="*/ 0 w 152400"/>
                <a:gd name="T1" fmla="*/ 0 h 295275"/>
                <a:gd name="T2" fmla="*/ 152400 w 152400"/>
                <a:gd name="T3" fmla="*/ 152400 h 295275"/>
                <a:gd name="T4" fmla="*/ 9525 w 152400"/>
                <a:gd name="T5" fmla="*/ 295275 h 295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400" h="295275" extrusionOk="0">
                  <a:moveTo>
                    <a:pt x="0" y="0"/>
                  </a:moveTo>
                  <a:lnTo>
                    <a:pt x="152400" y="152400"/>
                  </a:lnTo>
                  <a:lnTo>
                    <a:pt x="9525" y="295275"/>
                  </a:lnTo>
                </a:path>
              </a:pathLst>
            </a:custGeom>
            <a:noFill/>
            <a:ln w="381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 anchor="ctr"/>
            <a:lstStyle/>
            <a:p>
              <a:endParaRPr lang="es-PE"/>
            </a:p>
          </p:txBody>
        </p:sp>
      </p:grpSp>
      <p:grpSp>
        <p:nvGrpSpPr>
          <p:cNvPr id="34" name="Grupo 33"/>
          <p:cNvGrpSpPr>
            <a:grpSpLocks/>
          </p:cNvGrpSpPr>
          <p:nvPr/>
        </p:nvGrpSpPr>
        <p:grpSpPr bwMode="auto">
          <a:xfrm rot="-5400000">
            <a:off x="1249362" y="4214813"/>
            <a:ext cx="500063" cy="465138"/>
            <a:chOff x="1127529" y="4504518"/>
            <a:chExt cx="261004" cy="261004"/>
          </a:xfrm>
        </p:grpSpPr>
        <p:sp>
          <p:nvSpPr>
            <p:cNvPr id="35" name="Elipse 34"/>
            <p:cNvSpPr/>
            <p:nvPr/>
          </p:nvSpPr>
          <p:spPr>
            <a:xfrm>
              <a:off x="1127529" y="4504518"/>
              <a:ext cx="261004" cy="261004"/>
            </a:xfrm>
            <a:prstGeom prst="ellipse">
              <a:avLst/>
            </a:prstGeom>
            <a:solidFill>
              <a:srgbClr val="F145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PE"/>
            </a:p>
          </p:txBody>
        </p:sp>
        <p:sp>
          <p:nvSpPr>
            <p:cNvPr id="20489" name="Google Shape;359;p40"/>
            <p:cNvSpPr>
              <a:spLocks/>
            </p:cNvSpPr>
            <p:nvPr/>
          </p:nvSpPr>
          <p:spPr bwMode="auto">
            <a:xfrm rot="5400000">
              <a:off x="1227837" y="4576519"/>
              <a:ext cx="60389" cy="117002"/>
            </a:xfrm>
            <a:custGeom>
              <a:avLst/>
              <a:gdLst>
                <a:gd name="T0" fmla="*/ 0 w 152400"/>
                <a:gd name="T1" fmla="*/ 0 h 295275"/>
                <a:gd name="T2" fmla="*/ 152400 w 152400"/>
                <a:gd name="T3" fmla="*/ 152400 h 295275"/>
                <a:gd name="T4" fmla="*/ 9525 w 152400"/>
                <a:gd name="T5" fmla="*/ 295275 h 295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400" h="295275" extrusionOk="0">
                  <a:moveTo>
                    <a:pt x="0" y="0"/>
                  </a:moveTo>
                  <a:lnTo>
                    <a:pt x="152400" y="152400"/>
                  </a:lnTo>
                  <a:lnTo>
                    <a:pt x="9525" y="295275"/>
                  </a:lnTo>
                </a:path>
              </a:pathLst>
            </a:custGeom>
            <a:noFill/>
            <a:ln w="381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45700" rIns="91425" bIns="45700" anchor="ctr"/>
            <a:lstStyle/>
            <a:p>
              <a:endParaRPr lang="es-PE"/>
            </a:p>
          </p:txBody>
        </p:sp>
      </p:grpSp>
      <p:pic>
        <p:nvPicPr>
          <p:cNvPr id="20486" name="Imagen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ángulo 3"/>
          <p:cNvSpPr>
            <a:spLocks noChangeArrowheads="1"/>
          </p:cNvSpPr>
          <p:nvPr/>
        </p:nvSpPr>
        <p:spPr bwMode="auto">
          <a:xfrm>
            <a:off x="1019175" y="1647825"/>
            <a:ext cx="60848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PE" altLang="es-PE" sz="2800" b="1"/>
              <a:t>DESAFÍOS/BARRERAS/NUDOS CRÍTICOS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627063" y="815975"/>
            <a:ext cx="10850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2250"/>
              </a:spcBef>
              <a:spcAft>
                <a:spcPts val="0"/>
              </a:spcAft>
              <a:defRPr/>
            </a:pPr>
            <a:r>
              <a:rPr lang="es-PE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EVIDENCIAS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21507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49035" y="1848180"/>
            <a:ext cx="86457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E" sz="2000" dirty="0">
                <a:solidFill>
                  <a:srgbClr val="FF0000"/>
                </a:solidFill>
                <a:latin typeface="+mn-lt"/>
              </a:rPr>
              <a:t>(FOTOS, VIDEOS CORTOS, ENTREVISTAS, DOCUMENTOS, ETC.)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E" sz="2000" dirty="0">
                <a:solidFill>
                  <a:srgbClr val="FF0000"/>
                </a:solidFill>
                <a:latin typeface="+mn-lt"/>
              </a:rPr>
              <a:t>MÁXIMO 3 LÁMINAS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E" sz="2000" dirty="0">
                <a:solidFill>
                  <a:srgbClr val="FF0000"/>
                </a:solidFill>
                <a:latin typeface="+mn-lt"/>
              </a:rPr>
              <a:t>Podría presentar en un video insertado máximo de </a:t>
            </a:r>
            <a:r>
              <a:rPr lang="es-PE" sz="20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2 minutos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Título"/>
          <p:cNvSpPr>
            <a:spLocks noGrp="1" noChangeArrowheads="1"/>
          </p:cNvSpPr>
          <p:nvPr>
            <p:ph type="title"/>
          </p:nvPr>
        </p:nvSpPr>
        <p:spPr>
          <a:xfrm>
            <a:off x="4724400" y="3086100"/>
            <a:ext cx="3641725" cy="495300"/>
          </a:xfrm>
        </p:spPr>
        <p:txBody>
          <a:bodyPr/>
          <a:lstStyle/>
          <a:p>
            <a:r>
              <a:rPr lang="es-PE" altLang="es-PE" sz="4800" smtClean="0">
                <a:solidFill>
                  <a:srgbClr val="FF826F"/>
                </a:solidFill>
              </a:rPr>
              <a:t>¡GRACIAS!</a:t>
            </a:r>
          </a:p>
        </p:txBody>
      </p:sp>
      <p:pic>
        <p:nvPicPr>
          <p:cNvPr id="22531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57887" r="77275" b="18602"/>
          <a:stretch>
            <a:fillRect/>
          </a:stretch>
        </p:blipFill>
        <p:spPr bwMode="auto">
          <a:xfrm>
            <a:off x="68263" y="5065713"/>
            <a:ext cx="1100137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siemore con el pueblo" id="{4294A319-840F-9F4F-87AB-D2F9DACB27E2}" vid="{387B8BB2-55D7-2A49-BDD0-2B12192695A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127</Words>
  <Application>Microsoft Office PowerPoint</Application>
  <PresentationFormat>Panorámica</PresentationFormat>
  <Paragraphs>29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Tema de Office</vt:lpstr>
      <vt:lpstr>CARÁTULA DE LA BUENA PRACTICA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ZELADA RODRIGUEZ</dc:creator>
  <cp:lastModifiedBy>ESP_MACRO REGION4</cp:lastModifiedBy>
  <cp:revision>125</cp:revision>
  <dcterms:created xsi:type="dcterms:W3CDTF">2022-01-04T16:16:14Z</dcterms:created>
  <dcterms:modified xsi:type="dcterms:W3CDTF">2022-11-08T14:04:45Z</dcterms:modified>
</cp:coreProperties>
</file>