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5" r:id="rId3"/>
    <p:sldId id="287" r:id="rId4"/>
    <p:sldId id="288" r:id="rId5"/>
    <p:sldId id="289" r:id="rId6"/>
    <p:sldId id="290" r:id="rId7"/>
    <p:sldId id="291" r:id="rId8"/>
    <p:sldId id="297" r:id="rId9"/>
    <p:sldId id="294" r:id="rId10"/>
    <p:sldId id="292" r:id="rId11"/>
    <p:sldId id="295" r:id="rId12"/>
    <p:sldId id="296" r:id="rId13"/>
    <p:sldId id="278" r:id="rId14"/>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B916"/>
    <a:srgbClr val="E9D945"/>
    <a:srgbClr val="F1E78B"/>
    <a:srgbClr val="F9E883"/>
    <a:srgbClr val="F3D081"/>
    <a:srgbClr val="F8E4B6"/>
    <a:srgbClr val="D8C834"/>
    <a:srgbClr val="F3FA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30B27D-76FA-4FC1-9978-8B3E9BCA31EE}"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ES"/>
        </a:p>
      </dgm:t>
    </dgm:pt>
    <dgm:pt modelId="{4B48DE57-5566-4745-8A67-947C4048D011}">
      <dgm:prSet phldrT="[Texto]"/>
      <dgm:spPr/>
      <dgm:t>
        <a:bodyPr/>
        <a:lstStyle/>
        <a:p>
          <a:r>
            <a:rPr lang="es-ES" dirty="0"/>
            <a:t>ORIENTACIÓN GENERAL</a:t>
          </a:r>
        </a:p>
      </dgm:t>
    </dgm:pt>
    <dgm:pt modelId="{DA62D413-74F1-401D-9EA9-3AD0713361D7}" type="parTrans" cxnId="{AD995DEC-185B-4003-94F9-73361ACE4FCE}">
      <dgm:prSet/>
      <dgm:spPr/>
      <dgm:t>
        <a:bodyPr/>
        <a:lstStyle/>
        <a:p>
          <a:endParaRPr lang="es-ES"/>
        </a:p>
      </dgm:t>
    </dgm:pt>
    <dgm:pt modelId="{05ADF4EB-3010-4629-97F8-8AC0D6FD1321}" type="sibTrans" cxnId="{AD995DEC-185B-4003-94F9-73361ACE4FCE}">
      <dgm:prSet/>
      <dgm:spPr/>
      <dgm:t>
        <a:bodyPr/>
        <a:lstStyle/>
        <a:p>
          <a:endParaRPr lang="es-ES"/>
        </a:p>
      </dgm:t>
    </dgm:pt>
    <dgm:pt modelId="{8927D0C8-3EA4-4E6A-AE97-51E5F1D2CFA8}" type="pres">
      <dgm:prSet presAssocID="{BB30B27D-76FA-4FC1-9978-8B3E9BCA31EE}" presName="linearFlow" presStyleCnt="0">
        <dgm:presLayoutVars>
          <dgm:dir/>
          <dgm:resizeHandles val="exact"/>
        </dgm:presLayoutVars>
      </dgm:prSet>
      <dgm:spPr/>
    </dgm:pt>
    <dgm:pt modelId="{9158EEE3-CF8F-4FBE-8CF1-DE695C187556}" type="pres">
      <dgm:prSet presAssocID="{4B48DE57-5566-4745-8A67-947C4048D011}" presName="composite" presStyleCnt="0"/>
      <dgm:spPr/>
    </dgm:pt>
    <dgm:pt modelId="{EA3B19ED-41DB-4D9F-B425-73320D18BB59}" type="pres">
      <dgm:prSet presAssocID="{4B48DE57-5566-4745-8A67-947C4048D011}"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9104E04-4682-4F2C-BEFE-58B312E13D87}" type="pres">
      <dgm:prSet presAssocID="{4B48DE57-5566-4745-8A67-947C4048D011}" presName="txShp" presStyleLbl="node1" presStyleIdx="0" presStyleCnt="1">
        <dgm:presLayoutVars>
          <dgm:bulletEnabled val="1"/>
        </dgm:presLayoutVars>
      </dgm:prSet>
      <dgm:spPr/>
    </dgm:pt>
  </dgm:ptLst>
  <dgm:cxnLst>
    <dgm:cxn modelId="{0D8C151E-9B46-4BBD-8897-EF18E8795936}" type="presOf" srcId="{4B48DE57-5566-4745-8A67-947C4048D011}" destId="{F9104E04-4682-4F2C-BEFE-58B312E13D87}" srcOrd="0" destOrd="0" presId="urn:microsoft.com/office/officeart/2005/8/layout/vList3"/>
    <dgm:cxn modelId="{38435D26-E001-410D-A5D6-94D72DAAA925}" type="presOf" srcId="{BB30B27D-76FA-4FC1-9978-8B3E9BCA31EE}" destId="{8927D0C8-3EA4-4E6A-AE97-51E5F1D2CFA8}" srcOrd="0" destOrd="0" presId="urn:microsoft.com/office/officeart/2005/8/layout/vList3"/>
    <dgm:cxn modelId="{AD995DEC-185B-4003-94F9-73361ACE4FCE}" srcId="{BB30B27D-76FA-4FC1-9978-8B3E9BCA31EE}" destId="{4B48DE57-5566-4745-8A67-947C4048D011}" srcOrd="0" destOrd="0" parTransId="{DA62D413-74F1-401D-9EA9-3AD0713361D7}" sibTransId="{05ADF4EB-3010-4629-97F8-8AC0D6FD1321}"/>
    <dgm:cxn modelId="{AEE2EA44-6D89-4062-B058-270814484667}" type="presParOf" srcId="{8927D0C8-3EA4-4E6A-AE97-51E5F1D2CFA8}" destId="{9158EEE3-CF8F-4FBE-8CF1-DE695C187556}" srcOrd="0" destOrd="0" presId="urn:microsoft.com/office/officeart/2005/8/layout/vList3"/>
    <dgm:cxn modelId="{9EF19EE5-3D54-4363-8BF0-C8DCA6660C77}" type="presParOf" srcId="{9158EEE3-CF8F-4FBE-8CF1-DE695C187556}" destId="{EA3B19ED-41DB-4D9F-B425-73320D18BB59}" srcOrd="0" destOrd="0" presId="urn:microsoft.com/office/officeart/2005/8/layout/vList3"/>
    <dgm:cxn modelId="{88288DF3-A130-48F0-BF81-FACC0121433C}" type="presParOf" srcId="{9158EEE3-CF8F-4FBE-8CF1-DE695C187556}" destId="{F9104E04-4682-4F2C-BEFE-58B312E13D8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30B27D-76FA-4FC1-9978-8B3E9BCA31EE}"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ES"/>
        </a:p>
      </dgm:t>
    </dgm:pt>
    <dgm:pt modelId="{4B48DE57-5566-4745-8A67-947C4048D011}">
      <dgm:prSet phldrT="[Texto]"/>
      <dgm:spPr/>
      <dgm:t>
        <a:bodyPr/>
        <a:lstStyle/>
        <a:p>
          <a:r>
            <a:rPr lang="es-ES" dirty="0"/>
            <a:t>ORIENTACIÓN ESPECÍFICA</a:t>
          </a:r>
        </a:p>
      </dgm:t>
    </dgm:pt>
    <dgm:pt modelId="{DA62D413-74F1-401D-9EA9-3AD0713361D7}" type="parTrans" cxnId="{AD995DEC-185B-4003-94F9-73361ACE4FCE}">
      <dgm:prSet/>
      <dgm:spPr/>
      <dgm:t>
        <a:bodyPr/>
        <a:lstStyle/>
        <a:p>
          <a:endParaRPr lang="es-ES"/>
        </a:p>
      </dgm:t>
    </dgm:pt>
    <dgm:pt modelId="{05ADF4EB-3010-4629-97F8-8AC0D6FD1321}" type="sibTrans" cxnId="{AD995DEC-185B-4003-94F9-73361ACE4FCE}">
      <dgm:prSet/>
      <dgm:spPr/>
      <dgm:t>
        <a:bodyPr/>
        <a:lstStyle/>
        <a:p>
          <a:endParaRPr lang="es-ES"/>
        </a:p>
      </dgm:t>
    </dgm:pt>
    <dgm:pt modelId="{8927D0C8-3EA4-4E6A-AE97-51E5F1D2CFA8}" type="pres">
      <dgm:prSet presAssocID="{BB30B27D-76FA-4FC1-9978-8B3E9BCA31EE}" presName="linearFlow" presStyleCnt="0">
        <dgm:presLayoutVars>
          <dgm:dir/>
          <dgm:resizeHandles val="exact"/>
        </dgm:presLayoutVars>
      </dgm:prSet>
      <dgm:spPr/>
    </dgm:pt>
    <dgm:pt modelId="{9158EEE3-CF8F-4FBE-8CF1-DE695C187556}" type="pres">
      <dgm:prSet presAssocID="{4B48DE57-5566-4745-8A67-947C4048D011}" presName="composite" presStyleCnt="0"/>
      <dgm:spPr/>
    </dgm:pt>
    <dgm:pt modelId="{EA3B19ED-41DB-4D9F-B425-73320D18BB59}" type="pres">
      <dgm:prSet presAssocID="{4B48DE57-5566-4745-8A67-947C4048D011}"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9104E04-4682-4F2C-BEFE-58B312E13D87}" type="pres">
      <dgm:prSet presAssocID="{4B48DE57-5566-4745-8A67-947C4048D011}" presName="txShp" presStyleLbl="node1" presStyleIdx="0" presStyleCnt="1">
        <dgm:presLayoutVars>
          <dgm:bulletEnabled val="1"/>
        </dgm:presLayoutVars>
      </dgm:prSet>
      <dgm:spPr/>
    </dgm:pt>
  </dgm:ptLst>
  <dgm:cxnLst>
    <dgm:cxn modelId="{0D8C151E-9B46-4BBD-8897-EF18E8795936}" type="presOf" srcId="{4B48DE57-5566-4745-8A67-947C4048D011}" destId="{F9104E04-4682-4F2C-BEFE-58B312E13D87}" srcOrd="0" destOrd="0" presId="urn:microsoft.com/office/officeart/2005/8/layout/vList3"/>
    <dgm:cxn modelId="{38435D26-E001-410D-A5D6-94D72DAAA925}" type="presOf" srcId="{BB30B27D-76FA-4FC1-9978-8B3E9BCA31EE}" destId="{8927D0C8-3EA4-4E6A-AE97-51E5F1D2CFA8}" srcOrd="0" destOrd="0" presId="urn:microsoft.com/office/officeart/2005/8/layout/vList3"/>
    <dgm:cxn modelId="{AD995DEC-185B-4003-94F9-73361ACE4FCE}" srcId="{BB30B27D-76FA-4FC1-9978-8B3E9BCA31EE}" destId="{4B48DE57-5566-4745-8A67-947C4048D011}" srcOrd="0" destOrd="0" parTransId="{DA62D413-74F1-401D-9EA9-3AD0713361D7}" sibTransId="{05ADF4EB-3010-4629-97F8-8AC0D6FD1321}"/>
    <dgm:cxn modelId="{AEE2EA44-6D89-4062-B058-270814484667}" type="presParOf" srcId="{8927D0C8-3EA4-4E6A-AE97-51E5F1D2CFA8}" destId="{9158EEE3-CF8F-4FBE-8CF1-DE695C187556}" srcOrd="0" destOrd="0" presId="urn:microsoft.com/office/officeart/2005/8/layout/vList3"/>
    <dgm:cxn modelId="{9EF19EE5-3D54-4363-8BF0-C8DCA6660C77}" type="presParOf" srcId="{9158EEE3-CF8F-4FBE-8CF1-DE695C187556}" destId="{EA3B19ED-41DB-4D9F-B425-73320D18BB59}" srcOrd="0" destOrd="0" presId="urn:microsoft.com/office/officeart/2005/8/layout/vList3"/>
    <dgm:cxn modelId="{88288DF3-A130-48F0-BF81-FACC0121433C}" type="presParOf" srcId="{9158EEE3-CF8F-4FBE-8CF1-DE695C187556}" destId="{F9104E04-4682-4F2C-BEFE-58B312E13D8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04E04-4682-4F2C-BEFE-58B312E13D87}">
      <dsp:nvSpPr>
        <dsp:cNvPr id="0" name=""/>
        <dsp:cNvSpPr/>
      </dsp:nvSpPr>
      <dsp:spPr>
        <a:xfrm rot="10800000">
          <a:off x="1531620" y="174939"/>
          <a:ext cx="4053840" cy="204216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536" tIns="125730" rIns="234696" bIns="125730" numCol="1" spcCol="1270" anchor="ctr" anchorCtr="0">
          <a:noAutofit/>
        </a:bodyPr>
        <a:lstStyle/>
        <a:p>
          <a:pPr marL="0" lvl="0" indent="0" algn="ctr" defTabSz="1466850">
            <a:lnSpc>
              <a:spcPct val="90000"/>
            </a:lnSpc>
            <a:spcBef>
              <a:spcPct val="0"/>
            </a:spcBef>
            <a:spcAft>
              <a:spcPct val="35000"/>
            </a:spcAft>
            <a:buNone/>
          </a:pPr>
          <a:r>
            <a:rPr lang="es-ES" sz="3300" kern="1200" dirty="0"/>
            <a:t>ORIENTACIÓN GENERAL</a:t>
          </a:r>
        </a:p>
      </dsp:txBody>
      <dsp:txXfrm rot="10800000">
        <a:off x="2042160" y="174939"/>
        <a:ext cx="3543300" cy="2042160"/>
      </dsp:txXfrm>
    </dsp:sp>
    <dsp:sp modelId="{EA3B19ED-41DB-4D9F-B425-73320D18BB59}">
      <dsp:nvSpPr>
        <dsp:cNvPr id="0" name=""/>
        <dsp:cNvSpPr/>
      </dsp:nvSpPr>
      <dsp:spPr>
        <a:xfrm>
          <a:off x="510539" y="174939"/>
          <a:ext cx="2042160" cy="20421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04E04-4682-4F2C-BEFE-58B312E13D87}">
      <dsp:nvSpPr>
        <dsp:cNvPr id="0" name=""/>
        <dsp:cNvSpPr/>
      </dsp:nvSpPr>
      <dsp:spPr>
        <a:xfrm rot="10800000">
          <a:off x="1531620" y="174939"/>
          <a:ext cx="4053840" cy="204216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536" tIns="125730" rIns="234696" bIns="125730" numCol="1" spcCol="1270" anchor="ctr" anchorCtr="0">
          <a:noAutofit/>
        </a:bodyPr>
        <a:lstStyle/>
        <a:p>
          <a:pPr marL="0" lvl="0" indent="0" algn="ctr" defTabSz="1466850">
            <a:lnSpc>
              <a:spcPct val="90000"/>
            </a:lnSpc>
            <a:spcBef>
              <a:spcPct val="0"/>
            </a:spcBef>
            <a:spcAft>
              <a:spcPct val="35000"/>
            </a:spcAft>
            <a:buNone/>
          </a:pPr>
          <a:r>
            <a:rPr lang="es-ES" sz="3300" kern="1200" dirty="0"/>
            <a:t>ORIENTACIÓN ESPECÍFICA</a:t>
          </a:r>
        </a:p>
      </dsp:txBody>
      <dsp:txXfrm rot="10800000">
        <a:off x="2042160" y="174939"/>
        <a:ext cx="3543300" cy="2042160"/>
      </dsp:txXfrm>
    </dsp:sp>
    <dsp:sp modelId="{EA3B19ED-41DB-4D9F-B425-73320D18BB59}">
      <dsp:nvSpPr>
        <dsp:cNvPr id="0" name=""/>
        <dsp:cNvSpPr/>
      </dsp:nvSpPr>
      <dsp:spPr>
        <a:xfrm>
          <a:off x="510539" y="174939"/>
          <a:ext cx="2042160" cy="20421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20"/>
            <a:ext cx="7772400" cy="1102519"/>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fld id="{98C0C0D7-5F32-45B3-86E8-0B28853F2190}" type="datetimeFigureOut">
              <a:rPr lang="es-PE" smtClean="0"/>
              <a:t>22/06/2023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393675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98C0C0D7-5F32-45B3-86E8-0B28853F2190}" type="datetimeFigureOut">
              <a:rPr lang="es-PE" smtClean="0"/>
              <a:t>22/06/2023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3507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80"/>
            <a:ext cx="2057400" cy="4388644"/>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05980"/>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98C0C0D7-5F32-45B3-86E8-0B28853F2190}" type="datetimeFigureOut">
              <a:rPr lang="es-PE" smtClean="0"/>
              <a:t>22/06/2023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347873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98C0C0D7-5F32-45B3-86E8-0B28853F2190}" type="datetimeFigureOut">
              <a:rPr lang="es-PE" smtClean="0"/>
              <a:t>22/06/2023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72691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8C0C0D7-5F32-45B3-86E8-0B28853F2190}" type="datetimeFigureOut">
              <a:rPr lang="es-PE" smtClean="0"/>
              <a:t>22/06/2023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344643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fld id="{98C0C0D7-5F32-45B3-86E8-0B28853F2190}" type="datetimeFigureOut">
              <a:rPr lang="es-PE" smtClean="0"/>
              <a:t>22/06/2023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322486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fld id="{98C0C0D7-5F32-45B3-86E8-0B28853F2190}" type="datetimeFigureOut">
              <a:rPr lang="es-PE" smtClean="0"/>
              <a:t>22/06/2023</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358696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fld id="{98C0C0D7-5F32-45B3-86E8-0B28853F2190}" type="datetimeFigureOut">
              <a:rPr lang="es-PE" smtClean="0"/>
              <a:t>22/06/2023</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113551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8C0C0D7-5F32-45B3-86E8-0B28853F2190}" type="datetimeFigureOut">
              <a:rPr lang="es-PE" smtClean="0"/>
              <a:t>22/06/2023</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457952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3" y="204787"/>
            <a:ext cx="3008313" cy="871538"/>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8C0C0D7-5F32-45B3-86E8-0B28853F2190}" type="datetimeFigureOut">
              <a:rPr lang="es-PE" smtClean="0"/>
              <a:t>22/06/2023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48203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8C0C0D7-5F32-45B3-86E8-0B28853F2190}" type="datetimeFigureOut">
              <a:rPr lang="es-PE" smtClean="0"/>
              <a:t>22/06/2023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174232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0C0D7-5F32-45B3-86E8-0B28853F2190}" type="datetimeFigureOut">
              <a:rPr lang="es-PE" smtClean="0"/>
              <a:t>22/06/2023</a:t>
            </a:fld>
            <a:endParaRPr lang="es-PE"/>
          </a:p>
        </p:txBody>
      </p:sp>
      <p:sp>
        <p:nvSpPr>
          <p:cNvPr id="5" name="4 Marcador de pie de página"/>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5B04F82-AD39-4C4E-9E4C-F87797BEB15C}" type="slidenum">
              <a:rPr lang="es-PE" smtClean="0"/>
              <a:t>‹Nº›</a:t>
            </a:fld>
            <a:endParaRPr lang="es-PE"/>
          </a:p>
        </p:txBody>
      </p:sp>
    </p:spTree>
    <p:extLst>
      <p:ext uri="{BB962C8B-B14F-4D97-AF65-F5344CB8AC3E}">
        <p14:creationId xmlns:p14="http://schemas.microsoft.com/office/powerpoint/2010/main" val="1740127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carina1@gmail.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mailto:clubescyt@concytec.gob.pe" TargetMode="External"/><Relationship Id="rId7" Type="http://schemas.openxmlformats.org/officeDocument/2006/relationships/hyperlink" Target="https://docs.google.com/forms/d/e/1FAIpQLSfny8YA-6DjrFm8rPiCJHMt8IKUMAILUottd-0-17ucbTdF1w/viewform"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docs.google.com/forms/d/e/1FAIpQLScA_R98uHcV64DxHL76w6MxjxqVfRNC80vnUy20HpMek3B6CQ/viewform" TargetMode="External"/><Relationship Id="rId5" Type="http://schemas.openxmlformats.org/officeDocument/2006/relationships/hyperlink" Target="https://us06web.zoom.us/j/85608261232?pwd=Q0FFZWlhTEdmMTNJenpmZXI1djFTQT09" TargetMode="External"/><Relationship Id="rId4" Type="http://schemas.openxmlformats.org/officeDocument/2006/relationships/hyperlink" Target="https://us06web.zoom.us/j/82395920406?pwd=OEkrQnUwMlBVRURIWjZ4eTRycE94dz09"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drive/folders/1OLhYRTFOw11AKRzzVZ84zorUIKvBIs-3?usp=sharing"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clubescyt2@concytec.gob.pe" TargetMode="External"/><Relationship Id="rId5" Type="http://schemas.openxmlformats.org/officeDocument/2006/relationships/hyperlink" Target="https://drive.google.com/drive/folders/1i1dYqanLWYbFR3U1e60EN8_YNGwfetPe?usp=drive_link" TargetMode="External"/><Relationship Id="rId4" Type="http://schemas.openxmlformats.org/officeDocument/2006/relationships/hyperlink" Target="mailto:clubescyt@concytec.gob.pe"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drive/folders/1BKMajvjcLYht2j_IsYkOYJXRzYSyUjC_?usp=shari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drive.google.com/drive/folders/14-XnpyeEBuHoCFrZP5PtXieTvJD08OP8?usp=share_li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507854"/>
            <a:ext cx="6400800" cy="1080120"/>
          </a:xfrm>
        </p:spPr>
        <p:txBody>
          <a:bodyPr>
            <a:normAutofit/>
          </a:bodyPr>
          <a:lstStyle/>
          <a:p>
            <a:r>
              <a:rPr lang="es-PE" sz="1800" b="1" dirty="0">
                <a:solidFill>
                  <a:schemeClr val="bg1"/>
                </a:solidFill>
              </a:rPr>
              <a:t>ORIENTACIONES PARA LA ACTUALIZACIÓN </a:t>
            </a:r>
            <a:r>
              <a:rPr lang="es-ES" sz="1800" b="1" dirty="0">
                <a:solidFill>
                  <a:schemeClr val="bg1"/>
                </a:solidFill>
              </a:rPr>
              <a:t>DE INFORMACIÓN DE DATOS DE CLUBES DE CIENCIA Y TECNOLOGÍA REGISTRADOS EN EL SIGECCYT DEL CONCYTEC </a:t>
            </a:r>
            <a:endParaRPr lang="es-PE" sz="1800" b="1" dirty="0">
              <a:solidFill>
                <a:schemeClr val="bg1"/>
              </a:solidFill>
            </a:endParaRPr>
          </a:p>
        </p:txBody>
      </p:sp>
    </p:spTree>
    <p:extLst>
      <p:ext uri="{BB962C8B-B14F-4D97-AF65-F5344CB8AC3E}">
        <p14:creationId xmlns:p14="http://schemas.microsoft.com/office/powerpoint/2010/main" val="3402872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Subtítulo">
            <a:extLst>
              <a:ext uri="{FF2B5EF4-FFF2-40B4-BE49-F238E27FC236}">
                <a16:creationId xmlns:a16="http://schemas.microsoft.com/office/drawing/2014/main" id="{602FA024-218B-01FA-745F-F35A7036C912}"/>
              </a:ext>
            </a:extLst>
          </p:cNvPr>
          <p:cNvSpPr txBox="1">
            <a:spLocks/>
          </p:cNvSpPr>
          <p:nvPr/>
        </p:nvSpPr>
        <p:spPr>
          <a:xfrm>
            <a:off x="503548" y="1203598"/>
            <a:ext cx="8136904"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1600" b="1" dirty="0"/>
              <a:t>4. INFORMACION DEL ASESOR PRINCIPAL </a:t>
            </a:r>
          </a:p>
          <a:p>
            <a:pPr algn="just">
              <a:buAutoNum type="arabicPeriod"/>
            </a:pPr>
            <a:endParaRPr lang="es-PE" sz="1400" b="1" dirty="0"/>
          </a:p>
          <a:p>
            <a:pPr>
              <a:buAutoNum type="arabicPeriod"/>
            </a:pPr>
            <a:endParaRPr lang="es-PE" sz="1400" b="1" dirty="0"/>
          </a:p>
        </p:txBody>
      </p:sp>
      <p:graphicFrame>
        <p:nvGraphicFramePr>
          <p:cNvPr id="3" name="Tabla 2">
            <a:extLst>
              <a:ext uri="{FF2B5EF4-FFF2-40B4-BE49-F238E27FC236}">
                <a16:creationId xmlns:a16="http://schemas.microsoft.com/office/drawing/2014/main" id="{912CC87D-5323-51AA-6D86-A56F14C53AC8}"/>
              </a:ext>
            </a:extLst>
          </p:cNvPr>
          <p:cNvGraphicFramePr>
            <a:graphicFrameLocks noGrp="1"/>
          </p:cNvGraphicFramePr>
          <p:nvPr>
            <p:extLst>
              <p:ext uri="{D42A27DB-BD31-4B8C-83A1-F6EECF244321}">
                <p14:modId xmlns:p14="http://schemas.microsoft.com/office/powerpoint/2010/main" val="1070810400"/>
              </p:ext>
            </p:extLst>
          </p:nvPr>
        </p:nvGraphicFramePr>
        <p:xfrm>
          <a:off x="70992" y="1707654"/>
          <a:ext cx="8965504" cy="2304256"/>
        </p:xfrm>
        <a:graphic>
          <a:graphicData uri="http://schemas.openxmlformats.org/drawingml/2006/table">
            <a:tbl>
              <a:tblPr>
                <a:tableStyleId>{5C22544A-7EE6-4342-B048-85BDC9FD1C3A}</a:tableStyleId>
              </a:tblPr>
              <a:tblGrid>
                <a:gridCol w="2241376">
                  <a:extLst>
                    <a:ext uri="{9D8B030D-6E8A-4147-A177-3AD203B41FA5}">
                      <a16:colId xmlns:a16="http://schemas.microsoft.com/office/drawing/2014/main" val="3868123224"/>
                    </a:ext>
                  </a:extLst>
                </a:gridCol>
                <a:gridCol w="2241376">
                  <a:extLst>
                    <a:ext uri="{9D8B030D-6E8A-4147-A177-3AD203B41FA5}">
                      <a16:colId xmlns:a16="http://schemas.microsoft.com/office/drawing/2014/main" val="2880520166"/>
                    </a:ext>
                  </a:extLst>
                </a:gridCol>
                <a:gridCol w="2241376">
                  <a:extLst>
                    <a:ext uri="{9D8B030D-6E8A-4147-A177-3AD203B41FA5}">
                      <a16:colId xmlns:a16="http://schemas.microsoft.com/office/drawing/2014/main" val="2698164564"/>
                    </a:ext>
                  </a:extLst>
                </a:gridCol>
                <a:gridCol w="2241376">
                  <a:extLst>
                    <a:ext uri="{9D8B030D-6E8A-4147-A177-3AD203B41FA5}">
                      <a16:colId xmlns:a16="http://schemas.microsoft.com/office/drawing/2014/main" val="2673238817"/>
                    </a:ext>
                  </a:extLst>
                </a:gridCol>
              </a:tblGrid>
              <a:tr h="576064">
                <a:tc>
                  <a:txBody>
                    <a:bodyPr/>
                    <a:lstStyle/>
                    <a:p>
                      <a:pPr algn="ctr" fontAlgn="ctr"/>
                      <a:r>
                        <a:rPr lang="es-PE" sz="800" b="1" i="0" u="none" strike="noStrike" dirty="0">
                          <a:solidFill>
                            <a:srgbClr val="FFFFFF"/>
                          </a:solidFill>
                          <a:effectLst/>
                          <a:latin typeface="Calibri" panose="020F0502020204030204" pitchFamily="34" charset="0"/>
                        </a:rPr>
                        <a:t>NOMBRES Y APELLIDOS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b="1" i="0" u="none" strike="noStrike" dirty="0">
                          <a:solidFill>
                            <a:srgbClr val="FFFFFF"/>
                          </a:solidFill>
                          <a:effectLst/>
                          <a:latin typeface="Calibri" panose="020F0502020204030204" pitchFamily="34" charset="0"/>
                        </a:rPr>
                        <a:t>N° DE DNI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b="1" i="0" u="none" strike="noStrike" dirty="0">
                          <a:solidFill>
                            <a:srgbClr val="FFFFFF"/>
                          </a:solidFill>
                          <a:effectLst/>
                          <a:latin typeface="Calibri" panose="020F0502020204030204" pitchFamily="34" charset="0"/>
                        </a:rPr>
                        <a:t>N° DE CELULAR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b="1" i="0" u="none" strike="noStrike" dirty="0">
                          <a:solidFill>
                            <a:srgbClr val="FFFFFF"/>
                          </a:solidFill>
                          <a:effectLst/>
                          <a:latin typeface="Calibri" panose="020F0502020204030204" pitchFamily="34" charset="0"/>
                        </a:rPr>
                        <a:t>FECHA DE NACIMIENTO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extLst>
                  <a:ext uri="{0D108BD9-81ED-4DB2-BD59-A6C34878D82A}">
                    <a16:rowId xmlns:a16="http://schemas.microsoft.com/office/drawing/2014/main" val="2108788048"/>
                  </a:ext>
                </a:extLst>
              </a:tr>
              <a:tr h="476687">
                <a:tc>
                  <a:txBody>
                    <a:bodyPr/>
                    <a:lstStyle/>
                    <a:p>
                      <a:pPr algn="ctr" fontAlgn="ctr"/>
                      <a:r>
                        <a:rPr lang="es-PE" sz="800" b="0" i="0" u="none" strike="noStrike" dirty="0">
                          <a:solidFill>
                            <a:srgbClr val="000000"/>
                          </a:solidFill>
                          <a:effectLst/>
                          <a:latin typeface="Calibri" panose="020F0502020204030204" pitchFamily="34" charset="0"/>
                        </a:rPr>
                        <a:t>Carina Noemi Quispe </a:t>
                      </a:r>
                      <a:r>
                        <a:rPr lang="es-PE" sz="800" b="0" i="0" u="none" strike="noStrike" dirty="0" err="1">
                          <a:solidFill>
                            <a:srgbClr val="000000"/>
                          </a:solidFill>
                          <a:effectLst/>
                          <a:latin typeface="Calibri" panose="020F0502020204030204" pitchFamily="34" charset="0"/>
                        </a:rPr>
                        <a:t>Arizabal</a:t>
                      </a:r>
                      <a:endParaRPr lang="es-PE"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none" strike="noStrike" dirty="0">
                          <a:solidFill>
                            <a:srgbClr val="000000"/>
                          </a:solidFill>
                          <a:effectLst/>
                          <a:latin typeface="Calibri" panose="020F0502020204030204" pitchFamily="34" charset="0"/>
                        </a:rPr>
                        <a:t>50323650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none" strike="noStrike" dirty="0">
                          <a:solidFill>
                            <a:srgbClr val="000000"/>
                          </a:solidFill>
                          <a:effectLst/>
                          <a:latin typeface="Calibri" panose="020F0502020204030204" pitchFamily="34" charset="0"/>
                        </a:rPr>
                        <a:t>985123020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none" strike="noStrike" dirty="0">
                          <a:solidFill>
                            <a:srgbClr val="000000"/>
                          </a:solidFill>
                          <a:effectLst/>
                          <a:latin typeface="Calibri" panose="020F0502020204030204" pitchFamily="34" charset="0"/>
                        </a:rPr>
                        <a:t>12/10/1977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422631"/>
                  </a:ext>
                </a:extLst>
              </a:tr>
              <a:tr h="1251505">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en mayúscula y minúscula tu nombre completo como asesor principal de tu club de ciencia y tecnología.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tu número de</a:t>
                      </a:r>
                    </a:p>
                    <a:p>
                      <a:pPr algn="ctr" fontAlgn="ctr"/>
                      <a:r>
                        <a:rPr lang="es-MX" sz="800" b="0" i="0" u="none" strike="noStrike" dirty="0">
                          <a:solidFill>
                            <a:srgbClr val="000000"/>
                          </a:solidFill>
                          <a:effectLst/>
                          <a:latin typeface="Calibri" panose="020F0502020204030204" pitchFamily="34" charset="0"/>
                        </a:rPr>
                        <a:t>DNI como asesor principal de tu club de ciencia y tecnología.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tu número de </a:t>
                      </a:r>
                    </a:p>
                    <a:p>
                      <a:pPr algn="ctr" fontAlgn="ctr"/>
                      <a:r>
                        <a:rPr lang="es-MX" sz="800" b="0" i="0" u="none" strike="noStrike" dirty="0">
                          <a:solidFill>
                            <a:srgbClr val="000000"/>
                          </a:solidFill>
                          <a:effectLst/>
                          <a:latin typeface="Calibri" panose="020F0502020204030204" pitchFamily="34" charset="0"/>
                        </a:rPr>
                        <a:t>celular como asesor principal de tu club de ciencia y tecnología.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en número y separado con </a:t>
                      </a:r>
                      <a:r>
                        <a:rPr lang="es-MX" sz="800" b="0" i="0" u="none" strike="noStrike" dirty="0" err="1">
                          <a:solidFill>
                            <a:srgbClr val="000000"/>
                          </a:solidFill>
                          <a:effectLst/>
                          <a:latin typeface="Calibri" panose="020F0502020204030204" pitchFamily="34" charset="0"/>
                        </a:rPr>
                        <a:t>slash</a:t>
                      </a:r>
                      <a:r>
                        <a:rPr lang="es-MX" sz="800" b="0" i="0" u="none" strike="noStrike" dirty="0">
                          <a:solidFill>
                            <a:srgbClr val="000000"/>
                          </a:solidFill>
                          <a:effectLst/>
                          <a:latin typeface="Calibri" panose="020F0502020204030204" pitchFamily="34" charset="0"/>
                        </a:rPr>
                        <a:t>, tu fecha de nacimiento como asesor de tu club de ciencia y tecnología.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972568"/>
                  </a:ext>
                </a:extLst>
              </a:tr>
            </a:tbl>
          </a:graphicData>
        </a:graphic>
      </p:graphicFrame>
    </p:spTree>
    <p:extLst>
      <p:ext uri="{BB962C8B-B14F-4D97-AF65-F5344CB8AC3E}">
        <p14:creationId xmlns:p14="http://schemas.microsoft.com/office/powerpoint/2010/main" val="175846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Subtítulo">
            <a:extLst>
              <a:ext uri="{FF2B5EF4-FFF2-40B4-BE49-F238E27FC236}">
                <a16:creationId xmlns:a16="http://schemas.microsoft.com/office/drawing/2014/main" id="{602FA024-218B-01FA-745F-F35A7036C912}"/>
              </a:ext>
            </a:extLst>
          </p:cNvPr>
          <p:cNvSpPr txBox="1">
            <a:spLocks/>
          </p:cNvSpPr>
          <p:nvPr/>
        </p:nvSpPr>
        <p:spPr>
          <a:xfrm>
            <a:off x="503548" y="1203598"/>
            <a:ext cx="8136904"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1600" b="1" dirty="0"/>
              <a:t>4. INFORMACION DEL ASESOR PRINCIPAL </a:t>
            </a:r>
          </a:p>
          <a:p>
            <a:pPr algn="just">
              <a:buAutoNum type="arabicPeriod"/>
            </a:pPr>
            <a:endParaRPr lang="es-PE" sz="1400" b="1" dirty="0"/>
          </a:p>
          <a:p>
            <a:pPr>
              <a:buAutoNum type="arabicPeriod"/>
            </a:pPr>
            <a:endParaRPr lang="es-PE" sz="1400" b="1" dirty="0"/>
          </a:p>
        </p:txBody>
      </p:sp>
      <p:graphicFrame>
        <p:nvGraphicFramePr>
          <p:cNvPr id="3" name="Tabla 2">
            <a:extLst>
              <a:ext uri="{FF2B5EF4-FFF2-40B4-BE49-F238E27FC236}">
                <a16:creationId xmlns:a16="http://schemas.microsoft.com/office/drawing/2014/main" id="{912CC87D-5323-51AA-6D86-A56F14C53AC8}"/>
              </a:ext>
            </a:extLst>
          </p:cNvPr>
          <p:cNvGraphicFramePr>
            <a:graphicFrameLocks noGrp="1"/>
          </p:cNvGraphicFramePr>
          <p:nvPr>
            <p:extLst>
              <p:ext uri="{D42A27DB-BD31-4B8C-83A1-F6EECF244321}">
                <p14:modId xmlns:p14="http://schemas.microsoft.com/office/powerpoint/2010/main" val="3568828907"/>
              </p:ext>
            </p:extLst>
          </p:nvPr>
        </p:nvGraphicFramePr>
        <p:xfrm>
          <a:off x="70992" y="1707654"/>
          <a:ext cx="8965504" cy="2304256"/>
        </p:xfrm>
        <a:graphic>
          <a:graphicData uri="http://schemas.openxmlformats.org/drawingml/2006/table">
            <a:tbl>
              <a:tblPr>
                <a:tableStyleId>{5C22544A-7EE6-4342-B048-85BDC9FD1C3A}</a:tableStyleId>
              </a:tblPr>
              <a:tblGrid>
                <a:gridCol w="2241376">
                  <a:extLst>
                    <a:ext uri="{9D8B030D-6E8A-4147-A177-3AD203B41FA5}">
                      <a16:colId xmlns:a16="http://schemas.microsoft.com/office/drawing/2014/main" val="3868123224"/>
                    </a:ext>
                  </a:extLst>
                </a:gridCol>
                <a:gridCol w="2241376">
                  <a:extLst>
                    <a:ext uri="{9D8B030D-6E8A-4147-A177-3AD203B41FA5}">
                      <a16:colId xmlns:a16="http://schemas.microsoft.com/office/drawing/2014/main" val="2880520166"/>
                    </a:ext>
                  </a:extLst>
                </a:gridCol>
                <a:gridCol w="2241376">
                  <a:extLst>
                    <a:ext uri="{9D8B030D-6E8A-4147-A177-3AD203B41FA5}">
                      <a16:colId xmlns:a16="http://schemas.microsoft.com/office/drawing/2014/main" val="2698164564"/>
                    </a:ext>
                  </a:extLst>
                </a:gridCol>
                <a:gridCol w="2241376">
                  <a:extLst>
                    <a:ext uri="{9D8B030D-6E8A-4147-A177-3AD203B41FA5}">
                      <a16:colId xmlns:a16="http://schemas.microsoft.com/office/drawing/2014/main" val="2673238817"/>
                    </a:ext>
                  </a:extLst>
                </a:gridCol>
              </a:tblGrid>
              <a:tr h="576064">
                <a:tc>
                  <a:txBody>
                    <a:bodyPr/>
                    <a:lstStyle/>
                    <a:p>
                      <a:pPr algn="ctr" fontAlgn="ctr"/>
                      <a:r>
                        <a:rPr lang="es-PE" sz="800" b="1" i="0" u="none" strike="noStrike" dirty="0">
                          <a:solidFill>
                            <a:srgbClr val="FFFFFF"/>
                          </a:solidFill>
                          <a:effectLst/>
                          <a:latin typeface="+mn-lt"/>
                        </a:rPr>
                        <a:t>GENERO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b="1" i="0" u="none" strike="noStrike">
                          <a:solidFill>
                            <a:srgbClr val="FFFFFF"/>
                          </a:solidFill>
                          <a:effectLst/>
                          <a:latin typeface="+mn-lt"/>
                        </a:rPr>
                        <a:t>ESPECIALIDAD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b="1" i="0" u="none" strike="noStrike">
                          <a:solidFill>
                            <a:srgbClr val="FFFFFF"/>
                          </a:solidFill>
                          <a:effectLst/>
                          <a:latin typeface="+mn-lt"/>
                        </a:rPr>
                        <a:t>CONDICION LABORAL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b="1" i="0" u="none" strike="noStrike">
                          <a:solidFill>
                            <a:srgbClr val="FFFFFF"/>
                          </a:solidFill>
                          <a:effectLst/>
                          <a:latin typeface="+mn-lt"/>
                        </a:rPr>
                        <a:t>CORREO ELECTRONICO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extLst>
                  <a:ext uri="{0D108BD9-81ED-4DB2-BD59-A6C34878D82A}">
                    <a16:rowId xmlns:a16="http://schemas.microsoft.com/office/drawing/2014/main" val="2108788048"/>
                  </a:ext>
                </a:extLst>
              </a:tr>
              <a:tr h="476687">
                <a:tc>
                  <a:txBody>
                    <a:bodyPr/>
                    <a:lstStyle/>
                    <a:p>
                      <a:pPr algn="ctr" fontAlgn="ctr"/>
                      <a:r>
                        <a:rPr lang="es-PE" sz="800" b="0" i="0" u="none" strike="noStrike" dirty="0">
                          <a:solidFill>
                            <a:srgbClr val="000000"/>
                          </a:solidFill>
                          <a:effectLst/>
                          <a:latin typeface="+mn-lt"/>
                        </a:rPr>
                        <a:t>Femenino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none" strike="noStrike" dirty="0">
                          <a:solidFill>
                            <a:srgbClr val="000000"/>
                          </a:solidFill>
                          <a:effectLst/>
                          <a:latin typeface="+mn-lt"/>
                        </a:rPr>
                        <a:t> Biología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none" strike="noStrike" dirty="0">
                          <a:solidFill>
                            <a:srgbClr val="000000"/>
                          </a:solidFill>
                          <a:effectLst/>
                          <a:latin typeface="+mn-lt"/>
                        </a:rPr>
                        <a:t>Nombrado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sng" strike="noStrike" dirty="0">
                          <a:solidFill>
                            <a:srgbClr val="0563C1"/>
                          </a:solidFill>
                          <a:effectLst/>
                          <a:latin typeface="+mn-lt"/>
                          <a:hlinkClick r:id="rId3"/>
                        </a:rPr>
                        <a:t>carinaquispe2@gmail.com</a:t>
                      </a:r>
                      <a:endParaRPr lang="es-PE" sz="800" b="0" i="0" u="sng" strike="noStrike" dirty="0">
                        <a:solidFill>
                          <a:srgbClr val="0563C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422631"/>
                  </a:ext>
                </a:extLst>
              </a:tr>
              <a:tr h="125150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kern="1200" dirty="0">
                          <a:solidFill>
                            <a:schemeClr val="tx1"/>
                          </a:solidFill>
                          <a:effectLst/>
                          <a:latin typeface="+mn-lt"/>
                          <a:ea typeface="+mn-ea"/>
                          <a:cs typeface="+mn-cs"/>
                        </a:rPr>
                        <a:t>En este espacio deberás seleccionar </a:t>
                      </a:r>
                      <a:r>
                        <a:rPr lang="es-419" sz="800" b="1" i="0" u="none" strike="noStrike" kern="1200" dirty="0">
                          <a:solidFill>
                            <a:schemeClr val="tx1"/>
                          </a:solidFill>
                          <a:effectLst/>
                          <a:latin typeface="+mn-lt"/>
                          <a:ea typeface="+mn-ea"/>
                          <a:cs typeface="+mn-cs"/>
                        </a:rPr>
                        <a:t>(en la flecha de la esquina inferior derecha)</a:t>
                      </a:r>
                      <a:r>
                        <a:rPr lang="es-419" sz="800" b="0" i="0" u="none" strike="noStrike" kern="1200" dirty="0">
                          <a:solidFill>
                            <a:schemeClr val="tx1"/>
                          </a:solidFill>
                          <a:effectLst/>
                          <a:latin typeface="+mn-lt"/>
                          <a:ea typeface="+mn-ea"/>
                          <a:cs typeface="+mn-cs"/>
                        </a:rPr>
                        <a:t> tu sexo como asesor principal de tu club de ciencia y tecnología.                 Este puede ser: </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419" sz="800" b="0" i="0" u="none" strike="noStrike" kern="1200" dirty="0">
                        <a:solidFill>
                          <a:schemeClr val="tx1"/>
                        </a:solidFill>
                        <a:effectLst/>
                        <a:latin typeface="+mn-lt"/>
                        <a:ea typeface="+mn-ea"/>
                        <a:cs typeface="+mn-cs"/>
                      </a:endParaRP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419" sz="800" b="0" i="0" u="none" strike="noStrike" kern="1200" dirty="0">
                          <a:solidFill>
                            <a:schemeClr val="tx1"/>
                          </a:solidFill>
                          <a:effectLst/>
                          <a:latin typeface="+mn-lt"/>
                          <a:ea typeface="+mn-ea"/>
                          <a:cs typeface="+mn-cs"/>
                        </a:rPr>
                        <a:t>Masculino</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kern="1200" dirty="0">
                          <a:solidFill>
                            <a:schemeClr val="tx1"/>
                          </a:solidFill>
                          <a:effectLst/>
                          <a:latin typeface="+mn-lt"/>
                          <a:ea typeface="+mn-ea"/>
                          <a:cs typeface="+mn-cs"/>
                        </a:rPr>
                        <a:t>Femenino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mn-lt"/>
                        </a:rPr>
                        <a:t>En este espacio deberás escribir tu especialidad </a:t>
                      </a:r>
                    </a:p>
                    <a:p>
                      <a:pPr algn="ctr" fontAlgn="ctr"/>
                      <a:r>
                        <a:rPr lang="es-MX" sz="800" b="0" i="0" u="none" strike="noStrike" dirty="0">
                          <a:solidFill>
                            <a:srgbClr val="000000"/>
                          </a:solidFill>
                          <a:effectLst/>
                          <a:latin typeface="+mn-lt"/>
                        </a:rPr>
                        <a:t>como asesor principal del club de ciencia y tecnología.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mn-lt"/>
                        </a:rPr>
                        <a:t>En este espacio deberás escribir tu condición laboral como asesor principal de tu club de ciencia y tecnología.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mn-lt"/>
                        </a:rPr>
                        <a:t>En este espacio deberás escribir tu correo como asesor principal de tu club de ciencia y tecnología </a:t>
                      </a:r>
                    </a:p>
                    <a:p>
                      <a:pPr algn="ctr" fontAlgn="ctr"/>
                      <a:r>
                        <a:rPr lang="es-MX" sz="800" b="0" i="0" u="none" strike="noStrike" dirty="0">
                          <a:solidFill>
                            <a:srgbClr val="000000"/>
                          </a:solidFill>
                          <a:effectLst/>
                          <a:latin typeface="+mn-lt"/>
                        </a:rPr>
                        <a:t>(</a:t>
                      </a:r>
                      <a:r>
                        <a:rPr lang="es-MX" sz="800" b="1" i="0" u="none" strike="noStrike" dirty="0">
                          <a:solidFill>
                            <a:srgbClr val="000000"/>
                          </a:solidFill>
                          <a:effectLst/>
                          <a:latin typeface="+mn-lt"/>
                        </a:rPr>
                        <a:t>DE PEFERENCIA GMAIL</a:t>
                      </a:r>
                      <a:r>
                        <a:rPr lang="es-MX" sz="800" b="0" i="0" u="none" strike="noStrike" dirty="0">
                          <a:solidFill>
                            <a:srgbClr val="000000"/>
                          </a:solidFill>
                          <a:effectLst/>
                          <a:latin typeface="+mn-lt"/>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972568"/>
                  </a:ext>
                </a:extLst>
              </a:tr>
            </a:tbl>
          </a:graphicData>
        </a:graphic>
      </p:graphicFrame>
      <p:pic>
        <p:nvPicPr>
          <p:cNvPr id="4" name="Imagen 3">
            <a:extLst>
              <a:ext uri="{FF2B5EF4-FFF2-40B4-BE49-F238E27FC236}">
                <a16:creationId xmlns:a16="http://schemas.microsoft.com/office/drawing/2014/main" id="{7985E558-5829-441C-812C-69EE559A4322}"/>
              </a:ext>
            </a:extLst>
          </p:cNvPr>
          <p:cNvPicPr>
            <a:picLocks noChangeAspect="1"/>
          </p:cNvPicPr>
          <p:nvPr/>
        </p:nvPicPr>
        <p:blipFill>
          <a:blip r:embed="rId4"/>
          <a:stretch>
            <a:fillRect/>
          </a:stretch>
        </p:blipFill>
        <p:spPr>
          <a:xfrm>
            <a:off x="2123728" y="2594322"/>
            <a:ext cx="162017" cy="144016"/>
          </a:xfrm>
          <a:prstGeom prst="rect">
            <a:avLst/>
          </a:prstGeom>
        </p:spPr>
      </p:pic>
      <p:sp>
        <p:nvSpPr>
          <p:cNvPr id="5" name="Rectángulo 4">
            <a:extLst>
              <a:ext uri="{FF2B5EF4-FFF2-40B4-BE49-F238E27FC236}">
                <a16:creationId xmlns:a16="http://schemas.microsoft.com/office/drawing/2014/main" id="{5AC17C01-E937-C6B6-54D7-67FD46EAC863}"/>
              </a:ext>
            </a:extLst>
          </p:cNvPr>
          <p:cNvSpPr/>
          <p:nvPr/>
        </p:nvSpPr>
        <p:spPr>
          <a:xfrm>
            <a:off x="2132727" y="2594322"/>
            <a:ext cx="144017" cy="14401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66150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85333C8-3771-88F3-10AC-F82A3F5908A7}"/>
              </a:ext>
            </a:extLst>
          </p:cNvPr>
          <p:cNvSpPr>
            <a:spLocks noGrp="1"/>
          </p:cNvSpPr>
          <p:nvPr>
            <p:ph idx="1"/>
          </p:nvPr>
        </p:nvSpPr>
        <p:spPr>
          <a:xfrm>
            <a:off x="457200" y="1275606"/>
            <a:ext cx="8229600" cy="3394472"/>
          </a:xfrm>
        </p:spPr>
        <p:txBody>
          <a:bodyPr>
            <a:normAutofit/>
          </a:bodyPr>
          <a:lstStyle/>
          <a:p>
            <a:pPr marL="0" indent="0" algn="just">
              <a:buNone/>
            </a:pPr>
            <a:r>
              <a:rPr lang="es-ES" sz="1300" b="1" dirty="0"/>
              <a:t>NOTAS:</a:t>
            </a:r>
          </a:p>
          <a:p>
            <a:pPr algn="just"/>
            <a:r>
              <a:rPr lang="es-ES" sz="1300" b="1" dirty="0"/>
              <a:t>Al culminar la actualización de tu información en línea de tu club de ciencia y tecnología en el padrón local, deberás comunicarte con el especialista </a:t>
            </a:r>
            <a:r>
              <a:rPr lang="es-ES" sz="1300" b="1" dirty="0" err="1"/>
              <a:t>cyt</a:t>
            </a:r>
            <a:r>
              <a:rPr lang="es-ES" sz="1300" b="1" dirty="0"/>
              <a:t> de tu jurisdicción local para informarle que se completó la actualización de la base de datos. </a:t>
            </a:r>
          </a:p>
          <a:p>
            <a:pPr algn="just"/>
            <a:r>
              <a:rPr lang="es-ES" sz="1300" b="1" dirty="0"/>
              <a:t>Asimismo, ponerse en contacto con el Sr Percy Rodriguez al numero de celular 960368692 con correo </a:t>
            </a:r>
            <a:r>
              <a:rPr lang="es-ES" sz="1300" b="1" dirty="0">
                <a:hlinkClick r:id="rId3"/>
              </a:rPr>
              <a:t>clubescyt@concytec.gob.pe</a:t>
            </a:r>
            <a:r>
              <a:rPr lang="es-ES" sz="1300" b="1" dirty="0"/>
              <a:t> ante cualquier consulta o reporte de que se completó la actualización de la base de datos.</a:t>
            </a:r>
          </a:p>
          <a:p>
            <a:pPr algn="just"/>
            <a:r>
              <a:rPr lang="es-ES" sz="1300" b="1" dirty="0"/>
              <a:t>Se vienen las asistencias técnicas regionales virtuales para lo cual podrás registrarte aquí:</a:t>
            </a:r>
          </a:p>
          <a:p>
            <a:pPr algn="just"/>
            <a:endParaRPr lang="es-ES" sz="1300" b="1" dirty="0"/>
          </a:p>
          <a:p>
            <a:pPr algn="just"/>
            <a:endParaRPr lang="es-ES" sz="1300" b="1" dirty="0"/>
          </a:p>
          <a:p>
            <a:pPr algn="just"/>
            <a:endParaRPr lang="es-ES" sz="1300" b="1" dirty="0"/>
          </a:p>
          <a:p>
            <a:endParaRPr lang="es-PE" dirty="0"/>
          </a:p>
        </p:txBody>
      </p:sp>
      <p:graphicFrame>
        <p:nvGraphicFramePr>
          <p:cNvPr id="10" name="Tabla 9">
            <a:extLst>
              <a:ext uri="{FF2B5EF4-FFF2-40B4-BE49-F238E27FC236}">
                <a16:creationId xmlns:a16="http://schemas.microsoft.com/office/drawing/2014/main" id="{9B4BA785-338A-B90F-88C1-DB60B2E810C2}"/>
              </a:ext>
            </a:extLst>
          </p:cNvPr>
          <p:cNvGraphicFramePr>
            <a:graphicFrameLocks noGrp="1"/>
          </p:cNvGraphicFramePr>
          <p:nvPr>
            <p:extLst>
              <p:ext uri="{D42A27DB-BD31-4B8C-83A1-F6EECF244321}">
                <p14:modId xmlns:p14="http://schemas.microsoft.com/office/powerpoint/2010/main" val="2379019865"/>
              </p:ext>
            </p:extLst>
          </p:nvPr>
        </p:nvGraphicFramePr>
        <p:xfrm>
          <a:off x="251520" y="2859783"/>
          <a:ext cx="8640961" cy="2088231"/>
        </p:xfrm>
        <a:graphic>
          <a:graphicData uri="http://schemas.openxmlformats.org/drawingml/2006/table">
            <a:tbl>
              <a:tblPr>
                <a:tableStyleId>{5C22544A-7EE6-4342-B048-85BDC9FD1C3A}</a:tableStyleId>
              </a:tblPr>
              <a:tblGrid>
                <a:gridCol w="1111856">
                  <a:extLst>
                    <a:ext uri="{9D8B030D-6E8A-4147-A177-3AD203B41FA5}">
                      <a16:colId xmlns:a16="http://schemas.microsoft.com/office/drawing/2014/main" val="3307512387"/>
                    </a:ext>
                  </a:extLst>
                </a:gridCol>
                <a:gridCol w="1840472">
                  <a:extLst>
                    <a:ext uri="{9D8B030D-6E8A-4147-A177-3AD203B41FA5}">
                      <a16:colId xmlns:a16="http://schemas.microsoft.com/office/drawing/2014/main" val="1128796896"/>
                    </a:ext>
                  </a:extLst>
                </a:gridCol>
                <a:gridCol w="812223">
                  <a:extLst>
                    <a:ext uri="{9D8B030D-6E8A-4147-A177-3AD203B41FA5}">
                      <a16:colId xmlns:a16="http://schemas.microsoft.com/office/drawing/2014/main" val="1306826257"/>
                    </a:ext>
                  </a:extLst>
                </a:gridCol>
                <a:gridCol w="1462048">
                  <a:extLst>
                    <a:ext uri="{9D8B030D-6E8A-4147-A177-3AD203B41FA5}">
                      <a16:colId xmlns:a16="http://schemas.microsoft.com/office/drawing/2014/main" val="326989460"/>
                    </a:ext>
                  </a:extLst>
                </a:gridCol>
                <a:gridCol w="1707181">
                  <a:extLst>
                    <a:ext uri="{9D8B030D-6E8A-4147-A177-3AD203B41FA5}">
                      <a16:colId xmlns:a16="http://schemas.microsoft.com/office/drawing/2014/main" val="265371327"/>
                    </a:ext>
                  </a:extLst>
                </a:gridCol>
                <a:gridCol w="1707181">
                  <a:extLst>
                    <a:ext uri="{9D8B030D-6E8A-4147-A177-3AD203B41FA5}">
                      <a16:colId xmlns:a16="http://schemas.microsoft.com/office/drawing/2014/main" val="2103856942"/>
                    </a:ext>
                  </a:extLst>
                </a:gridCol>
              </a:tblGrid>
              <a:tr h="2088231">
                <a:tc>
                  <a:txBody>
                    <a:bodyPr/>
                    <a:lstStyle/>
                    <a:p>
                      <a:pPr algn="ctr">
                        <a:lnSpc>
                          <a:spcPct val="107000"/>
                        </a:lnSpc>
                        <a:spcAft>
                          <a:spcPts val="800"/>
                        </a:spcAft>
                      </a:pPr>
                      <a:r>
                        <a:rPr lang="es-PE"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ASISTENCIA TÉCNICA REGIONAL VIRTUAL EN EL MARCO DE LA IMPLEMENTACIÓN DE LOS CLUBES DE CIENCIA Y TECNOLOGÍA GRE LA LIBERTAD</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PE" sz="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SzPts val="500"/>
                        <a:buFont typeface="Arial" panose="020B0604020202020204" pitchFamily="34" charset="0"/>
                        <a:buChar char="•"/>
                      </a:pPr>
                      <a:r>
                        <a:rPr lang="es-PE"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Especialistas en educación de ciencia y tecnología de la GRE LA LIBERTAD, UGEL VIRÚ, UGEL ASCOPE, UGEL BOLÍVAR, UGEL CHEPÉN, UGEL JULCÁN, UGEL OTUZCO, UGEL PACASMAYO, UGEL PATAZ, UGEL SÁNCHEZ CARRIÓN, UGEL SANTIAGO DE CHUCO, UGEL GRAN CHIMÚ, UGEL 01 - EL PORVENIR, UGEL 02 - LA ESPERANZA, UGEL 03 - TRUJILLO NOR OESTE, UGEL 04 - TRUJILLO SUR ESTE.</a:t>
                      </a:r>
                    </a:p>
                    <a:p>
                      <a:pPr marL="171450" lvl="0" indent="-171450">
                        <a:lnSpc>
                          <a:spcPct val="107000"/>
                        </a:lnSpc>
                        <a:buSzPts val="500"/>
                        <a:buFont typeface="Arial" panose="020B0604020202020204" pitchFamily="34" charset="0"/>
                        <a:buChar char="•"/>
                      </a:pPr>
                      <a:r>
                        <a:rPr lang="es-PE"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Docentes de inicial, Primaria y secundarias de II.EE públicas y privadas de EBR</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SzPts val="500"/>
                        <a:buFont typeface="Arial" panose="020B0604020202020204" pitchFamily="34" charset="0"/>
                        <a:buChar char="•"/>
                      </a:pPr>
                      <a:r>
                        <a:rPr lang="es-PE"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Docentes asesores de clubes de ciencia y tecnología. </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PE" sz="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PE"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23/6/2023</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PE"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8:00hrs a 10:00hrs</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800" b="1" u="none" strike="noStrike" dirty="0">
                          <a:solidFill>
                            <a:schemeClr val="tx1"/>
                          </a:solidFill>
                          <a:effectLst/>
                        </a:rPr>
                        <a:t>Link de reunión:</a:t>
                      </a:r>
                      <a:endParaRPr lang="es-ES" sz="800" b="1" u="none" strike="noStrike" dirty="0">
                        <a:solidFill>
                          <a:schemeClr val="tx1"/>
                        </a:solidFill>
                        <a:effectLst/>
                        <a:hlinkClick r:id="rId4"/>
                      </a:endParaRPr>
                    </a:p>
                    <a:p>
                      <a:pPr algn="ctr" fontAlgn="ctr"/>
                      <a:endParaRPr lang="es-ES" sz="800" u="none" strike="noStrike" dirty="0">
                        <a:solidFill>
                          <a:schemeClr val="tx1"/>
                        </a:solidFill>
                        <a:effectLst/>
                        <a:hlinkClick r:id="rId4"/>
                      </a:endParaRPr>
                    </a:p>
                    <a:p>
                      <a:pPr algn="ctr" fontAlgn="ctr"/>
                      <a:r>
                        <a:rPr lang="es-ES" sz="800" u="none" strike="noStrike" dirty="0">
                          <a:solidFill>
                            <a:schemeClr val="tx1"/>
                          </a:solidFill>
                          <a:effectLst/>
                          <a:hlinkClick r:id="rId5"/>
                        </a:rPr>
                        <a:t>https://us06web.zoom.us/j/85608261232?pwd=Q0FFZWlhTEdmMTNJenpmZXI1djFTQT09</a:t>
                      </a:r>
                      <a:endParaRPr lang="es-ES" sz="800" u="none" strike="noStrike" dirty="0">
                        <a:solidFill>
                          <a:schemeClr val="tx1"/>
                        </a:solidFill>
                        <a:effectLst/>
                      </a:endParaRPr>
                    </a:p>
                    <a:p>
                      <a:pPr algn="ctr" fontAlgn="ctr"/>
                      <a:r>
                        <a:rPr lang="es-ES" sz="800" u="none" strike="noStrike" dirty="0">
                          <a:solidFill>
                            <a:schemeClr val="tx1"/>
                          </a:solidFill>
                          <a:effectLst/>
                        </a:rPr>
                        <a:t> </a:t>
                      </a:r>
                    </a:p>
                    <a:p>
                      <a:pPr algn="ctr" fontAlgn="ctr"/>
                      <a:r>
                        <a:rPr lang="es-ES" sz="800" u="none" strike="noStrike" dirty="0">
                          <a:solidFill>
                            <a:schemeClr val="tx1"/>
                          </a:solidFill>
                          <a:effectLst/>
                        </a:rPr>
                        <a:t>ID de reunión: 856 0826 1232</a:t>
                      </a:r>
                    </a:p>
                    <a:p>
                      <a:pPr algn="ctr" fontAlgn="ctr"/>
                      <a:r>
                        <a:rPr lang="es-ES" sz="800" u="none" strike="noStrike" dirty="0">
                          <a:solidFill>
                            <a:schemeClr val="tx1"/>
                          </a:solidFill>
                          <a:effectLst/>
                        </a:rPr>
                        <a:t>Código de acceso: 927121</a:t>
                      </a: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800" b="1" u="none" strike="noStrike" dirty="0">
                          <a:solidFill>
                            <a:schemeClr val="tx1"/>
                          </a:solidFill>
                          <a:effectLst/>
                        </a:rPr>
                        <a:t>Link de registro:</a:t>
                      </a:r>
                    </a:p>
                    <a:p>
                      <a:pPr algn="ctr" fontAlgn="ctr"/>
                      <a:endParaRPr lang="es-ES" sz="800" u="none" strike="noStrike" dirty="0">
                        <a:solidFill>
                          <a:schemeClr val="tx1"/>
                        </a:solidFill>
                        <a:effectLst/>
                        <a:hlinkClick r:id="rId6"/>
                      </a:endParaRPr>
                    </a:p>
                    <a:p>
                      <a:pPr algn="ctr" fontAlgn="ctr"/>
                      <a:r>
                        <a:rPr lang="es-ES" sz="800" u="none" strike="noStrike" dirty="0">
                          <a:solidFill>
                            <a:schemeClr val="tx1"/>
                          </a:solidFill>
                          <a:effectLst/>
                          <a:hlinkClick r:id="rId7"/>
                        </a:rPr>
                        <a:t>https://docs.google.com/forms/d/e/1FAIpQLSfny8YA-6DjrFm8rPiCJHMt8IKUMAILUottd-0-17ucbTdF1w/viewform</a:t>
                      </a:r>
                      <a:endParaRPr lang="es-ES" sz="800" u="none" strike="noStrike" dirty="0">
                        <a:solidFill>
                          <a:schemeClr val="tx1"/>
                        </a:solidFill>
                        <a:effectLst/>
                      </a:endParaRPr>
                    </a:p>
                    <a:p>
                      <a:pPr algn="ctr" fontAlgn="ctr"/>
                      <a:r>
                        <a:rPr lang="es-ES" sz="800" u="none" strike="noStrike" dirty="0">
                          <a:solidFill>
                            <a:schemeClr val="tx1"/>
                          </a:solidFill>
                          <a:effectLst/>
                        </a:rPr>
                        <a:t> </a:t>
                      </a:r>
                    </a:p>
                    <a:p>
                      <a:pPr algn="ctr" fontAlgn="ctr"/>
                      <a:endParaRPr lang="es-ES" sz="800" u="none" strike="noStrike" dirty="0">
                        <a:solidFill>
                          <a:schemeClr val="tx1"/>
                        </a:solidFill>
                        <a:effectLst/>
                      </a:endParaRPr>
                    </a:p>
                    <a:p>
                      <a:pPr algn="ctr" fontAlgn="ctr"/>
                      <a:endParaRPr lang="es-ES" sz="800" u="none" strike="noStrike" dirty="0">
                        <a:solidFill>
                          <a:schemeClr val="tx1"/>
                        </a:solidFill>
                        <a:effectLst/>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3218596"/>
                  </a:ext>
                </a:extLst>
              </a:tr>
            </a:tbl>
          </a:graphicData>
        </a:graphic>
      </p:graphicFrame>
    </p:spTree>
    <p:extLst>
      <p:ext uri="{BB962C8B-B14F-4D97-AF65-F5344CB8AC3E}">
        <p14:creationId xmlns:p14="http://schemas.microsoft.com/office/powerpoint/2010/main" val="3880244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2E9FBEC-9D66-8945-9B38-A1855BEF2F8E}"/>
              </a:ext>
            </a:extLst>
          </p:cNvPr>
          <p:cNvSpPr txBox="1"/>
          <p:nvPr/>
        </p:nvSpPr>
        <p:spPr>
          <a:xfrm>
            <a:off x="6300192" y="3435846"/>
            <a:ext cx="2699778" cy="461665"/>
          </a:xfrm>
          <a:prstGeom prst="rect">
            <a:avLst/>
          </a:prstGeom>
          <a:noFill/>
        </p:spPr>
        <p:txBody>
          <a:bodyPr wrap="none" rtlCol="0">
            <a:spAutoFit/>
          </a:bodyPr>
          <a:lstStyle/>
          <a:p>
            <a:pPr algn="ctr"/>
            <a:r>
              <a:rPr lang="es-PE" sz="2400" b="1" dirty="0">
                <a:solidFill>
                  <a:schemeClr val="bg1"/>
                </a:solidFill>
                <a:latin typeface="+mj-lt"/>
              </a:rPr>
              <a:t>¡Muchas gracias!</a:t>
            </a:r>
          </a:p>
        </p:txBody>
      </p:sp>
    </p:spTree>
    <p:extLst>
      <p:ext uri="{BB962C8B-B14F-4D97-AF65-F5344CB8AC3E}">
        <p14:creationId xmlns:p14="http://schemas.microsoft.com/office/powerpoint/2010/main" val="338410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E7B2D5CA-96F8-721E-51C9-3B6D2D2A8198}"/>
              </a:ext>
            </a:extLst>
          </p:cNvPr>
          <p:cNvGraphicFramePr/>
          <p:nvPr>
            <p:extLst>
              <p:ext uri="{D42A27DB-BD31-4B8C-83A1-F6EECF244321}">
                <p14:modId xmlns:p14="http://schemas.microsoft.com/office/powerpoint/2010/main" val="1330583365"/>
              </p:ext>
            </p:extLst>
          </p:nvPr>
        </p:nvGraphicFramePr>
        <p:xfrm>
          <a:off x="1547664" y="1635646"/>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6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Subtítulo">
            <a:extLst>
              <a:ext uri="{FF2B5EF4-FFF2-40B4-BE49-F238E27FC236}">
                <a16:creationId xmlns:a16="http://schemas.microsoft.com/office/drawing/2014/main" id="{602FA024-218B-01FA-745F-F35A7036C912}"/>
              </a:ext>
            </a:extLst>
          </p:cNvPr>
          <p:cNvSpPr txBox="1">
            <a:spLocks/>
          </p:cNvSpPr>
          <p:nvPr/>
        </p:nvSpPr>
        <p:spPr>
          <a:xfrm>
            <a:off x="503548" y="1203598"/>
            <a:ext cx="8388932" cy="3888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419" sz="1300" b="1" dirty="0"/>
              <a:t>Estimados docentes asesores de los clubes de ciencia y tecnología a nivel nacional, a continuación detallaremos las pautas para el llenado de la actualización de la base de datos según el OFICIO MULTIPLE N°0004-2023-CONCYTEC-SDCTT:</a:t>
            </a:r>
          </a:p>
          <a:p>
            <a:pPr marL="0" indent="0" algn="just">
              <a:buNone/>
            </a:pPr>
            <a:endParaRPr lang="es-419" sz="1300" b="1" dirty="0"/>
          </a:p>
          <a:p>
            <a:pPr algn="just">
              <a:buAutoNum type="arabicPeriod"/>
            </a:pPr>
            <a:r>
              <a:rPr lang="es-419" sz="1300" b="1" dirty="0"/>
              <a:t>El tiempo de entrega de la información solicitada según formato por la UGEL es hasta el 23 de Junio. </a:t>
            </a:r>
          </a:p>
          <a:p>
            <a:pPr algn="just">
              <a:buAutoNum type="arabicPeriod"/>
            </a:pPr>
            <a:r>
              <a:rPr lang="es-419" sz="1300" b="1" dirty="0"/>
              <a:t>Para una correcta actualización de la base de datos de tu club de ciencia y tecnología se recomienda seguir las pautas descritas en la presente guía de orientación.</a:t>
            </a:r>
          </a:p>
          <a:p>
            <a:pPr algn="just">
              <a:buFont typeface="Arial" pitchFamily="34" charset="0"/>
              <a:buAutoNum type="arabicPeriod"/>
            </a:pPr>
            <a:r>
              <a:rPr lang="es-419" sz="1300" b="1" dirty="0"/>
              <a:t>Si eres de la región </a:t>
            </a:r>
            <a:r>
              <a:rPr lang="es-ES" sz="1300" b="1" dirty="0"/>
              <a:t>AMAZONAS, ANCASH, APURÍMAC, AREQUIPA, AYACUCHO, CAJAMARCA, CALLAO, CUSCO, HUANCAVELICA, HUÁNUCO, ICA, JUNÍN y LA LIBERTAD ingresa al siguiente link drive para actualizar la información en línea correspondiente a su padrón DRE/GRE: </a:t>
            </a:r>
            <a:r>
              <a:rPr lang="es-ES" sz="1300" b="1" dirty="0">
                <a:hlinkClick r:id="rId3"/>
              </a:rPr>
              <a:t>https://drive.google.com/drive/folders/1OLhYRTFOw11AKRzzVZ84zorUIKvBIs-3?usp=sharing</a:t>
            </a:r>
            <a:r>
              <a:rPr lang="es-ES" sz="1300" b="1" dirty="0"/>
              <a:t>. Y comunicarse con Percy Rodriguez Lizano al correo </a:t>
            </a:r>
            <a:r>
              <a:rPr lang="es-ES" sz="1300" b="1" dirty="0">
                <a:hlinkClick r:id="rId4"/>
              </a:rPr>
              <a:t>clubescyt@concytec.gob.pe</a:t>
            </a:r>
            <a:r>
              <a:rPr lang="es-ES" sz="1300" b="1" dirty="0"/>
              <a:t> y celular 960368692. </a:t>
            </a:r>
          </a:p>
          <a:p>
            <a:pPr algn="just">
              <a:buAutoNum type="arabicPeriod"/>
            </a:pPr>
            <a:r>
              <a:rPr lang="es-419" sz="1300" b="1" dirty="0"/>
              <a:t>Si eres de la región </a:t>
            </a:r>
            <a:r>
              <a:rPr lang="es-PE" sz="1300" b="1" dirty="0"/>
              <a:t>LAMBAYEQUE, LIMA METROPOLITANA, LIMA PROVINCIAS, LORETO, MADRE DE DIOS, MOQUEGUA, PASCO, PIURA, PUNO, SAN MARTÍN, TACNA, TUMBES y UCAYALI </a:t>
            </a:r>
            <a:r>
              <a:rPr lang="es-ES" sz="1300" b="1" dirty="0"/>
              <a:t>ingresa al siguiente link drive para actualizar la información en línea correspondiente a su padrón DRE/GRE: </a:t>
            </a:r>
            <a:r>
              <a:rPr lang="es-ES" sz="1300" b="1" dirty="0">
                <a:hlinkClick r:id="rId5"/>
              </a:rPr>
              <a:t>https://drive.google.com/drive/folders/1i1dYqanLWYbFR3U1e60EN8_YNGwfetPe?usp=drive_link</a:t>
            </a:r>
            <a:r>
              <a:rPr lang="es-ES" sz="1300" b="1" dirty="0"/>
              <a:t>. Y comunicarse con Roberto Zelaya Vilca al correo </a:t>
            </a:r>
            <a:r>
              <a:rPr lang="es-ES" sz="1300" b="1" dirty="0">
                <a:hlinkClick r:id="rId6"/>
              </a:rPr>
              <a:t>clubescyt2@concytec.gob.pe</a:t>
            </a:r>
            <a:r>
              <a:rPr lang="es-ES" sz="1300" b="1" dirty="0"/>
              <a:t> y celular 963284232.</a:t>
            </a:r>
            <a:endParaRPr lang="es-PE" sz="1400" b="1" dirty="0"/>
          </a:p>
          <a:p>
            <a:pPr>
              <a:buAutoNum type="arabicPeriod"/>
            </a:pPr>
            <a:endParaRPr lang="es-PE" sz="1400" b="1" dirty="0"/>
          </a:p>
        </p:txBody>
      </p:sp>
    </p:spTree>
    <p:extLst>
      <p:ext uri="{BB962C8B-B14F-4D97-AF65-F5344CB8AC3E}">
        <p14:creationId xmlns:p14="http://schemas.microsoft.com/office/powerpoint/2010/main" val="1202966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E7B2D5CA-96F8-721E-51C9-3B6D2D2A8198}"/>
              </a:ext>
            </a:extLst>
          </p:cNvPr>
          <p:cNvGraphicFramePr/>
          <p:nvPr>
            <p:extLst>
              <p:ext uri="{D42A27DB-BD31-4B8C-83A1-F6EECF244321}">
                <p14:modId xmlns:p14="http://schemas.microsoft.com/office/powerpoint/2010/main" val="3041154941"/>
              </p:ext>
            </p:extLst>
          </p:nvPr>
        </p:nvGraphicFramePr>
        <p:xfrm>
          <a:off x="1547664" y="1635646"/>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712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Subtítulo">
            <a:extLst>
              <a:ext uri="{FF2B5EF4-FFF2-40B4-BE49-F238E27FC236}">
                <a16:creationId xmlns:a16="http://schemas.microsoft.com/office/drawing/2014/main" id="{602FA024-218B-01FA-745F-F35A7036C912}"/>
              </a:ext>
            </a:extLst>
          </p:cNvPr>
          <p:cNvSpPr txBox="1">
            <a:spLocks/>
          </p:cNvSpPr>
          <p:nvPr/>
        </p:nvSpPr>
        <p:spPr>
          <a:xfrm>
            <a:off x="503548" y="1203598"/>
            <a:ext cx="8136904"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1600" b="1" dirty="0"/>
              <a:t>1. INFORMACION DE LA I.E.: </a:t>
            </a:r>
          </a:p>
          <a:p>
            <a:pPr algn="just">
              <a:buAutoNum type="arabicPeriod"/>
            </a:pPr>
            <a:endParaRPr lang="es-PE" sz="1400" b="1" dirty="0"/>
          </a:p>
          <a:p>
            <a:pPr>
              <a:buAutoNum type="arabicPeriod"/>
            </a:pPr>
            <a:endParaRPr lang="es-PE" sz="1400" b="1" dirty="0"/>
          </a:p>
        </p:txBody>
      </p:sp>
      <p:graphicFrame>
        <p:nvGraphicFramePr>
          <p:cNvPr id="7" name="Tabla 6">
            <a:extLst>
              <a:ext uri="{FF2B5EF4-FFF2-40B4-BE49-F238E27FC236}">
                <a16:creationId xmlns:a16="http://schemas.microsoft.com/office/drawing/2014/main" id="{CA981BAC-E1F1-A384-8ED8-A4324DC22EB6}"/>
              </a:ext>
            </a:extLst>
          </p:cNvPr>
          <p:cNvGraphicFramePr>
            <a:graphicFrameLocks noGrp="1"/>
          </p:cNvGraphicFramePr>
          <p:nvPr>
            <p:extLst>
              <p:ext uri="{D42A27DB-BD31-4B8C-83A1-F6EECF244321}">
                <p14:modId xmlns:p14="http://schemas.microsoft.com/office/powerpoint/2010/main" val="402591774"/>
              </p:ext>
            </p:extLst>
          </p:nvPr>
        </p:nvGraphicFramePr>
        <p:xfrm>
          <a:off x="35496" y="1635646"/>
          <a:ext cx="9073008" cy="2304255"/>
        </p:xfrm>
        <a:graphic>
          <a:graphicData uri="http://schemas.openxmlformats.org/drawingml/2006/table">
            <a:tbl>
              <a:tblPr>
                <a:tableStyleId>{5C22544A-7EE6-4342-B048-85BDC9FD1C3A}</a:tableStyleId>
              </a:tblPr>
              <a:tblGrid>
                <a:gridCol w="1146539">
                  <a:extLst>
                    <a:ext uri="{9D8B030D-6E8A-4147-A177-3AD203B41FA5}">
                      <a16:colId xmlns:a16="http://schemas.microsoft.com/office/drawing/2014/main" val="2513793907"/>
                    </a:ext>
                  </a:extLst>
                </a:gridCol>
                <a:gridCol w="1318068">
                  <a:extLst>
                    <a:ext uri="{9D8B030D-6E8A-4147-A177-3AD203B41FA5}">
                      <a16:colId xmlns:a16="http://schemas.microsoft.com/office/drawing/2014/main" val="4095140418"/>
                    </a:ext>
                  </a:extLst>
                </a:gridCol>
                <a:gridCol w="1417375">
                  <a:extLst>
                    <a:ext uri="{9D8B030D-6E8A-4147-A177-3AD203B41FA5}">
                      <a16:colId xmlns:a16="http://schemas.microsoft.com/office/drawing/2014/main" val="1272749325"/>
                    </a:ext>
                  </a:extLst>
                </a:gridCol>
                <a:gridCol w="1507655">
                  <a:extLst>
                    <a:ext uri="{9D8B030D-6E8A-4147-A177-3AD203B41FA5}">
                      <a16:colId xmlns:a16="http://schemas.microsoft.com/office/drawing/2014/main" val="3428986193"/>
                    </a:ext>
                  </a:extLst>
                </a:gridCol>
                <a:gridCol w="1760435">
                  <a:extLst>
                    <a:ext uri="{9D8B030D-6E8A-4147-A177-3AD203B41FA5}">
                      <a16:colId xmlns:a16="http://schemas.microsoft.com/office/drawing/2014/main" val="2277403743"/>
                    </a:ext>
                  </a:extLst>
                </a:gridCol>
                <a:gridCol w="1922936">
                  <a:extLst>
                    <a:ext uri="{9D8B030D-6E8A-4147-A177-3AD203B41FA5}">
                      <a16:colId xmlns:a16="http://schemas.microsoft.com/office/drawing/2014/main" val="1237374880"/>
                    </a:ext>
                  </a:extLst>
                </a:gridCol>
              </a:tblGrid>
              <a:tr h="701299">
                <a:tc>
                  <a:txBody>
                    <a:bodyPr/>
                    <a:lstStyle/>
                    <a:p>
                      <a:pPr algn="ctr" fontAlgn="ctr"/>
                      <a:r>
                        <a:rPr lang="es-PE" sz="800" u="none" strike="noStrike" dirty="0">
                          <a:solidFill>
                            <a:schemeClr val="bg1"/>
                          </a:solidFill>
                          <a:effectLst/>
                        </a:rPr>
                        <a:t>DRE Y/O GRE </a:t>
                      </a:r>
                      <a:endParaRPr lang="es-PE" sz="800" b="1" i="0" u="none" strike="noStrike" dirty="0">
                        <a:solidFill>
                          <a:schemeClr val="bg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800" u="none" strike="noStrike" dirty="0">
                          <a:solidFill>
                            <a:schemeClr val="bg1"/>
                          </a:solidFill>
                          <a:effectLst/>
                        </a:rPr>
                        <a:t>UGEL</a:t>
                      </a:r>
                      <a:endParaRPr lang="es-PE" sz="800" b="1" i="0" u="none" strike="noStrike" dirty="0">
                        <a:solidFill>
                          <a:schemeClr val="bg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800" u="none" strike="noStrike" dirty="0">
                          <a:solidFill>
                            <a:schemeClr val="bg1"/>
                          </a:solidFill>
                          <a:effectLst/>
                        </a:rPr>
                        <a:t>PROVINCIA </a:t>
                      </a:r>
                      <a:endParaRPr lang="es-PE" sz="800" b="1" i="0" u="none" strike="noStrike" dirty="0">
                        <a:solidFill>
                          <a:schemeClr val="bg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800" u="none" strike="noStrike" dirty="0">
                          <a:solidFill>
                            <a:schemeClr val="bg1"/>
                          </a:solidFill>
                          <a:effectLst/>
                        </a:rPr>
                        <a:t>DISTRITO</a:t>
                      </a:r>
                      <a:endParaRPr lang="es-PE" sz="800" b="1" i="0" u="none" strike="noStrike" dirty="0">
                        <a:solidFill>
                          <a:schemeClr val="bg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800" u="none" strike="noStrike" dirty="0">
                          <a:solidFill>
                            <a:schemeClr val="bg1"/>
                          </a:solidFill>
                          <a:effectLst/>
                        </a:rPr>
                        <a:t>DIRECCIÓN</a:t>
                      </a:r>
                      <a:endParaRPr lang="es-PE" sz="800" b="1" i="0" u="none" strike="noStrike" dirty="0">
                        <a:solidFill>
                          <a:schemeClr val="bg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800" u="none" strike="noStrike" dirty="0">
                          <a:solidFill>
                            <a:schemeClr val="bg1"/>
                          </a:solidFill>
                          <a:effectLst/>
                        </a:rPr>
                        <a:t>NOMBRE DE LA I.E.</a:t>
                      </a:r>
                      <a:endParaRPr lang="es-PE" sz="800" b="1" i="0" u="none" strike="noStrike" dirty="0">
                        <a:solidFill>
                          <a:schemeClr val="bg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418282022"/>
                  </a:ext>
                </a:extLst>
              </a:tr>
              <a:tr h="801478">
                <a:tc>
                  <a:txBody>
                    <a:bodyPr/>
                    <a:lstStyle/>
                    <a:p>
                      <a:pPr algn="ctr" fontAlgn="ctr"/>
                      <a:r>
                        <a:rPr lang="es-PE" sz="800" u="none" strike="noStrike" dirty="0">
                          <a:solidFill>
                            <a:schemeClr val="tx1"/>
                          </a:solidFill>
                          <a:effectLst/>
                        </a:rPr>
                        <a:t>DRE AMAZONAS</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solidFill>
                            <a:schemeClr val="tx1"/>
                          </a:solidFill>
                          <a:effectLst/>
                        </a:rPr>
                        <a:t>UGEL BAGUA</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solidFill>
                            <a:schemeClr val="tx1"/>
                          </a:solidFill>
                          <a:effectLst/>
                        </a:rPr>
                        <a:t>Dos de mayo</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solidFill>
                            <a:schemeClr val="tx1"/>
                          </a:solidFill>
                          <a:effectLst/>
                        </a:rPr>
                        <a:t>La Unión</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solidFill>
                            <a:schemeClr val="tx1"/>
                          </a:solidFill>
                          <a:effectLst/>
                        </a:rPr>
                        <a:t> Av. Los Álamos N°325</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419" sz="800" b="0" i="0" u="none" strike="noStrike" dirty="0">
                          <a:solidFill>
                            <a:schemeClr val="tx1"/>
                          </a:solidFill>
                          <a:effectLst/>
                          <a:latin typeface="Calibri" panose="020F0502020204030204" pitchFamily="34" charset="0"/>
                        </a:rPr>
                        <a:t>I.E. Nuestra Señora de la Merced</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8219033"/>
                  </a:ext>
                </a:extLst>
              </a:tr>
              <a:tr h="801478">
                <a:tc>
                  <a:txBody>
                    <a:bodyPr/>
                    <a:lstStyle/>
                    <a:p>
                      <a:pPr algn="ctr" fontAlgn="ctr"/>
                      <a:r>
                        <a:rPr lang="es-419" sz="800" b="0" i="0" u="none" strike="noStrike" dirty="0">
                          <a:solidFill>
                            <a:schemeClr val="tx1"/>
                          </a:solidFill>
                          <a:effectLst/>
                          <a:latin typeface="Calibri" panose="020F0502020204030204" pitchFamily="34" charset="0"/>
                        </a:rPr>
                        <a:t>En este espacio deberás escribir en mayúscula la DRE/GRE a la que pertenece tu club de ciencia y tecnología.</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419" sz="800" b="0" i="0" u="none" strike="noStrike" dirty="0">
                          <a:solidFill>
                            <a:schemeClr val="tx1"/>
                          </a:solidFill>
                          <a:effectLst/>
                          <a:latin typeface="Calibri" panose="020F0502020204030204" pitchFamily="34" charset="0"/>
                        </a:rPr>
                        <a:t>En este espacio deberás escribir en mayúscula la UGEL </a:t>
                      </a:r>
                    </a:p>
                    <a:p>
                      <a:pPr algn="ctr" fontAlgn="ctr"/>
                      <a:r>
                        <a:rPr lang="es-419" sz="800" b="0" i="0" u="none" strike="noStrike" dirty="0">
                          <a:solidFill>
                            <a:schemeClr val="tx1"/>
                          </a:solidFill>
                          <a:effectLst/>
                          <a:latin typeface="Calibri" panose="020F0502020204030204" pitchFamily="34" charset="0"/>
                        </a:rPr>
                        <a:t>a la que pertenece tu club de ciencia y tecnología.</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419" sz="800" b="0" i="0" u="none" strike="noStrike" dirty="0">
                          <a:solidFill>
                            <a:schemeClr val="tx1"/>
                          </a:solidFill>
                          <a:effectLst/>
                          <a:latin typeface="Calibri" panose="020F0502020204030204" pitchFamily="34" charset="0"/>
                        </a:rPr>
                        <a:t>En este espacio deberás escribir en mayúscula y minúscula la Provincia a la que pertenece tu club de ciencia y tecnología.</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En este espacio deberás escribir en mayúscula y minúscula el Distrito a la que pertenece tu club de ciencia y tecnología.</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En este espacio deberás escribir en mayúscula y minúscula la Dirección a la que pertenece tu club de ciencia y tecnología.</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En este espacio deberás escribir en mayúscula y minúscula el nombre de la Institución Educativa (Colocar la palabra I.E.) a la que pertenece tu club de ciencia y tecnología.</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5737038"/>
                  </a:ext>
                </a:extLst>
              </a:tr>
            </a:tbl>
          </a:graphicData>
        </a:graphic>
      </p:graphicFrame>
    </p:spTree>
    <p:extLst>
      <p:ext uri="{BB962C8B-B14F-4D97-AF65-F5344CB8AC3E}">
        <p14:creationId xmlns:p14="http://schemas.microsoft.com/office/powerpoint/2010/main" val="1973987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Subtítulo">
            <a:extLst>
              <a:ext uri="{FF2B5EF4-FFF2-40B4-BE49-F238E27FC236}">
                <a16:creationId xmlns:a16="http://schemas.microsoft.com/office/drawing/2014/main" id="{602FA024-218B-01FA-745F-F35A7036C912}"/>
              </a:ext>
            </a:extLst>
          </p:cNvPr>
          <p:cNvSpPr txBox="1">
            <a:spLocks/>
          </p:cNvSpPr>
          <p:nvPr/>
        </p:nvSpPr>
        <p:spPr>
          <a:xfrm>
            <a:off x="503548" y="1203598"/>
            <a:ext cx="8136904"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1600" b="1" dirty="0"/>
              <a:t>1. INFORMACION DE LA I.E.: </a:t>
            </a:r>
          </a:p>
          <a:p>
            <a:pPr algn="just">
              <a:buAutoNum type="arabicPeriod"/>
            </a:pPr>
            <a:endParaRPr lang="es-PE" sz="1400" b="1" dirty="0"/>
          </a:p>
          <a:p>
            <a:pPr>
              <a:buAutoNum type="arabicPeriod"/>
            </a:pPr>
            <a:endParaRPr lang="es-PE" sz="1400" b="1" dirty="0"/>
          </a:p>
        </p:txBody>
      </p:sp>
      <p:graphicFrame>
        <p:nvGraphicFramePr>
          <p:cNvPr id="3" name="Tabla 2">
            <a:extLst>
              <a:ext uri="{FF2B5EF4-FFF2-40B4-BE49-F238E27FC236}">
                <a16:creationId xmlns:a16="http://schemas.microsoft.com/office/drawing/2014/main" id="{5D569DEC-9FC6-3E9E-8E70-2597F3A4965B}"/>
              </a:ext>
            </a:extLst>
          </p:cNvPr>
          <p:cNvGraphicFramePr>
            <a:graphicFrameLocks noGrp="1"/>
          </p:cNvGraphicFramePr>
          <p:nvPr>
            <p:extLst>
              <p:ext uri="{D42A27DB-BD31-4B8C-83A1-F6EECF244321}">
                <p14:modId xmlns:p14="http://schemas.microsoft.com/office/powerpoint/2010/main" val="2332507063"/>
              </p:ext>
            </p:extLst>
          </p:nvPr>
        </p:nvGraphicFramePr>
        <p:xfrm>
          <a:off x="107504" y="1535124"/>
          <a:ext cx="9001001" cy="2495748"/>
        </p:xfrm>
        <a:graphic>
          <a:graphicData uri="http://schemas.openxmlformats.org/drawingml/2006/table">
            <a:tbl>
              <a:tblPr>
                <a:tableStyleId>{5C22544A-7EE6-4342-B048-85BDC9FD1C3A}</a:tableStyleId>
              </a:tblPr>
              <a:tblGrid>
                <a:gridCol w="690453">
                  <a:extLst>
                    <a:ext uri="{9D8B030D-6E8A-4147-A177-3AD203B41FA5}">
                      <a16:colId xmlns:a16="http://schemas.microsoft.com/office/drawing/2014/main" val="1465105202"/>
                    </a:ext>
                  </a:extLst>
                </a:gridCol>
                <a:gridCol w="891313">
                  <a:extLst>
                    <a:ext uri="{9D8B030D-6E8A-4147-A177-3AD203B41FA5}">
                      <a16:colId xmlns:a16="http://schemas.microsoft.com/office/drawing/2014/main" val="1105597646"/>
                    </a:ext>
                  </a:extLst>
                </a:gridCol>
                <a:gridCol w="703006">
                  <a:extLst>
                    <a:ext uri="{9D8B030D-6E8A-4147-A177-3AD203B41FA5}">
                      <a16:colId xmlns:a16="http://schemas.microsoft.com/office/drawing/2014/main" val="1900424519"/>
                    </a:ext>
                  </a:extLst>
                </a:gridCol>
                <a:gridCol w="891313">
                  <a:extLst>
                    <a:ext uri="{9D8B030D-6E8A-4147-A177-3AD203B41FA5}">
                      <a16:colId xmlns:a16="http://schemas.microsoft.com/office/drawing/2014/main" val="2418156792"/>
                    </a:ext>
                  </a:extLst>
                </a:gridCol>
                <a:gridCol w="856363">
                  <a:extLst>
                    <a:ext uri="{9D8B030D-6E8A-4147-A177-3AD203B41FA5}">
                      <a16:colId xmlns:a16="http://schemas.microsoft.com/office/drawing/2014/main" val="1464425998"/>
                    </a:ext>
                  </a:extLst>
                </a:gridCol>
                <a:gridCol w="963924">
                  <a:extLst>
                    <a:ext uri="{9D8B030D-6E8A-4147-A177-3AD203B41FA5}">
                      <a16:colId xmlns:a16="http://schemas.microsoft.com/office/drawing/2014/main" val="312947469"/>
                    </a:ext>
                  </a:extLst>
                </a:gridCol>
                <a:gridCol w="1916396">
                  <a:extLst>
                    <a:ext uri="{9D8B030D-6E8A-4147-A177-3AD203B41FA5}">
                      <a16:colId xmlns:a16="http://schemas.microsoft.com/office/drawing/2014/main" val="2573390919"/>
                    </a:ext>
                  </a:extLst>
                </a:gridCol>
                <a:gridCol w="2088233">
                  <a:extLst>
                    <a:ext uri="{9D8B030D-6E8A-4147-A177-3AD203B41FA5}">
                      <a16:colId xmlns:a16="http://schemas.microsoft.com/office/drawing/2014/main" val="3613493146"/>
                    </a:ext>
                  </a:extLst>
                </a:gridCol>
              </a:tblGrid>
              <a:tr h="567608">
                <a:tc gridSpan="6">
                  <a:txBody>
                    <a:bodyPr/>
                    <a:lstStyle/>
                    <a:p>
                      <a:pPr marL="0" algn="ctr" defTabSz="914400" rtl="0" eaLnBrk="1" fontAlgn="ctr" latinLnBrk="0" hangingPunct="1"/>
                      <a:r>
                        <a:rPr lang="es-ES" sz="800" u="none" strike="noStrike" kern="1200" dirty="0">
                          <a:solidFill>
                            <a:schemeClr val="bg1"/>
                          </a:solidFill>
                          <a:effectLst/>
                          <a:latin typeface="+mn-lt"/>
                          <a:ea typeface="+mn-ea"/>
                          <a:cs typeface="+mn-cs"/>
                        </a:rPr>
                        <a:t>CODIGO MODULAR </a:t>
                      </a:r>
                      <a:r>
                        <a:rPr lang="es-ES" sz="800" b="1" u="none" strike="noStrike" kern="1200" dirty="0">
                          <a:solidFill>
                            <a:schemeClr val="bg1"/>
                          </a:solidFill>
                          <a:effectLst/>
                          <a:latin typeface="+mn-lt"/>
                          <a:ea typeface="+mn-ea"/>
                          <a:cs typeface="+mn-cs"/>
                        </a:rPr>
                        <a:t>(Sólo completar el código modular según el nivel del club)</a:t>
                      </a: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marL="0" algn="ctr" defTabSz="914400" rtl="0" eaLnBrk="1" fontAlgn="ctr" latinLnBrk="0" hangingPunct="1"/>
                      <a:r>
                        <a:rPr lang="es-PE" sz="800" u="none" strike="noStrike" kern="1200" dirty="0">
                          <a:solidFill>
                            <a:schemeClr val="bg1"/>
                          </a:solidFill>
                          <a:effectLst/>
                          <a:latin typeface="+mn-lt"/>
                          <a:ea typeface="+mn-ea"/>
                          <a:cs typeface="+mn-cs"/>
                        </a:rPr>
                        <a:t>TIPO DE GESTION</a:t>
                      </a: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ctr" latinLnBrk="0" hangingPunct="1"/>
                      <a:r>
                        <a:rPr lang="es-PE" sz="800" u="none" strike="noStrike" kern="1200" dirty="0">
                          <a:solidFill>
                            <a:schemeClr val="bg1"/>
                          </a:solidFill>
                          <a:effectLst/>
                          <a:latin typeface="+mn-lt"/>
                          <a:ea typeface="+mn-ea"/>
                          <a:cs typeface="+mn-cs"/>
                        </a:rPr>
                        <a:t>MODALIDAD</a:t>
                      </a: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215859234"/>
                  </a:ext>
                </a:extLst>
              </a:tr>
              <a:tr h="584522">
                <a:tc>
                  <a:txBody>
                    <a:bodyPr/>
                    <a:lstStyle/>
                    <a:p>
                      <a:pPr algn="ctr" fontAlgn="ctr"/>
                      <a:r>
                        <a:rPr lang="es-PE" sz="800" u="none" strike="noStrike" dirty="0">
                          <a:effectLst/>
                          <a:latin typeface="+mj-lt"/>
                        </a:rPr>
                        <a:t>CM Inicial:</a:t>
                      </a:r>
                      <a:endParaRPr lang="es-PE" sz="800" b="1" i="0" u="none" strike="noStrike" dirty="0">
                        <a:solidFill>
                          <a:srgbClr val="FFFFFF"/>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effectLst/>
                          <a:latin typeface="+mj-lt"/>
                        </a:rPr>
                        <a:t>6774104 </a:t>
                      </a:r>
                      <a:endParaRPr lang="es-PE" sz="800" b="0" i="0" u="none" strike="noStrike" dirty="0">
                        <a:solidFill>
                          <a:srgbClr val="000000"/>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effectLst/>
                          <a:latin typeface="+mj-lt"/>
                        </a:rPr>
                        <a:t>CM Primaria:</a:t>
                      </a:r>
                      <a:endParaRPr lang="es-PE" sz="800" b="1" i="0" u="none" strike="noStrike" dirty="0">
                        <a:solidFill>
                          <a:srgbClr val="FFFFFF"/>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effectLst/>
                          <a:latin typeface="+mj-lt"/>
                        </a:rPr>
                        <a:t>5824841 </a:t>
                      </a:r>
                      <a:endParaRPr lang="es-PE" sz="800" b="0" i="0" u="none" strike="noStrike" dirty="0">
                        <a:solidFill>
                          <a:srgbClr val="000000"/>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effectLst/>
                          <a:latin typeface="+mj-lt"/>
                        </a:rPr>
                        <a:t>CM Secundaria:</a:t>
                      </a:r>
                      <a:endParaRPr lang="es-PE" sz="800" b="1" i="0" u="none" strike="noStrike" dirty="0">
                        <a:solidFill>
                          <a:srgbClr val="FFFFFF"/>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kern="1200" dirty="0">
                          <a:solidFill>
                            <a:schemeClr val="dk1"/>
                          </a:solidFill>
                          <a:effectLst/>
                          <a:latin typeface="+mj-lt"/>
                          <a:ea typeface="+mn-ea"/>
                          <a:cs typeface="+mn-cs"/>
                        </a:rPr>
                        <a:t>1718931 </a:t>
                      </a: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mj-lt"/>
                        </a:rPr>
                        <a:t>Público - Sector Educación</a:t>
                      </a:r>
                      <a:r>
                        <a:rPr lang="es-PE" sz="800" u="none" strike="noStrike" dirty="0">
                          <a:effectLst/>
                          <a:latin typeface="+mj-lt"/>
                        </a:rPr>
                        <a:t> </a:t>
                      </a:r>
                      <a:endParaRPr lang="es-PE" sz="800" b="0" i="0" u="none" strike="noStrike" dirty="0">
                        <a:solidFill>
                          <a:srgbClr val="000000"/>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effectLst/>
                          <a:latin typeface="+mj-lt"/>
                        </a:rPr>
                        <a:t>Jornada Escolar Regular - JER</a:t>
                      </a:r>
                      <a:endParaRPr lang="es-PE" sz="800" b="0" i="0" u="none" strike="noStrike" dirty="0">
                        <a:solidFill>
                          <a:srgbClr val="000000"/>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786286"/>
                  </a:ext>
                </a:extLst>
              </a:tr>
              <a:tr h="1296144">
                <a:tc>
                  <a:txBody>
                    <a:bodyPr/>
                    <a:lstStyle/>
                    <a:p>
                      <a:pPr algn="ctr" fontAlgn="ctr"/>
                      <a:endParaRPr lang="es-PE" sz="800" b="1" i="0" u="none" strike="noStrike" dirty="0">
                        <a:solidFill>
                          <a:srgbClr val="FFFFFF"/>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mj-lt"/>
                        </a:rPr>
                        <a:t>En este espacio deberás escribir el código modular </a:t>
                      </a:r>
                      <a:r>
                        <a:rPr lang="es-419" sz="800" b="1" i="0" u="none" strike="noStrike" dirty="0">
                          <a:solidFill>
                            <a:schemeClr val="tx1"/>
                          </a:solidFill>
                          <a:effectLst/>
                          <a:latin typeface="+mj-lt"/>
                        </a:rPr>
                        <a:t>solo si tu club de ciencia y tecnología es del nivel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1" i="0" u="none" strike="noStrike" dirty="0">
                          <a:solidFill>
                            <a:schemeClr val="tx1"/>
                          </a:solidFill>
                          <a:effectLst/>
                          <a:latin typeface="+mj-lt"/>
                        </a:rPr>
                        <a:t>Inicial.</a:t>
                      </a:r>
                      <a:endParaRPr lang="es-PE" sz="800" b="1" i="0" u="none" strike="noStrike" dirty="0">
                        <a:solidFill>
                          <a:schemeClr val="tx1"/>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PE" sz="800" b="1" i="0" u="none" strike="noStrike" dirty="0">
                        <a:solidFill>
                          <a:srgbClr val="FFFFFF"/>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mj-lt"/>
                        </a:rPr>
                        <a:t>En este espacio deberás escribir el código modular </a:t>
                      </a:r>
                      <a:r>
                        <a:rPr lang="es-419" sz="800" b="1" i="0" u="none" strike="noStrike" dirty="0">
                          <a:solidFill>
                            <a:schemeClr val="tx1"/>
                          </a:solidFill>
                          <a:effectLst/>
                          <a:latin typeface="+mj-lt"/>
                        </a:rPr>
                        <a:t>solo si tu club de ciencia y tecnología es del nivel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1" i="0" u="none" strike="noStrike" dirty="0">
                          <a:solidFill>
                            <a:schemeClr val="tx1"/>
                          </a:solidFill>
                          <a:effectLst/>
                          <a:latin typeface="+mj-lt"/>
                        </a:rPr>
                        <a:t>Primaria.</a:t>
                      </a:r>
                      <a:endParaRPr lang="es-PE" sz="800" b="1" i="0" u="none" strike="noStrike" dirty="0">
                        <a:solidFill>
                          <a:schemeClr val="tx1"/>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PE" sz="800" b="0" i="0" u="none" strike="noStrike" kern="1200" dirty="0">
                        <a:solidFill>
                          <a:schemeClr val="tx1"/>
                        </a:solidFill>
                        <a:effectLst/>
                        <a:latin typeface="+mj-lt"/>
                        <a:ea typeface="+mn-ea"/>
                        <a:cs typeface="+mn-cs"/>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mj-lt"/>
                        </a:rPr>
                        <a:t>En este espacio deberás escribir el código modular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1" i="0" u="none" strike="noStrike" dirty="0">
                          <a:solidFill>
                            <a:schemeClr val="tx1"/>
                          </a:solidFill>
                          <a:effectLst/>
                          <a:latin typeface="+mj-lt"/>
                        </a:rPr>
                        <a:t>solo si tu club de ciencia y tecnología es del nivel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1" i="0" u="none" strike="noStrike" dirty="0">
                          <a:solidFill>
                            <a:schemeClr val="tx1"/>
                          </a:solidFill>
                          <a:effectLst/>
                          <a:latin typeface="+mj-lt"/>
                        </a:rPr>
                        <a:t>Secundaria.</a:t>
                      </a:r>
                      <a:endParaRPr lang="es-PE" sz="800" b="1" i="0" u="none" strike="noStrike" dirty="0">
                        <a:solidFill>
                          <a:schemeClr val="tx1"/>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419" sz="800" b="0" i="0" u="none" strike="noStrike" dirty="0">
                        <a:solidFill>
                          <a:schemeClr val="tx1"/>
                        </a:solidFill>
                        <a:effectLst/>
                        <a:latin typeface="+mj-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mj-lt"/>
                        </a:rPr>
                        <a:t>En este espacio deberás seleccionar </a:t>
                      </a:r>
                      <a:r>
                        <a:rPr lang="es-419" sz="800" b="1" i="0" u="none" strike="noStrike" dirty="0">
                          <a:solidFill>
                            <a:schemeClr val="tx1"/>
                          </a:solidFill>
                          <a:effectLst/>
                          <a:latin typeface="+mj-lt"/>
                        </a:rPr>
                        <a:t>(en la flecha de la esquina inferior derecha) </a:t>
                      </a:r>
                      <a:r>
                        <a:rPr lang="es-419" sz="800" b="0" i="0" u="none" strike="noStrike" dirty="0">
                          <a:solidFill>
                            <a:schemeClr val="tx1"/>
                          </a:solidFill>
                          <a:effectLst/>
                          <a:latin typeface="+mj-lt"/>
                        </a:rPr>
                        <a:t>el tipo de gestión a la que pertenece la institución educativa de tu club de ciencia y tecnología. Este puede ser del tipo: </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419" sz="800" b="0" i="0" u="none" strike="noStrike" dirty="0">
                        <a:solidFill>
                          <a:schemeClr val="tx1"/>
                        </a:solidFill>
                        <a:effectLst/>
                        <a:latin typeface="+mj-lt"/>
                      </a:endParaRP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419" sz="800" b="0" i="0" u="none" strike="noStrike" dirty="0">
                          <a:solidFill>
                            <a:schemeClr val="tx1"/>
                          </a:solidFill>
                          <a:effectLst/>
                          <a:latin typeface="+mj-lt"/>
                        </a:rPr>
                        <a:t>Público - Sector Educación</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Privado – Convenio</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Privado – Parroquial</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Privado - Privada </a:t>
                      </a: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mj-lt"/>
                        </a:rPr>
                        <a:t>En este espacio deberás seleccionar </a:t>
                      </a:r>
                      <a:r>
                        <a:rPr lang="es-419" sz="800" b="1" i="0" u="none" strike="noStrike" dirty="0">
                          <a:solidFill>
                            <a:schemeClr val="tx1"/>
                          </a:solidFill>
                          <a:effectLst/>
                          <a:latin typeface="+mj-lt"/>
                        </a:rPr>
                        <a:t>(en la flecha de la esquina inferior derecha) </a:t>
                      </a:r>
                      <a:r>
                        <a:rPr lang="es-419" sz="800" b="0" i="0" u="none" strike="noStrike" dirty="0">
                          <a:solidFill>
                            <a:schemeClr val="tx1"/>
                          </a:solidFill>
                          <a:effectLst/>
                          <a:latin typeface="+mj-lt"/>
                        </a:rPr>
                        <a:t>la modalidad a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mj-lt"/>
                        </a:rPr>
                        <a:t>la que pertenece la institución educativa de tu club de ciencia y tecnología. Este puede ser del tipo:  </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419" sz="800" b="0" i="0" u="none" strike="noStrike" dirty="0">
                        <a:solidFill>
                          <a:schemeClr val="tx1"/>
                        </a:solidFill>
                        <a:effectLst/>
                        <a:latin typeface="+mj-lt"/>
                      </a:endParaRP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419" sz="800" b="0" i="0" u="none" strike="noStrike" dirty="0">
                          <a:solidFill>
                            <a:schemeClr val="tx1"/>
                          </a:solidFill>
                          <a:effectLst/>
                          <a:latin typeface="+mj-lt"/>
                        </a:rPr>
                        <a:t>Jornada Escolar Regular – JER</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Jornada Escolar Completa – JEC</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Colegio de Alto Rendimiento - COAR</a:t>
                      </a:r>
                      <a:endParaRPr lang="es-PE" sz="800" b="0" i="0" u="none" strike="noStrike" dirty="0">
                        <a:solidFill>
                          <a:srgbClr val="000000"/>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007805"/>
                  </a:ext>
                </a:extLst>
              </a:tr>
            </a:tbl>
          </a:graphicData>
        </a:graphic>
      </p:graphicFrame>
      <p:pic>
        <p:nvPicPr>
          <p:cNvPr id="7" name="Imagen 6">
            <a:extLst>
              <a:ext uri="{FF2B5EF4-FFF2-40B4-BE49-F238E27FC236}">
                <a16:creationId xmlns:a16="http://schemas.microsoft.com/office/drawing/2014/main" id="{C0BA7243-FB40-C35E-AD9E-2856080B49DD}"/>
              </a:ext>
            </a:extLst>
          </p:cNvPr>
          <p:cNvPicPr>
            <a:picLocks noChangeAspect="1"/>
          </p:cNvPicPr>
          <p:nvPr/>
        </p:nvPicPr>
        <p:blipFill>
          <a:blip r:embed="rId3"/>
          <a:stretch>
            <a:fillRect/>
          </a:stretch>
        </p:blipFill>
        <p:spPr>
          <a:xfrm>
            <a:off x="6858254" y="2787774"/>
            <a:ext cx="162017" cy="144016"/>
          </a:xfrm>
          <a:prstGeom prst="rect">
            <a:avLst/>
          </a:prstGeom>
        </p:spPr>
      </p:pic>
      <p:sp>
        <p:nvSpPr>
          <p:cNvPr id="10" name="Rectángulo 9">
            <a:extLst>
              <a:ext uri="{FF2B5EF4-FFF2-40B4-BE49-F238E27FC236}">
                <a16:creationId xmlns:a16="http://schemas.microsoft.com/office/drawing/2014/main" id="{CD82F938-3407-330A-1939-C1E8E5E83A93}"/>
              </a:ext>
            </a:extLst>
          </p:cNvPr>
          <p:cNvSpPr/>
          <p:nvPr/>
        </p:nvSpPr>
        <p:spPr>
          <a:xfrm>
            <a:off x="6867253" y="2782999"/>
            <a:ext cx="144017" cy="14401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2" name="Imagen 11">
            <a:extLst>
              <a:ext uri="{FF2B5EF4-FFF2-40B4-BE49-F238E27FC236}">
                <a16:creationId xmlns:a16="http://schemas.microsoft.com/office/drawing/2014/main" id="{CDE07041-D5C5-53D1-78FC-6161FC535976}"/>
              </a:ext>
            </a:extLst>
          </p:cNvPr>
          <p:cNvPicPr>
            <a:picLocks noChangeAspect="1"/>
          </p:cNvPicPr>
          <p:nvPr/>
        </p:nvPicPr>
        <p:blipFill>
          <a:blip r:embed="rId3"/>
          <a:stretch>
            <a:fillRect/>
          </a:stretch>
        </p:blipFill>
        <p:spPr>
          <a:xfrm>
            <a:off x="8946488" y="2782999"/>
            <a:ext cx="162017" cy="144016"/>
          </a:xfrm>
          <a:prstGeom prst="rect">
            <a:avLst/>
          </a:prstGeom>
        </p:spPr>
      </p:pic>
      <p:sp>
        <p:nvSpPr>
          <p:cNvPr id="15" name="Rectángulo 14">
            <a:extLst>
              <a:ext uri="{FF2B5EF4-FFF2-40B4-BE49-F238E27FC236}">
                <a16:creationId xmlns:a16="http://schemas.microsoft.com/office/drawing/2014/main" id="{31B4BF04-CC04-7089-1247-211A0D075372}"/>
              </a:ext>
            </a:extLst>
          </p:cNvPr>
          <p:cNvSpPr/>
          <p:nvPr/>
        </p:nvSpPr>
        <p:spPr>
          <a:xfrm>
            <a:off x="8952234" y="2782998"/>
            <a:ext cx="144017" cy="14401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4" name="Tabla 3">
            <a:extLst>
              <a:ext uri="{FF2B5EF4-FFF2-40B4-BE49-F238E27FC236}">
                <a16:creationId xmlns:a16="http://schemas.microsoft.com/office/drawing/2014/main" id="{926DAD5B-D59F-1263-451D-58A318F45BB4}"/>
              </a:ext>
            </a:extLst>
          </p:cNvPr>
          <p:cNvGraphicFramePr>
            <a:graphicFrameLocks noGrp="1"/>
          </p:cNvGraphicFramePr>
          <p:nvPr>
            <p:extLst>
              <p:ext uri="{D42A27DB-BD31-4B8C-83A1-F6EECF244321}">
                <p14:modId xmlns:p14="http://schemas.microsoft.com/office/powerpoint/2010/main" val="2058309754"/>
              </p:ext>
            </p:extLst>
          </p:nvPr>
        </p:nvGraphicFramePr>
        <p:xfrm>
          <a:off x="107504" y="4030872"/>
          <a:ext cx="9001001" cy="769148"/>
        </p:xfrm>
        <a:graphic>
          <a:graphicData uri="http://schemas.openxmlformats.org/drawingml/2006/table">
            <a:tbl>
              <a:tblPr>
                <a:tableStyleId>{5C22544A-7EE6-4342-B048-85BDC9FD1C3A}</a:tableStyleId>
              </a:tblPr>
              <a:tblGrid>
                <a:gridCol w="4996372">
                  <a:extLst>
                    <a:ext uri="{9D8B030D-6E8A-4147-A177-3AD203B41FA5}">
                      <a16:colId xmlns:a16="http://schemas.microsoft.com/office/drawing/2014/main" val="2437524587"/>
                    </a:ext>
                  </a:extLst>
                </a:gridCol>
                <a:gridCol w="1916396">
                  <a:extLst>
                    <a:ext uri="{9D8B030D-6E8A-4147-A177-3AD203B41FA5}">
                      <a16:colId xmlns:a16="http://schemas.microsoft.com/office/drawing/2014/main" val="275146238"/>
                    </a:ext>
                  </a:extLst>
                </a:gridCol>
                <a:gridCol w="2088233">
                  <a:extLst>
                    <a:ext uri="{9D8B030D-6E8A-4147-A177-3AD203B41FA5}">
                      <a16:colId xmlns:a16="http://schemas.microsoft.com/office/drawing/2014/main" val="1249602339"/>
                    </a:ext>
                  </a:extLst>
                </a:gridCol>
              </a:tblGrid>
              <a:tr h="76914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1" i="0" u="none" strike="noStrike" dirty="0">
                          <a:solidFill>
                            <a:schemeClr val="tx1"/>
                          </a:solidFill>
                          <a:effectLst/>
                          <a:latin typeface="+mj-lt"/>
                        </a:rPr>
                        <a:t>Observación general: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1" i="0" u="none" strike="noStrike" kern="1200" dirty="0">
                          <a:solidFill>
                            <a:schemeClr val="tx1"/>
                          </a:solidFill>
                          <a:effectLst/>
                          <a:latin typeface="+mn-lt"/>
                          <a:ea typeface="+mn-ea"/>
                          <a:cs typeface="+mn-cs"/>
                        </a:rPr>
                        <a:t>Si los miembros de tu club son de un nivel completar el código modular en la casilla que corresponde.</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1" i="0" u="none" strike="noStrike" dirty="0">
                          <a:solidFill>
                            <a:schemeClr val="tx1"/>
                          </a:solidFill>
                          <a:effectLst/>
                          <a:latin typeface="+mj-lt"/>
                        </a:rPr>
                        <a:t>Si los miembros de tu club son de los 2 niveles completar los 2 códigos modulares </a:t>
                      </a:r>
                      <a:r>
                        <a:rPr lang="es-419" sz="800" b="1" i="0" u="none" strike="noStrike" kern="1200" dirty="0">
                          <a:solidFill>
                            <a:schemeClr val="tx1"/>
                          </a:solidFill>
                          <a:effectLst/>
                          <a:latin typeface="+mn-lt"/>
                          <a:ea typeface="+mn-ea"/>
                          <a:cs typeface="+mn-cs"/>
                        </a:rPr>
                        <a:t>en las casillas que corresponde</a:t>
                      </a:r>
                      <a:r>
                        <a:rPr lang="es-419" sz="800" b="1" i="0" u="none" strike="noStrike" dirty="0">
                          <a:solidFill>
                            <a:schemeClr val="tx1"/>
                          </a:solidFill>
                          <a:effectLst/>
                          <a:latin typeface="+mj-lt"/>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1" i="0" u="none" strike="noStrike" dirty="0">
                          <a:solidFill>
                            <a:schemeClr val="tx1"/>
                          </a:solidFill>
                          <a:effectLst/>
                          <a:latin typeface="+mj-lt"/>
                        </a:rPr>
                        <a:t>Si  </a:t>
                      </a:r>
                      <a:r>
                        <a:rPr lang="es-419" sz="800" b="1" i="0" u="none" strike="noStrike" kern="1200" dirty="0">
                          <a:solidFill>
                            <a:schemeClr val="tx1"/>
                          </a:solidFill>
                          <a:effectLst/>
                          <a:latin typeface="+mn-lt"/>
                          <a:ea typeface="+mn-ea"/>
                          <a:cs typeface="+mn-cs"/>
                        </a:rPr>
                        <a:t>los miembros de tu club son de los 3 niveles completar los 3 códigos modulares en las casillas que corresponde.</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PE" sz="800" b="1" i="0" u="none" strike="noStrike" dirty="0">
                        <a:solidFill>
                          <a:schemeClr val="tx1"/>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PE" sz="800" b="0" i="0" u="none" strike="noStrike" dirty="0">
                        <a:solidFill>
                          <a:schemeClr val="tx1"/>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PE" sz="800" b="0" i="0" u="none" strike="noStrike" dirty="0">
                        <a:solidFill>
                          <a:srgbClr val="000000"/>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9369976"/>
                  </a:ext>
                </a:extLst>
              </a:tr>
            </a:tbl>
          </a:graphicData>
        </a:graphic>
      </p:graphicFrame>
    </p:spTree>
    <p:extLst>
      <p:ext uri="{BB962C8B-B14F-4D97-AF65-F5344CB8AC3E}">
        <p14:creationId xmlns:p14="http://schemas.microsoft.com/office/powerpoint/2010/main" val="3830897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DA46E3B7-1B9B-4D47-2093-D81F918F8245}"/>
              </a:ext>
            </a:extLst>
          </p:cNvPr>
          <p:cNvGraphicFramePr>
            <a:graphicFrameLocks noGrp="1"/>
          </p:cNvGraphicFramePr>
          <p:nvPr>
            <p:extLst>
              <p:ext uri="{D42A27DB-BD31-4B8C-83A1-F6EECF244321}">
                <p14:modId xmlns:p14="http://schemas.microsoft.com/office/powerpoint/2010/main" val="897985571"/>
              </p:ext>
            </p:extLst>
          </p:nvPr>
        </p:nvGraphicFramePr>
        <p:xfrm>
          <a:off x="70992" y="1707654"/>
          <a:ext cx="8965504" cy="2304256"/>
        </p:xfrm>
        <a:graphic>
          <a:graphicData uri="http://schemas.openxmlformats.org/drawingml/2006/table">
            <a:tbl>
              <a:tblPr>
                <a:tableStyleId>{5C22544A-7EE6-4342-B048-85BDC9FD1C3A}</a:tableStyleId>
              </a:tblPr>
              <a:tblGrid>
                <a:gridCol w="2241376">
                  <a:extLst>
                    <a:ext uri="{9D8B030D-6E8A-4147-A177-3AD203B41FA5}">
                      <a16:colId xmlns:a16="http://schemas.microsoft.com/office/drawing/2014/main" val="3868123224"/>
                    </a:ext>
                  </a:extLst>
                </a:gridCol>
                <a:gridCol w="2241376">
                  <a:extLst>
                    <a:ext uri="{9D8B030D-6E8A-4147-A177-3AD203B41FA5}">
                      <a16:colId xmlns:a16="http://schemas.microsoft.com/office/drawing/2014/main" val="2880520166"/>
                    </a:ext>
                  </a:extLst>
                </a:gridCol>
                <a:gridCol w="2241376">
                  <a:extLst>
                    <a:ext uri="{9D8B030D-6E8A-4147-A177-3AD203B41FA5}">
                      <a16:colId xmlns:a16="http://schemas.microsoft.com/office/drawing/2014/main" val="2698164564"/>
                    </a:ext>
                  </a:extLst>
                </a:gridCol>
                <a:gridCol w="2241376">
                  <a:extLst>
                    <a:ext uri="{9D8B030D-6E8A-4147-A177-3AD203B41FA5}">
                      <a16:colId xmlns:a16="http://schemas.microsoft.com/office/drawing/2014/main" val="2673238817"/>
                    </a:ext>
                  </a:extLst>
                </a:gridCol>
              </a:tblGrid>
              <a:tr h="576064">
                <a:tc>
                  <a:txBody>
                    <a:bodyPr/>
                    <a:lstStyle/>
                    <a:p>
                      <a:pPr algn="ctr" fontAlgn="ctr"/>
                      <a:r>
                        <a:rPr lang="es-PE" sz="800" u="none" strike="noStrike" dirty="0">
                          <a:solidFill>
                            <a:schemeClr val="bg1"/>
                          </a:solidFill>
                          <a:effectLst/>
                          <a:latin typeface="+mj-lt"/>
                        </a:rPr>
                        <a:t>NOMBRES Y APELLIDOS</a:t>
                      </a:r>
                      <a:endParaRPr lang="es-PE" sz="8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u="none" strike="noStrike" dirty="0">
                          <a:solidFill>
                            <a:schemeClr val="bg1"/>
                          </a:solidFill>
                          <a:effectLst/>
                          <a:latin typeface="+mj-lt"/>
                        </a:rPr>
                        <a:t>N° DE CELULAR</a:t>
                      </a:r>
                      <a:endParaRPr lang="es-PE" sz="8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u="none" strike="noStrike" dirty="0">
                          <a:solidFill>
                            <a:schemeClr val="bg1"/>
                          </a:solidFill>
                          <a:effectLst/>
                          <a:latin typeface="+mj-lt"/>
                        </a:rPr>
                        <a:t>CORREO ELECTRONICO</a:t>
                      </a:r>
                      <a:endParaRPr lang="es-PE" sz="8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u="none" strike="noStrike" dirty="0">
                          <a:solidFill>
                            <a:schemeClr val="bg1"/>
                          </a:solidFill>
                          <a:effectLst/>
                          <a:latin typeface="+mj-lt"/>
                        </a:rPr>
                        <a:t>N° DE DNI</a:t>
                      </a:r>
                      <a:endParaRPr lang="es-PE" sz="8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extLst>
                  <a:ext uri="{0D108BD9-81ED-4DB2-BD59-A6C34878D82A}">
                    <a16:rowId xmlns:a16="http://schemas.microsoft.com/office/drawing/2014/main" val="2108788048"/>
                  </a:ext>
                </a:extLst>
              </a:tr>
              <a:tr h="476687">
                <a:tc>
                  <a:txBody>
                    <a:bodyPr/>
                    <a:lstStyle/>
                    <a:p>
                      <a:pPr algn="ctr" fontAlgn="ctr"/>
                      <a:r>
                        <a:rPr lang="es-PE" sz="800" u="none" strike="noStrike" dirty="0">
                          <a:effectLst/>
                          <a:latin typeface="+mj-lt"/>
                        </a:rPr>
                        <a:t>Javier Augusto Pérez Alanoca</a:t>
                      </a:r>
                      <a:endParaRPr lang="es-PE" sz="8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effectLst/>
                          <a:latin typeface="+mj-lt"/>
                        </a:rPr>
                        <a:t>960368691 </a:t>
                      </a:r>
                      <a:endParaRPr lang="es-PE" sz="8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effectLst/>
                          <a:latin typeface="+mj-lt"/>
                        </a:rPr>
                        <a:t>javier32@gmail.com</a:t>
                      </a:r>
                      <a:endParaRPr lang="es-PE" sz="800" b="0" i="0" u="none" strike="noStrike" dirty="0">
                        <a:solidFill>
                          <a:srgbClr val="0563C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effectLst/>
                          <a:latin typeface="+mj-lt"/>
                        </a:rPr>
                        <a:t>43978881</a:t>
                      </a:r>
                      <a:endParaRPr lang="es-PE" sz="8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422631"/>
                  </a:ext>
                </a:extLst>
              </a:tr>
              <a:tr h="1251505">
                <a:tc>
                  <a:txBody>
                    <a:bodyPr/>
                    <a:lstStyle/>
                    <a:p>
                      <a:pPr algn="ctr" fontAlgn="ctr"/>
                      <a:r>
                        <a:rPr lang="es-419" sz="800" b="0" i="0" u="none" strike="noStrike" dirty="0">
                          <a:solidFill>
                            <a:schemeClr val="tx1"/>
                          </a:solidFill>
                          <a:effectLst/>
                          <a:latin typeface="Calibri" panose="020F0502020204030204" pitchFamily="34" charset="0"/>
                        </a:rPr>
                        <a:t>En este espacio deberás escribir </a:t>
                      </a:r>
                      <a:r>
                        <a:rPr lang="es-419" sz="800" b="1" i="0" u="none" strike="noStrike" dirty="0">
                          <a:solidFill>
                            <a:schemeClr val="tx1"/>
                          </a:solidFill>
                          <a:effectLst/>
                          <a:latin typeface="Calibri" panose="020F0502020204030204" pitchFamily="34" charset="0"/>
                        </a:rPr>
                        <a:t>en mayúscula y minúscula</a:t>
                      </a:r>
                      <a:r>
                        <a:rPr lang="es-419" sz="800" b="0" i="0" u="none" strike="noStrike" dirty="0">
                          <a:solidFill>
                            <a:schemeClr val="tx1"/>
                          </a:solidFill>
                          <a:effectLst/>
                          <a:latin typeface="Calibri" panose="020F0502020204030204" pitchFamily="34" charset="0"/>
                        </a:rPr>
                        <a:t> el nombre completo del director de la institución educativa a la que pertenece tu club de ciencia y tecnología.</a:t>
                      </a:r>
                      <a:endParaRPr lang="es-PE" sz="800" b="0" i="0" u="none" strike="noStrike" dirty="0">
                        <a:solidFill>
                          <a:schemeClr val="tx1"/>
                        </a:solidFill>
                        <a:effectLst/>
                        <a:latin typeface="Calibri" panose="020F0502020204030204" pitchFamily="34" charset="0"/>
                      </a:endParaRPr>
                    </a:p>
                    <a:p>
                      <a:pPr algn="ctr" fontAlgn="ctr"/>
                      <a:endParaRPr lang="es-PE" sz="8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En este espacio deberás escribir el celular del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director de la institución educativa a la que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pertenece tu club de ciencia y tecnología.</a:t>
                      </a:r>
                      <a:endParaRPr lang="es-PE" sz="800" b="0" i="0" u="none" strike="noStrike" dirty="0">
                        <a:solidFill>
                          <a:schemeClr val="tx1"/>
                        </a:solidFill>
                        <a:effectLst/>
                        <a:latin typeface="Calibri" panose="020F0502020204030204" pitchFamily="34" charset="0"/>
                      </a:endParaRPr>
                    </a:p>
                    <a:p>
                      <a:pPr algn="ctr" fontAlgn="ctr"/>
                      <a:endParaRPr lang="es-PE" sz="8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En este espacio deberás escribir </a:t>
                      </a:r>
                      <a:r>
                        <a:rPr lang="es-419" sz="800" b="1" i="0" u="none" strike="noStrike" dirty="0">
                          <a:solidFill>
                            <a:schemeClr val="tx1"/>
                          </a:solidFill>
                          <a:effectLst/>
                          <a:latin typeface="Calibri" panose="020F0502020204030204" pitchFamily="34" charset="0"/>
                        </a:rPr>
                        <a:t>en minúscula </a:t>
                      </a:r>
                      <a:r>
                        <a:rPr lang="es-419" sz="800" b="0" i="0" u="none" strike="noStrike" dirty="0">
                          <a:solidFill>
                            <a:schemeClr val="tx1"/>
                          </a:solidFill>
                          <a:effectLst/>
                          <a:latin typeface="Calibri" panose="020F0502020204030204" pitchFamily="34" charset="0"/>
                        </a:rPr>
                        <a:t>el correo o email oficial personal del director, </a:t>
                      </a:r>
                      <a:r>
                        <a:rPr lang="es-419" sz="800" b="1" i="0" u="none" strike="noStrike" dirty="0">
                          <a:solidFill>
                            <a:schemeClr val="tx1"/>
                          </a:solidFill>
                          <a:effectLst/>
                          <a:latin typeface="Calibri" panose="020F0502020204030204" pitchFamily="34" charset="0"/>
                        </a:rPr>
                        <a:t>DE PREFERNCIA GMAIL</a:t>
                      </a:r>
                      <a:r>
                        <a:rPr lang="es-419" sz="800" b="0" i="0" u="none" strike="noStrike" dirty="0">
                          <a:solidFill>
                            <a:schemeClr val="tx1"/>
                          </a:solidFill>
                          <a:effectLst/>
                          <a:latin typeface="Calibri" panose="020F0502020204030204" pitchFamily="34" charset="0"/>
                        </a:rPr>
                        <a:t>, de la institución educativa a la que pertenece tu club de ciencia y tecnología. </a:t>
                      </a:r>
                      <a:endParaRPr lang="es-PE" sz="800" b="0" i="0" u="none" strike="noStrike" dirty="0">
                        <a:solidFill>
                          <a:schemeClr val="tx1"/>
                        </a:solidFill>
                        <a:effectLst/>
                        <a:latin typeface="Calibri" panose="020F0502020204030204" pitchFamily="34" charset="0"/>
                      </a:endParaRPr>
                    </a:p>
                    <a:p>
                      <a:pPr algn="ctr" fontAlgn="ctr"/>
                      <a:endParaRPr lang="es-PE" sz="800" b="0" i="0" u="sng" strike="noStrike" dirty="0">
                        <a:solidFill>
                          <a:srgbClr val="0563C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En este espacio deberás escribir en DNI del director de la institución educativa a la que pertenece tu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club de ciencia y tecnología.</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419" sz="800" b="0" i="0" u="none" strike="noStrike" dirty="0">
                        <a:solidFill>
                          <a:schemeClr val="tx1"/>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s-PE" sz="8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972568"/>
                  </a:ext>
                </a:extLst>
              </a:tr>
            </a:tbl>
          </a:graphicData>
        </a:graphic>
      </p:graphicFrame>
      <p:sp>
        <p:nvSpPr>
          <p:cNvPr id="6" name="2 Subtítulo">
            <a:extLst>
              <a:ext uri="{FF2B5EF4-FFF2-40B4-BE49-F238E27FC236}">
                <a16:creationId xmlns:a16="http://schemas.microsoft.com/office/drawing/2014/main" id="{78690762-8A1B-CF5F-7D8A-3E9E50CD58A0}"/>
              </a:ext>
            </a:extLst>
          </p:cNvPr>
          <p:cNvSpPr txBox="1">
            <a:spLocks/>
          </p:cNvSpPr>
          <p:nvPr/>
        </p:nvSpPr>
        <p:spPr>
          <a:xfrm>
            <a:off x="503548" y="1203598"/>
            <a:ext cx="8136904"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ctr">
              <a:buNone/>
            </a:pPr>
            <a:r>
              <a:rPr lang="es-ES" sz="1600" b="1" u="none" strike="noStrike" dirty="0">
                <a:effectLst/>
              </a:rPr>
              <a:t>2. INFORMACION DEL DIRECTOR DE LA I.E.</a:t>
            </a:r>
            <a:endParaRPr lang="es-ES" sz="1600" b="1"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665324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2 Subtítulo">
            <a:extLst>
              <a:ext uri="{FF2B5EF4-FFF2-40B4-BE49-F238E27FC236}">
                <a16:creationId xmlns:a16="http://schemas.microsoft.com/office/drawing/2014/main" id="{78690762-8A1B-CF5F-7D8A-3E9E50CD58A0}"/>
              </a:ext>
            </a:extLst>
          </p:cNvPr>
          <p:cNvSpPr txBox="1">
            <a:spLocks/>
          </p:cNvSpPr>
          <p:nvPr/>
        </p:nvSpPr>
        <p:spPr>
          <a:xfrm>
            <a:off x="503548" y="1203598"/>
            <a:ext cx="8136904"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ctr">
              <a:buNone/>
            </a:pPr>
            <a:r>
              <a:rPr lang="es-ES" sz="1600" b="1" dirty="0"/>
              <a:t>3</a:t>
            </a:r>
            <a:r>
              <a:rPr lang="es-ES" sz="1600" b="1" u="none" strike="noStrike" dirty="0">
                <a:effectLst/>
              </a:rPr>
              <a:t>. INFORMACION DEL CCyT.</a:t>
            </a:r>
            <a:endParaRPr lang="es-ES" sz="1600" b="1" i="0" u="none" strike="noStrike" dirty="0">
              <a:solidFill>
                <a:srgbClr val="000000"/>
              </a:solidFill>
              <a:effectLst/>
              <a:latin typeface="Calibri" panose="020F0502020204030204" pitchFamily="34" charset="0"/>
            </a:endParaRPr>
          </a:p>
        </p:txBody>
      </p:sp>
      <p:graphicFrame>
        <p:nvGraphicFramePr>
          <p:cNvPr id="3" name="Tabla 2">
            <a:extLst>
              <a:ext uri="{FF2B5EF4-FFF2-40B4-BE49-F238E27FC236}">
                <a16:creationId xmlns:a16="http://schemas.microsoft.com/office/drawing/2014/main" id="{8762CD33-A927-0253-6C19-F3A9DDE63BD1}"/>
              </a:ext>
            </a:extLst>
          </p:cNvPr>
          <p:cNvGraphicFramePr>
            <a:graphicFrameLocks noGrp="1"/>
          </p:cNvGraphicFramePr>
          <p:nvPr>
            <p:extLst>
              <p:ext uri="{D42A27DB-BD31-4B8C-83A1-F6EECF244321}">
                <p14:modId xmlns:p14="http://schemas.microsoft.com/office/powerpoint/2010/main" val="1544438101"/>
              </p:ext>
            </p:extLst>
          </p:nvPr>
        </p:nvGraphicFramePr>
        <p:xfrm>
          <a:off x="70992" y="1707654"/>
          <a:ext cx="8965504" cy="2304256"/>
        </p:xfrm>
        <a:graphic>
          <a:graphicData uri="http://schemas.openxmlformats.org/drawingml/2006/table">
            <a:tbl>
              <a:tblPr>
                <a:tableStyleId>{5C22544A-7EE6-4342-B048-85BDC9FD1C3A}</a:tableStyleId>
              </a:tblPr>
              <a:tblGrid>
                <a:gridCol w="2241376">
                  <a:extLst>
                    <a:ext uri="{9D8B030D-6E8A-4147-A177-3AD203B41FA5}">
                      <a16:colId xmlns:a16="http://schemas.microsoft.com/office/drawing/2014/main" val="3868123224"/>
                    </a:ext>
                  </a:extLst>
                </a:gridCol>
                <a:gridCol w="2241376">
                  <a:extLst>
                    <a:ext uri="{9D8B030D-6E8A-4147-A177-3AD203B41FA5}">
                      <a16:colId xmlns:a16="http://schemas.microsoft.com/office/drawing/2014/main" val="2880520166"/>
                    </a:ext>
                  </a:extLst>
                </a:gridCol>
                <a:gridCol w="2241376">
                  <a:extLst>
                    <a:ext uri="{9D8B030D-6E8A-4147-A177-3AD203B41FA5}">
                      <a16:colId xmlns:a16="http://schemas.microsoft.com/office/drawing/2014/main" val="2698164564"/>
                    </a:ext>
                  </a:extLst>
                </a:gridCol>
                <a:gridCol w="2241376">
                  <a:extLst>
                    <a:ext uri="{9D8B030D-6E8A-4147-A177-3AD203B41FA5}">
                      <a16:colId xmlns:a16="http://schemas.microsoft.com/office/drawing/2014/main" val="2673238817"/>
                    </a:ext>
                  </a:extLst>
                </a:gridCol>
              </a:tblGrid>
              <a:tr h="576064">
                <a:tc>
                  <a:txBody>
                    <a:bodyPr/>
                    <a:lstStyle/>
                    <a:p>
                      <a:pPr algn="ctr" fontAlgn="ctr"/>
                      <a:r>
                        <a:rPr lang="es-PE" sz="800" b="1" i="0" u="none" strike="noStrike" dirty="0">
                          <a:solidFill>
                            <a:srgbClr val="FFFFFF"/>
                          </a:solidFill>
                          <a:effectLst/>
                          <a:latin typeface="Calibri" panose="020F0502020204030204" pitchFamily="34" charset="0"/>
                        </a:rPr>
                        <a:t>NOMBRE DEL CCYT (Anteponer el prefijo CCyT y luego el nombre del club)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800" b="1" i="0" u="none" strike="noStrike" dirty="0">
                          <a:solidFill>
                            <a:srgbClr val="FFFFFF"/>
                          </a:solidFill>
                          <a:effectLst/>
                          <a:latin typeface="Calibri" panose="020F0502020204030204" pitchFamily="34" charset="0"/>
                        </a:rPr>
                        <a:t>FECHA DE CREACION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800" b="1" i="0" u="none" strike="noStrike" dirty="0">
                          <a:solidFill>
                            <a:srgbClr val="FFFFFF"/>
                          </a:solidFill>
                          <a:effectLst/>
                          <a:latin typeface="Calibri" panose="020F0502020204030204" pitchFamily="34" charset="0"/>
                        </a:rPr>
                        <a:t>N° DE RDI (Actualizar la RDI para el presente año 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800" b="1" i="0" u="none" strike="noStrike" dirty="0">
                          <a:solidFill>
                            <a:srgbClr val="FFFFFF"/>
                          </a:solidFill>
                          <a:effectLst/>
                          <a:latin typeface="Calibri" panose="020F0502020204030204" pitchFamily="34" charset="0"/>
                        </a:rPr>
                        <a:t>CORREO ELECTRONICO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108788048"/>
                  </a:ext>
                </a:extLst>
              </a:tr>
              <a:tr h="476687">
                <a:tc>
                  <a:txBody>
                    <a:bodyPr/>
                    <a:lstStyle/>
                    <a:p>
                      <a:pPr algn="ctr" fontAlgn="ctr"/>
                      <a:r>
                        <a:rPr lang="es-MX" sz="800" b="0" i="0" u="none" strike="noStrike" dirty="0">
                          <a:solidFill>
                            <a:srgbClr val="000000"/>
                          </a:solidFill>
                          <a:effectLst/>
                          <a:latin typeface="Calibri" panose="020F0502020204030204" pitchFamily="34" charset="0"/>
                        </a:rPr>
                        <a:t>CCyT Albert Einstein</a:t>
                      </a:r>
                      <a:endParaRPr lang="es-PE" sz="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none" strike="noStrike" dirty="0">
                          <a:solidFill>
                            <a:srgbClr val="000000"/>
                          </a:solidFill>
                          <a:effectLst/>
                          <a:latin typeface="Calibri" panose="020F0502020204030204" pitchFamily="34" charset="0"/>
                        </a:rPr>
                        <a:t> 05/06/2021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none" strike="noStrike" dirty="0">
                          <a:solidFill>
                            <a:srgbClr val="000000"/>
                          </a:solidFill>
                          <a:effectLst/>
                          <a:latin typeface="Calibri" panose="020F0502020204030204" pitchFamily="34" charset="0"/>
                        </a:rPr>
                        <a:t>R.D.I N° 247 -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800" b="0" i="0" u="none" strike="noStrike" dirty="0" err="1">
                          <a:solidFill>
                            <a:srgbClr val="000000"/>
                          </a:solidFill>
                          <a:effectLst/>
                          <a:latin typeface="Calibri" panose="020F0502020204030204" pitchFamily="34" charset="0"/>
                        </a:rPr>
                        <a:t>ccytlberteinstein</a:t>
                      </a:r>
                      <a:r>
                        <a:rPr lang="es-PE" sz="800" b="0" i="0" u="none" strike="noStrike" dirty="0">
                          <a:solidFill>
                            <a:srgbClr val="000000"/>
                          </a:solidFill>
                          <a:effectLst/>
                          <a:latin typeface="Calibri" panose="020F0502020204030204" pitchFamily="34" charset="0"/>
                        </a:rPr>
                        <a:t>@gmail.com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422631"/>
                  </a:ext>
                </a:extLst>
              </a:tr>
              <a:tr h="1251505">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en mayúscula y minúscula el nombre que le asignaste a tu club de ciencia y tecnología. </a:t>
                      </a:r>
                    </a:p>
                    <a:p>
                      <a:pPr algn="ctr" fontAlgn="ctr"/>
                      <a:endParaRPr lang="es-MX" sz="800" b="0" i="0" u="none" strike="noStrike" dirty="0">
                        <a:solidFill>
                          <a:srgbClr val="000000"/>
                        </a:solidFill>
                        <a:effectLst/>
                        <a:latin typeface="Calibri" panose="020F0502020204030204" pitchFamily="34" charset="0"/>
                      </a:endParaRPr>
                    </a:p>
                    <a:p>
                      <a:pPr algn="ctr" fontAlgn="ctr"/>
                      <a:r>
                        <a:rPr lang="es-ES" sz="800" b="0" i="0" u="none" strike="noStrike" dirty="0">
                          <a:solidFill>
                            <a:srgbClr val="000000"/>
                          </a:solidFill>
                          <a:effectLst/>
                          <a:latin typeface="Calibri" panose="020F0502020204030204" pitchFamily="34" charset="0"/>
                        </a:rPr>
                        <a:t>El Club de Ciencia y Tecnología tiene una denominación que lo identifica, la misma que deberá estar relacionada con temas científicos y/o con nombres de científicos que hayan aportado al desarrollo del conocimiento.</a:t>
                      </a:r>
                      <a:endParaRPr lang="es-MX" sz="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la fecha de creación de tu club de ciencia y tecnología que se actualiza año a año en función al cambio de miembros de club (este dato es para los clubes ya formados. Verificar su RDI de formación inicial). </a:t>
                      </a:r>
                    </a:p>
                    <a:p>
                      <a:pPr algn="ctr" fontAlgn="ctr"/>
                      <a:endParaRPr lang="es-MX" sz="800" b="0" i="0" u="none" strike="noStrike" dirty="0">
                        <a:solidFill>
                          <a:srgbClr val="000000"/>
                        </a:solidFill>
                        <a:effectLst/>
                        <a:latin typeface="Calibri" panose="020F0502020204030204" pitchFamily="34" charset="0"/>
                      </a:endParaRPr>
                    </a:p>
                    <a:p>
                      <a:pPr algn="ctr" fontAlgn="ctr"/>
                      <a:r>
                        <a:rPr lang="es-MX" sz="800" b="0" i="0" u="none" strike="noStrike" dirty="0">
                          <a:solidFill>
                            <a:srgbClr val="000000"/>
                          </a:solidFill>
                          <a:effectLst/>
                          <a:latin typeface="Calibri" panose="020F0502020204030204" pitchFamily="34" charset="0"/>
                        </a:rPr>
                        <a:t>Para los clubes nuevos será la fecha del año 2023 y ese dato lo obtendrán de su RDI.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el número de RDI de creación de tu club de ciencia y tecnología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en minúscula el correo creado para tu club de ciencia y tecnología. Se recomienda crear el correo institucional del club (</a:t>
                      </a:r>
                      <a:r>
                        <a:rPr lang="es-MX" sz="800" b="1" i="0" u="none" strike="noStrike" dirty="0">
                          <a:solidFill>
                            <a:srgbClr val="000000"/>
                          </a:solidFill>
                          <a:effectLst/>
                          <a:latin typeface="Calibri" panose="020F0502020204030204" pitchFamily="34" charset="0"/>
                        </a:rPr>
                        <a:t>DE PREFERENCIA EN GMAIL</a:t>
                      </a:r>
                      <a:r>
                        <a:rPr lang="es-MX" sz="8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972568"/>
                  </a:ext>
                </a:extLst>
              </a:tr>
            </a:tbl>
          </a:graphicData>
        </a:graphic>
      </p:graphicFrame>
    </p:spTree>
    <p:extLst>
      <p:ext uri="{BB962C8B-B14F-4D97-AF65-F5344CB8AC3E}">
        <p14:creationId xmlns:p14="http://schemas.microsoft.com/office/powerpoint/2010/main" val="280849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DA46E3B7-1B9B-4D47-2093-D81F918F8245}"/>
              </a:ext>
            </a:extLst>
          </p:cNvPr>
          <p:cNvGraphicFramePr>
            <a:graphicFrameLocks noGrp="1"/>
          </p:cNvGraphicFramePr>
          <p:nvPr>
            <p:extLst>
              <p:ext uri="{D42A27DB-BD31-4B8C-83A1-F6EECF244321}">
                <p14:modId xmlns:p14="http://schemas.microsoft.com/office/powerpoint/2010/main" val="1418775010"/>
              </p:ext>
            </p:extLst>
          </p:nvPr>
        </p:nvGraphicFramePr>
        <p:xfrm>
          <a:off x="323528" y="1690750"/>
          <a:ext cx="8532948" cy="3155781"/>
        </p:xfrm>
        <a:graphic>
          <a:graphicData uri="http://schemas.openxmlformats.org/drawingml/2006/table">
            <a:tbl>
              <a:tblPr>
                <a:tableStyleId>{5C22544A-7EE6-4342-B048-85BDC9FD1C3A}</a:tableStyleId>
              </a:tblPr>
              <a:tblGrid>
                <a:gridCol w="2844316">
                  <a:extLst>
                    <a:ext uri="{9D8B030D-6E8A-4147-A177-3AD203B41FA5}">
                      <a16:colId xmlns:a16="http://schemas.microsoft.com/office/drawing/2014/main" val="3868123224"/>
                    </a:ext>
                  </a:extLst>
                </a:gridCol>
                <a:gridCol w="2844316">
                  <a:extLst>
                    <a:ext uri="{9D8B030D-6E8A-4147-A177-3AD203B41FA5}">
                      <a16:colId xmlns:a16="http://schemas.microsoft.com/office/drawing/2014/main" val="2880520166"/>
                    </a:ext>
                  </a:extLst>
                </a:gridCol>
                <a:gridCol w="2844316">
                  <a:extLst>
                    <a:ext uri="{9D8B030D-6E8A-4147-A177-3AD203B41FA5}">
                      <a16:colId xmlns:a16="http://schemas.microsoft.com/office/drawing/2014/main" val="2698164564"/>
                    </a:ext>
                  </a:extLst>
                </a:gridCol>
              </a:tblGrid>
              <a:tr h="520960">
                <a:tc>
                  <a:txBody>
                    <a:bodyPr/>
                    <a:lstStyle/>
                    <a:p>
                      <a:pPr algn="ctr" fontAlgn="ctr"/>
                      <a:r>
                        <a:rPr lang="es-MX" sz="1200" b="1" i="0" u="none" strike="noStrike" dirty="0">
                          <a:solidFill>
                            <a:srgbClr val="FFFFFF"/>
                          </a:solidFill>
                          <a:effectLst/>
                          <a:latin typeface="Calibri" panose="020F0502020204030204" pitchFamily="34" charset="0"/>
                        </a:rPr>
                        <a:t>TU CLUB DE CIENCIA Y TECNOLOGIA ES DE NIVEL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1200" b="1" i="0" u="none" strike="noStrike">
                          <a:solidFill>
                            <a:srgbClr val="FFFFFF"/>
                          </a:solidFill>
                          <a:effectLst/>
                          <a:latin typeface="Calibri" panose="020F0502020204030204" pitchFamily="34" charset="0"/>
                        </a:rPr>
                        <a:t>DESCRIPCION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MX" sz="1200" b="1" i="0" u="none" strike="noStrike" dirty="0">
                          <a:solidFill>
                            <a:srgbClr val="FFFFFF"/>
                          </a:solidFill>
                          <a:effectLst/>
                          <a:latin typeface="Calibri" panose="020F0502020204030204" pitchFamily="34" charset="0"/>
                        </a:rPr>
                        <a:t>¿ADJUNTÓ SU RDI DE CREACION DEL CLUB? (La RDI incluye ACTA y Padrón del club)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108788048"/>
                  </a:ext>
                </a:extLst>
              </a:tr>
              <a:tr h="87345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800" b="0" i="0" u="none" strike="noStrike" dirty="0">
                          <a:solidFill>
                            <a:schemeClr val="tx1"/>
                          </a:solidFill>
                          <a:effectLst/>
                          <a:latin typeface="+mj-lt"/>
                        </a:rPr>
                        <a:t>Secundaria</a:t>
                      </a:r>
                      <a:endParaRPr lang="es-PE" sz="800" b="0" i="0" u="none" strike="noStrike" dirty="0">
                        <a:solidFill>
                          <a:srgbClr val="000000"/>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El nombre del Club de Ciencias "Albert Einstein", se decidió a propuesta de los integrantes del Club, dado que es un científico de renombre mundial y que es una inspiración para muchos de nuestros miembros activos, que admiran su genialidad y les motiva para interesarse en el campo de la ciencia y tecnología</a:t>
                      </a:r>
                      <a:endParaRPr lang="es-PE" sz="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none" strike="noStrike" dirty="0">
                          <a:solidFill>
                            <a:srgbClr val="000000"/>
                          </a:solidFill>
                          <a:effectLst/>
                          <a:latin typeface="Calibri" panose="020F0502020204030204" pitchFamily="34" charset="0"/>
                        </a:rPr>
                        <a:t>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422631"/>
                  </a:ext>
                </a:extLst>
              </a:tr>
              <a:tr h="176136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419" sz="800" b="0" i="0" u="none" strike="noStrike" dirty="0">
                        <a:solidFill>
                          <a:schemeClr val="tx1"/>
                        </a:solidFill>
                        <a:effectLst/>
                        <a:latin typeface="+mj-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mj-lt"/>
                        </a:rPr>
                        <a:t>En este espacio deberás seleccionar </a:t>
                      </a:r>
                      <a:r>
                        <a:rPr lang="es-419" sz="800" b="1" i="0" u="none" strike="noStrike" dirty="0">
                          <a:solidFill>
                            <a:schemeClr val="tx1"/>
                          </a:solidFill>
                          <a:effectLst/>
                          <a:latin typeface="+mj-lt"/>
                        </a:rPr>
                        <a:t>(en la flecha de la esquina inferior derecha)</a:t>
                      </a:r>
                      <a:r>
                        <a:rPr lang="es-419" sz="800" b="0" i="0" u="none" strike="noStrike" dirty="0">
                          <a:solidFill>
                            <a:schemeClr val="tx1"/>
                          </a:solidFill>
                          <a:effectLst/>
                          <a:latin typeface="+mj-lt"/>
                        </a:rPr>
                        <a:t> el nivel a la que pertenece tu club de ciencia y tecnología. Este puede ser del tipo: </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419" sz="800" b="0" i="0" u="none" strike="noStrike" dirty="0">
                        <a:solidFill>
                          <a:schemeClr val="tx1"/>
                        </a:solidFill>
                        <a:effectLst/>
                        <a:latin typeface="+mj-lt"/>
                      </a:endParaRP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419" sz="800" b="0" i="0" u="none" strike="noStrike" dirty="0">
                          <a:solidFill>
                            <a:schemeClr val="tx1"/>
                          </a:solidFill>
                          <a:effectLst/>
                          <a:latin typeface="+mj-lt"/>
                        </a:rPr>
                        <a:t>Inicial</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Primaria</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Secundaria</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Inicial y Primaria</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Primaria y Secundaria</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Inicial, Primaria y Secundaria</a:t>
                      </a:r>
                    </a:p>
                    <a:p>
                      <a:pPr marL="171450" marR="0" lvl="0" indent="-82550" algn="l" defTabSz="914400" rtl="0" eaLnBrk="1" fontAlgn="ctr" latinLnBrk="0" hangingPunct="1">
                        <a:lnSpc>
                          <a:spcPct val="100000"/>
                        </a:lnSpc>
                        <a:spcBef>
                          <a:spcPts val="0"/>
                        </a:spcBef>
                        <a:spcAft>
                          <a:spcPts val="0"/>
                        </a:spcAft>
                        <a:buClrTx/>
                        <a:buSzTx/>
                        <a:buFontTx/>
                        <a:buChar char="-"/>
                        <a:tabLst/>
                        <a:defRPr/>
                      </a:pPr>
                      <a:endParaRPr lang="es-PE" sz="800" b="0" i="0" u="none" strike="noStrike" dirty="0">
                        <a:solidFill>
                          <a:schemeClr val="tx1"/>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brevemente la descripción de tu club de ciencia y tecnología., de acuerdo a las características que podrían presentar.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En este espacio deberá escribir “Si” o “No”, si presentó el </a:t>
                      </a:r>
                    </a:p>
                    <a:p>
                      <a:pPr algn="ctr" fontAlgn="ctr"/>
                      <a:r>
                        <a:rPr lang="es-MX" sz="800" b="0" i="0" u="none" strike="noStrike" dirty="0">
                          <a:solidFill>
                            <a:srgbClr val="000000"/>
                          </a:solidFill>
                          <a:effectLst/>
                          <a:latin typeface="Calibri" panose="020F0502020204030204" pitchFamily="34" charset="0"/>
                        </a:rPr>
                        <a:t>RDI de su club de ciencia y tecnología.</a:t>
                      </a:r>
                    </a:p>
                    <a:p>
                      <a:pPr algn="ctr" fontAlgn="ctr"/>
                      <a:endParaRPr lang="es-MX" sz="800" b="0" i="0" u="none" strike="noStrike" dirty="0">
                        <a:solidFill>
                          <a:srgbClr val="000000"/>
                        </a:solidFill>
                        <a:effectLst/>
                        <a:latin typeface="Calibri" panose="020F0502020204030204" pitchFamily="34" charset="0"/>
                      </a:endParaRPr>
                    </a:p>
                    <a:p>
                      <a:pPr algn="just"/>
                      <a:r>
                        <a:rPr lang="es-ES" sz="800" b="1" dirty="0"/>
                        <a:t>Posterior a ello, se le recomienda enviar tu RDI (Anexo 04) en </a:t>
                      </a:r>
                      <a:r>
                        <a:rPr lang="es-ES" sz="800" b="1" dirty="0" err="1"/>
                        <a:t>pdf</a:t>
                      </a:r>
                      <a:r>
                        <a:rPr lang="es-ES" sz="800" b="1" dirty="0"/>
                        <a:t>, el Acta oficial de la conformación del comité directivo del CCyT (Anexo 03) en </a:t>
                      </a:r>
                      <a:r>
                        <a:rPr lang="es-ES" sz="800" b="1" dirty="0" err="1"/>
                        <a:t>pdf</a:t>
                      </a:r>
                      <a:r>
                        <a:rPr lang="es-ES" sz="800" b="1" dirty="0"/>
                        <a:t> y el Padrón oficial de los miembros del CCyT (Anexo 02) en Word a la carpeta drive: </a:t>
                      </a:r>
                      <a:r>
                        <a:rPr lang="es-ES" sz="800" b="1" dirty="0">
                          <a:hlinkClick r:id="rId3"/>
                        </a:rPr>
                        <a:t>https://drive.google.com/drive/folders/1BKMajvjcLYht2j_IsYkOYJXRzYSyUjC_?usp=sharing</a:t>
                      </a:r>
                      <a:r>
                        <a:rPr lang="es-ES" sz="800" b="1" dirty="0"/>
                        <a:t>.</a:t>
                      </a:r>
                    </a:p>
                    <a:p>
                      <a:pPr algn="just"/>
                      <a:r>
                        <a:rPr lang="es-ES" sz="800" b="1" dirty="0"/>
                        <a:t>Para descargar los modelos de los Anexos debes ingresar al siguiente link de acceso: </a:t>
                      </a:r>
                      <a:r>
                        <a:rPr lang="es-ES" sz="800" b="1" dirty="0">
                          <a:hlinkClick r:id="rId4"/>
                        </a:rPr>
                        <a:t>https://drive.google.com/drive/folders/14-XnpyeEBuHoCFrZP5PtXieTvJD08OP8?usp=share_link</a:t>
                      </a:r>
                      <a:endParaRPr lang="es-ES" sz="800" b="1" dirty="0"/>
                    </a:p>
                    <a:p>
                      <a:pPr algn="ctr" fontAlgn="ctr"/>
                      <a:endParaRPr lang="es-MX" sz="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972568"/>
                  </a:ext>
                </a:extLst>
              </a:tr>
            </a:tbl>
          </a:graphicData>
        </a:graphic>
      </p:graphicFrame>
      <p:sp>
        <p:nvSpPr>
          <p:cNvPr id="6" name="2 Subtítulo">
            <a:extLst>
              <a:ext uri="{FF2B5EF4-FFF2-40B4-BE49-F238E27FC236}">
                <a16:creationId xmlns:a16="http://schemas.microsoft.com/office/drawing/2014/main" id="{78690762-8A1B-CF5F-7D8A-3E9E50CD58A0}"/>
              </a:ext>
            </a:extLst>
          </p:cNvPr>
          <p:cNvSpPr txBox="1">
            <a:spLocks/>
          </p:cNvSpPr>
          <p:nvPr/>
        </p:nvSpPr>
        <p:spPr>
          <a:xfrm>
            <a:off x="503548" y="1203598"/>
            <a:ext cx="8136904"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ctr">
              <a:buNone/>
            </a:pPr>
            <a:r>
              <a:rPr lang="es-ES" sz="1600" b="1" dirty="0"/>
              <a:t>3</a:t>
            </a:r>
            <a:r>
              <a:rPr lang="es-ES" sz="1600" b="1" u="none" strike="noStrike" dirty="0">
                <a:effectLst/>
              </a:rPr>
              <a:t>. INFORMACION DEL </a:t>
            </a:r>
            <a:r>
              <a:rPr lang="es-ES" sz="1600" b="1" u="none" strike="noStrike" dirty="0" err="1">
                <a:effectLst/>
              </a:rPr>
              <a:t>CCyT</a:t>
            </a:r>
            <a:r>
              <a:rPr lang="es-ES" sz="1600" b="1" u="none" strike="noStrike" dirty="0">
                <a:effectLst/>
              </a:rPr>
              <a:t>.</a:t>
            </a:r>
            <a:endParaRPr lang="es-ES" sz="1600" b="1" i="0" u="none" strike="noStrike" dirty="0">
              <a:solidFill>
                <a:srgbClr val="000000"/>
              </a:solidFill>
              <a:effectLst/>
              <a:latin typeface="Calibri" panose="020F0502020204030204" pitchFamily="34" charset="0"/>
            </a:endParaRPr>
          </a:p>
        </p:txBody>
      </p:sp>
      <p:pic>
        <p:nvPicPr>
          <p:cNvPr id="2" name="Imagen 1">
            <a:extLst>
              <a:ext uri="{FF2B5EF4-FFF2-40B4-BE49-F238E27FC236}">
                <a16:creationId xmlns:a16="http://schemas.microsoft.com/office/drawing/2014/main" id="{D8B914C3-65E9-7038-9EAD-DC04FFA730C8}"/>
              </a:ext>
            </a:extLst>
          </p:cNvPr>
          <p:cNvPicPr>
            <a:picLocks noChangeAspect="1"/>
          </p:cNvPicPr>
          <p:nvPr/>
        </p:nvPicPr>
        <p:blipFill>
          <a:blip r:embed="rId5"/>
          <a:stretch>
            <a:fillRect/>
          </a:stretch>
        </p:blipFill>
        <p:spPr>
          <a:xfrm>
            <a:off x="3122838" y="3075806"/>
            <a:ext cx="162017" cy="144016"/>
          </a:xfrm>
          <a:prstGeom prst="rect">
            <a:avLst/>
          </a:prstGeom>
        </p:spPr>
      </p:pic>
      <p:sp>
        <p:nvSpPr>
          <p:cNvPr id="4" name="Rectángulo 3">
            <a:extLst>
              <a:ext uri="{FF2B5EF4-FFF2-40B4-BE49-F238E27FC236}">
                <a16:creationId xmlns:a16="http://schemas.microsoft.com/office/drawing/2014/main" id="{67382A57-3A49-63FE-5F25-1AAC1EF23F9D}"/>
              </a:ext>
            </a:extLst>
          </p:cNvPr>
          <p:cNvSpPr/>
          <p:nvPr/>
        </p:nvSpPr>
        <p:spPr>
          <a:xfrm>
            <a:off x="3131839" y="3075806"/>
            <a:ext cx="144017" cy="14401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2371293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TM03457444[[fn=Base]]</Template>
  <TotalTime>655</TotalTime>
  <Words>1973</Words>
  <Application>Microsoft Office PowerPoint</Application>
  <PresentationFormat>Presentación en pantalla (16:9)</PresentationFormat>
  <Paragraphs>178</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ELSA RODRIGUEZ</dc:creator>
  <cp:lastModifiedBy>Informática</cp:lastModifiedBy>
  <cp:revision>44</cp:revision>
  <dcterms:created xsi:type="dcterms:W3CDTF">2022-08-03T15:49:33Z</dcterms:created>
  <dcterms:modified xsi:type="dcterms:W3CDTF">2023-06-22T16:35:42Z</dcterms:modified>
</cp:coreProperties>
</file>