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drawings/drawing1.xml" ContentType="application/vnd.openxmlformats-officedocument.drawingml.chartshapes+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7" r:id="rId2"/>
    <p:sldId id="269" r:id="rId3"/>
    <p:sldId id="279" r:id="rId4"/>
    <p:sldId id="286" r:id="rId5"/>
    <p:sldId id="287" r:id="rId6"/>
    <p:sldId id="258" r:id="rId7"/>
    <p:sldId id="259" r:id="rId8"/>
    <p:sldId id="260" r:id="rId9"/>
    <p:sldId id="261" r:id="rId10"/>
    <p:sldId id="284" r:id="rId11"/>
    <p:sldId id="270" r:id="rId12"/>
    <p:sldId id="262" r:id="rId13"/>
    <p:sldId id="263" r:id="rId14"/>
    <p:sldId id="271" r:id="rId15"/>
    <p:sldId id="264" r:id="rId16"/>
    <p:sldId id="265" r:id="rId17"/>
    <p:sldId id="312" r:id="rId18"/>
    <p:sldId id="313" r:id="rId19"/>
    <p:sldId id="314" r:id="rId20"/>
    <p:sldId id="316" r:id="rId21"/>
    <p:sldId id="317" r:id="rId22"/>
    <p:sldId id="318" r:id="rId23"/>
    <p:sldId id="289" r:id="rId24"/>
    <p:sldId id="406" r:id="rId25"/>
    <p:sldId id="407" r:id="rId26"/>
    <p:sldId id="310" r:id="rId27"/>
    <p:sldId id="319" r:id="rId28"/>
    <p:sldId id="320" r:id="rId29"/>
    <p:sldId id="327" r:id="rId30"/>
    <p:sldId id="408" r:id="rId31"/>
    <p:sldId id="409" r:id="rId32"/>
    <p:sldId id="405" r:id="rId33"/>
    <p:sldId id="321" r:id="rId34"/>
    <p:sldId id="322" r:id="rId35"/>
    <p:sldId id="323" r:id="rId36"/>
    <p:sldId id="266" r:id="rId37"/>
    <p:sldId id="324" r:id="rId38"/>
    <p:sldId id="325" r:id="rId39"/>
    <p:sldId id="326" r:id="rId40"/>
    <p:sldId id="329" r:id="rId41"/>
    <p:sldId id="369" r:id="rId42"/>
    <p:sldId id="372" r:id="rId43"/>
    <p:sldId id="410" r:id="rId44"/>
    <p:sldId id="373" r:id="rId45"/>
    <p:sldId id="374" r:id="rId46"/>
    <p:sldId id="375" r:id="rId47"/>
    <p:sldId id="376" r:id="rId48"/>
    <p:sldId id="377" r:id="rId49"/>
    <p:sldId id="378" r:id="rId50"/>
    <p:sldId id="379" r:id="rId51"/>
    <p:sldId id="380" r:id="rId52"/>
    <p:sldId id="381" r:id="rId53"/>
    <p:sldId id="382" r:id="rId54"/>
    <p:sldId id="411" r:id="rId55"/>
    <p:sldId id="272" r:id="rId56"/>
    <p:sldId id="291" r:id="rId57"/>
    <p:sldId id="268" r:id="rId58"/>
    <p:sldId id="292" r:id="rId59"/>
    <p:sldId id="293" r:id="rId60"/>
    <p:sldId id="296" r:id="rId61"/>
    <p:sldId id="294" r:id="rId62"/>
    <p:sldId id="298" r:id="rId63"/>
    <p:sldId id="297" r:id="rId64"/>
    <p:sldId id="412" r:id="rId65"/>
    <p:sldId id="413" r:id="rId66"/>
    <p:sldId id="299" r:id="rId67"/>
    <p:sldId id="301" r:id="rId68"/>
    <p:sldId id="302" r:id="rId69"/>
    <p:sldId id="303" r:id="rId70"/>
    <p:sldId id="304" r:id="rId71"/>
    <p:sldId id="305" r:id="rId72"/>
    <p:sldId id="306" r:id="rId73"/>
    <p:sldId id="307" r:id="rId74"/>
    <p:sldId id="308" r:id="rId75"/>
    <p:sldId id="334" r:id="rId76"/>
    <p:sldId id="335" r:id="rId77"/>
    <p:sldId id="337" r:id="rId78"/>
    <p:sldId id="355" r:id="rId79"/>
    <p:sldId id="358" r:id="rId80"/>
    <p:sldId id="361" r:id="rId81"/>
    <p:sldId id="362" r:id="rId82"/>
    <p:sldId id="363" r:id="rId83"/>
    <p:sldId id="276" r:id="rId84"/>
    <p:sldId id="278" r:id="rId85"/>
  </p:sldIdLst>
  <p:sldSz cx="9144000" cy="5143500" type="screen16x9"/>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CY RODRIGUEZ" initials="PR" lastIdx="1" clrIdx="0">
    <p:extLst>
      <p:ext uri="{19B8F6BF-5375-455C-9EA6-DF929625EA0E}">
        <p15:presenceInfo xmlns:p15="http://schemas.microsoft.com/office/powerpoint/2012/main" userId="aec49c0e25faee8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5916" autoAdjust="0"/>
  </p:normalViewPr>
  <p:slideViewPr>
    <p:cSldViewPr>
      <p:cViewPr varScale="1">
        <p:scale>
          <a:sx n="104" d="100"/>
          <a:sy n="104" d="100"/>
        </p:scale>
        <p:origin x="850"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 Id="rId4" Type="http://schemas.openxmlformats.org/officeDocument/2006/relationships/chartUserShapes" Target="../drawings/drawing1.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7.xml"/><Relationship Id="rId1" Type="http://schemas.microsoft.com/office/2011/relationships/chartStyle" Target="style77.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300" dirty="0"/>
              <a:t>N° TOTAL DE CLUBES DE CIENCIA Y TECNOLOGIA POR DRE Y GRE</a:t>
            </a:r>
          </a:p>
        </c:rich>
      </c:tx>
      <c:layout>
        <c:manualLayout>
          <c:xMode val="edge"/>
          <c:yMode val="edge"/>
          <c:x val="0.10817357786721095"/>
          <c:y val="1.2500000000000001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s-PE"/>
        </a:p>
      </c:txPr>
    </c:title>
    <c:autoTitleDeleted val="0"/>
    <c:plotArea>
      <c:layout/>
      <c:barChart>
        <c:barDir val="col"/>
        <c:grouping val="clustered"/>
        <c:varyColors val="0"/>
        <c:ser>
          <c:idx val="0"/>
          <c:order val="0"/>
          <c:tx>
            <c:strRef>
              <c:f>Hoja1!$B$1</c:f>
              <c:strCache>
                <c:ptCount val="1"/>
                <c:pt idx="0">
                  <c:v>N° TOTAL DE CLUBES DE CIENCIA Y TECNOLOGIA</c:v>
                </c:pt>
              </c:strCache>
            </c:strRef>
          </c:tx>
          <c:spPr>
            <a:solidFill>
              <a:srgbClr val="0070C0"/>
            </a:solidFill>
            <a:ln>
              <a:noFill/>
            </a:ln>
            <a:effectLst/>
          </c:spPr>
          <c:invertIfNegative val="0"/>
          <c:dPt>
            <c:idx val="11"/>
            <c:invertIfNegative val="0"/>
            <c:bubble3D val="0"/>
            <c:spPr>
              <a:solidFill>
                <a:schemeClr val="accent1"/>
              </a:solidFill>
              <a:ln>
                <a:noFill/>
              </a:ln>
              <a:effectLst/>
            </c:spPr>
            <c:extLst>
              <c:ext xmlns:c16="http://schemas.microsoft.com/office/drawing/2014/chart" uri="{C3380CC4-5D6E-409C-BE32-E72D297353CC}">
                <c16:uniqueId val="{00000002-070A-4ECB-970D-1E534388283B}"/>
              </c:ext>
            </c:extLst>
          </c:dPt>
          <c:dPt>
            <c:idx val="12"/>
            <c:invertIfNegative val="0"/>
            <c:bubble3D val="0"/>
            <c:spPr>
              <a:solidFill>
                <a:srgbClr val="C00000"/>
              </a:solidFill>
              <a:ln>
                <a:noFill/>
              </a:ln>
              <a:effectLst/>
            </c:spPr>
            <c:extLst>
              <c:ext xmlns:c16="http://schemas.microsoft.com/office/drawing/2014/chart" uri="{C3380CC4-5D6E-409C-BE32-E72D297353CC}">
                <c16:uniqueId val="{00000004-B492-49CB-A419-090475D15E71}"/>
              </c:ext>
            </c:extLst>
          </c:dPt>
          <c:dPt>
            <c:idx val="19"/>
            <c:invertIfNegative val="0"/>
            <c:bubble3D val="0"/>
            <c:spPr>
              <a:solidFill>
                <a:srgbClr val="0070C0"/>
              </a:solidFill>
              <a:ln>
                <a:noFill/>
              </a:ln>
              <a:effectLst/>
            </c:spPr>
            <c:extLst>
              <c:ext xmlns:c16="http://schemas.microsoft.com/office/drawing/2014/chart" uri="{C3380CC4-5D6E-409C-BE32-E72D297353CC}">
                <c16:uniqueId val="{00000003-3AE2-425F-91FD-B852F95F030C}"/>
              </c:ext>
            </c:extLst>
          </c:dPt>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Hoja1!$A$2:$A$27</c:f>
              <c:strCache>
                <c:ptCount val="26"/>
                <c:pt idx="0">
                  <c:v>DRE AMAZONAS</c:v>
                </c:pt>
                <c:pt idx="1">
                  <c:v>DRE ANCASH</c:v>
                </c:pt>
                <c:pt idx="2">
                  <c:v>DRE APURIMAC</c:v>
                </c:pt>
                <c:pt idx="3">
                  <c:v>GRE AREQUIPA</c:v>
                </c:pt>
                <c:pt idx="4">
                  <c:v>DRE AYACUCHO</c:v>
                </c:pt>
                <c:pt idx="5">
                  <c:v>DRE CAJAMARCA</c:v>
                </c:pt>
                <c:pt idx="6">
                  <c:v>DRE CALLAO</c:v>
                </c:pt>
                <c:pt idx="7">
                  <c:v>DRE CUSCO</c:v>
                </c:pt>
                <c:pt idx="8">
                  <c:v>DRE HUANCAVELICA</c:v>
                </c:pt>
                <c:pt idx="9">
                  <c:v>DRE HUANUCO</c:v>
                </c:pt>
                <c:pt idx="10">
                  <c:v>DRE ICA</c:v>
                </c:pt>
                <c:pt idx="11">
                  <c:v>DRE JUNÍN</c:v>
                </c:pt>
                <c:pt idx="12">
                  <c:v>GRE LA LIBERTAD</c:v>
                </c:pt>
                <c:pt idx="13">
                  <c:v>GRE LAMBAYEQUE</c:v>
                </c:pt>
                <c:pt idx="14">
                  <c:v>DRE LIMA METROPOLITANA</c:v>
                </c:pt>
                <c:pt idx="15">
                  <c:v>DRE LIMA PROVINCIAS</c:v>
                </c:pt>
                <c:pt idx="16">
                  <c:v>GRE LORETO</c:v>
                </c:pt>
                <c:pt idx="17">
                  <c:v>DRE MADRE DE DIOS</c:v>
                </c:pt>
                <c:pt idx="18">
                  <c:v>DRE MOQUEGUA</c:v>
                </c:pt>
                <c:pt idx="19">
                  <c:v>DRE PASCO</c:v>
                </c:pt>
                <c:pt idx="20">
                  <c:v>DRE PIURA</c:v>
                </c:pt>
                <c:pt idx="21">
                  <c:v>DRE PUNO</c:v>
                </c:pt>
                <c:pt idx="22">
                  <c:v>DRE SAN MARTIN</c:v>
                </c:pt>
                <c:pt idx="23">
                  <c:v>DRE TACNA</c:v>
                </c:pt>
                <c:pt idx="24">
                  <c:v>DRE TUMBES</c:v>
                </c:pt>
                <c:pt idx="25">
                  <c:v>DRE UCAYALI</c:v>
                </c:pt>
              </c:strCache>
            </c:strRef>
          </c:cat>
          <c:val>
            <c:numRef>
              <c:f>Hoja1!$B$2:$B$27</c:f>
              <c:numCache>
                <c:formatCode>General</c:formatCode>
                <c:ptCount val="26"/>
                <c:pt idx="0">
                  <c:v>195</c:v>
                </c:pt>
                <c:pt idx="1">
                  <c:v>695</c:v>
                </c:pt>
                <c:pt idx="2">
                  <c:v>255</c:v>
                </c:pt>
                <c:pt idx="3">
                  <c:v>300</c:v>
                </c:pt>
                <c:pt idx="4">
                  <c:v>424</c:v>
                </c:pt>
                <c:pt idx="5">
                  <c:v>543</c:v>
                </c:pt>
                <c:pt idx="6">
                  <c:v>53</c:v>
                </c:pt>
                <c:pt idx="7">
                  <c:v>452</c:v>
                </c:pt>
                <c:pt idx="8">
                  <c:v>551</c:v>
                </c:pt>
                <c:pt idx="9">
                  <c:v>397</c:v>
                </c:pt>
                <c:pt idx="10">
                  <c:v>160</c:v>
                </c:pt>
                <c:pt idx="11">
                  <c:v>908</c:v>
                </c:pt>
                <c:pt idx="12">
                  <c:v>502</c:v>
                </c:pt>
                <c:pt idx="13">
                  <c:v>241</c:v>
                </c:pt>
                <c:pt idx="14">
                  <c:v>418</c:v>
                </c:pt>
                <c:pt idx="15">
                  <c:v>406</c:v>
                </c:pt>
                <c:pt idx="16">
                  <c:v>87</c:v>
                </c:pt>
                <c:pt idx="17">
                  <c:v>123</c:v>
                </c:pt>
                <c:pt idx="18">
                  <c:v>92</c:v>
                </c:pt>
                <c:pt idx="19">
                  <c:v>178</c:v>
                </c:pt>
                <c:pt idx="20">
                  <c:v>549</c:v>
                </c:pt>
                <c:pt idx="21">
                  <c:v>632</c:v>
                </c:pt>
                <c:pt idx="22">
                  <c:v>398</c:v>
                </c:pt>
                <c:pt idx="23">
                  <c:v>111</c:v>
                </c:pt>
                <c:pt idx="24">
                  <c:v>130</c:v>
                </c:pt>
                <c:pt idx="25">
                  <c:v>135</c:v>
                </c:pt>
              </c:numCache>
            </c:numRef>
          </c:val>
          <c:extLst>
            <c:ext xmlns:c16="http://schemas.microsoft.com/office/drawing/2014/chart" uri="{C3380CC4-5D6E-409C-BE32-E72D297353CC}">
              <c16:uniqueId val="{00000000-3AE2-425F-91FD-B852F95F030C}"/>
            </c:ext>
          </c:extLst>
        </c:ser>
        <c:dLbls>
          <c:dLblPos val="outEnd"/>
          <c:showLegendKey val="0"/>
          <c:showVal val="1"/>
          <c:showCatName val="0"/>
          <c:showSerName val="0"/>
          <c:showPercent val="0"/>
          <c:showBubbleSize val="0"/>
        </c:dLbls>
        <c:gapWidth val="444"/>
        <c:overlap val="-90"/>
        <c:axId val="80093440"/>
        <c:axId val="80107584"/>
      </c:barChart>
      <c:catAx>
        <c:axId val="80093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s-PE"/>
          </a:p>
        </c:txPr>
        <c:crossAx val="80107584"/>
        <c:crosses val="autoZero"/>
        <c:auto val="1"/>
        <c:lblAlgn val="ctr"/>
        <c:lblOffset val="100"/>
        <c:noMultiLvlLbl val="0"/>
      </c:catAx>
      <c:valAx>
        <c:axId val="80107584"/>
        <c:scaling>
          <c:orientation val="minMax"/>
        </c:scaling>
        <c:delete val="1"/>
        <c:axPos val="l"/>
        <c:numFmt formatCode="General" sourceLinked="1"/>
        <c:majorTickMark val="none"/>
        <c:minorTickMark val="none"/>
        <c:tickLblPos val="nextTo"/>
        <c:crossAx val="80093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419" sz="1200" b="1" dirty="0">
                <a:solidFill>
                  <a:schemeClr val="tx1"/>
                </a:solidFill>
              </a:rPr>
              <a:t>N° TOTAL DE CLUBES DE CIENCIA Y</a:t>
            </a:r>
            <a:r>
              <a:rPr lang="es-419" sz="1200" b="1" baseline="0" dirty="0">
                <a:solidFill>
                  <a:schemeClr val="tx1"/>
                </a:solidFill>
              </a:rPr>
              <a:t> TECNOLOGÍA POR UGEL A NIVEL DE LA GRE LA LIBERTAD</a:t>
            </a:r>
            <a:endParaRPr lang="es-PE" sz="1200" b="1" dirty="0">
              <a:solidFill>
                <a:schemeClr val="tx1"/>
              </a:solidFill>
            </a:endParaRPr>
          </a:p>
        </c:rich>
      </c:tx>
      <c:layout>
        <c:manualLayout>
          <c:xMode val="edge"/>
          <c:yMode val="edge"/>
          <c:x val="0.19659303485331089"/>
          <c:y val="1.799686656131178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8.7027415052393961E-2"/>
          <c:y val="0.16066123512055247"/>
          <c:w val="0.90388138431354137"/>
          <c:h val="0.59396524214987656"/>
        </c:manualLayout>
      </c:layout>
      <c:barChart>
        <c:barDir val="col"/>
        <c:grouping val="clustered"/>
        <c:varyColors val="0"/>
        <c:ser>
          <c:idx val="0"/>
          <c:order val="0"/>
          <c:tx>
            <c:strRef>
              <c:f>Hoja1!$B$1</c:f>
              <c:strCache>
                <c:ptCount val="1"/>
                <c:pt idx="0">
                  <c:v>Total de Clubes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UGEL SANTIAGO DE CHUCO</c:v>
                </c:pt>
                <c:pt idx="1">
                  <c:v>UGEL GRAN CHIMÚ</c:v>
                </c:pt>
                <c:pt idx="2">
                  <c:v>UGEL 01 - EL PORVENIR</c:v>
                </c:pt>
                <c:pt idx="3">
                  <c:v>UGEL 02 - LA ESPERANZA</c:v>
                </c:pt>
                <c:pt idx="4">
                  <c:v>UGEL 03 - TRUJILLO NOR OESTE</c:v>
                </c:pt>
                <c:pt idx="5">
                  <c:v>UGEL 04 - TRUJILLO SUR ESTE</c:v>
                </c:pt>
              </c:strCache>
            </c:strRef>
          </c:cat>
          <c:val>
            <c:numRef>
              <c:f>Hoja1!$B$2:$B$7</c:f>
              <c:numCache>
                <c:formatCode>General</c:formatCode>
                <c:ptCount val="6"/>
                <c:pt idx="0">
                  <c:v>39</c:v>
                </c:pt>
                <c:pt idx="1">
                  <c:v>29</c:v>
                </c:pt>
                <c:pt idx="2">
                  <c:v>19</c:v>
                </c:pt>
                <c:pt idx="3">
                  <c:v>35</c:v>
                </c:pt>
                <c:pt idx="4">
                  <c:v>24</c:v>
                </c:pt>
                <c:pt idx="5">
                  <c:v>25</c:v>
                </c:pt>
              </c:numCache>
            </c:numRef>
          </c:val>
          <c:extLst>
            <c:ext xmlns:c16="http://schemas.microsoft.com/office/drawing/2014/chart" uri="{C3380CC4-5D6E-409C-BE32-E72D297353CC}">
              <c16:uniqueId val="{00000000-0D47-497A-834C-7D880CC78B98}"/>
            </c:ext>
          </c:extLst>
        </c:ser>
        <c:ser>
          <c:idx val="1"/>
          <c:order val="1"/>
          <c:tx>
            <c:strRef>
              <c:f>Hoja1!$C$1</c:f>
              <c:strCache>
                <c:ptCount val="1"/>
                <c:pt idx="0">
                  <c:v>Total de Docentes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UGEL SANTIAGO DE CHUCO</c:v>
                </c:pt>
                <c:pt idx="1">
                  <c:v>UGEL GRAN CHIMÚ</c:v>
                </c:pt>
                <c:pt idx="2">
                  <c:v>UGEL 01 - EL PORVENIR</c:v>
                </c:pt>
                <c:pt idx="3">
                  <c:v>UGEL 02 - LA ESPERANZA</c:v>
                </c:pt>
                <c:pt idx="4">
                  <c:v>UGEL 03 - TRUJILLO NOR OESTE</c:v>
                </c:pt>
                <c:pt idx="5">
                  <c:v>UGEL 04 - TRUJILLO SUR ESTE</c:v>
                </c:pt>
              </c:strCache>
            </c:strRef>
          </c:cat>
          <c:val>
            <c:numRef>
              <c:f>Hoja1!$C$2:$C$7</c:f>
              <c:numCache>
                <c:formatCode>General</c:formatCode>
                <c:ptCount val="6"/>
                <c:pt idx="0">
                  <c:v>47</c:v>
                </c:pt>
                <c:pt idx="1">
                  <c:v>39</c:v>
                </c:pt>
                <c:pt idx="2">
                  <c:v>19</c:v>
                </c:pt>
                <c:pt idx="3">
                  <c:v>38</c:v>
                </c:pt>
                <c:pt idx="4">
                  <c:v>25</c:v>
                </c:pt>
                <c:pt idx="5">
                  <c:v>29</c:v>
                </c:pt>
              </c:numCache>
            </c:numRef>
          </c:val>
          <c:extLst>
            <c:ext xmlns:c16="http://schemas.microsoft.com/office/drawing/2014/chart" uri="{C3380CC4-5D6E-409C-BE32-E72D297353CC}">
              <c16:uniqueId val="{00000001-0D47-497A-834C-7D880CC78B98}"/>
            </c:ext>
          </c:extLst>
        </c:ser>
        <c:ser>
          <c:idx val="2"/>
          <c:order val="2"/>
          <c:tx>
            <c:strRef>
              <c:f>Hoja1!$D$1</c:f>
              <c:strCache>
                <c:ptCount val="1"/>
                <c:pt idx="0">
                  <c:v>Total de Estudiantes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UGEL SANTIAGO DE CHUCO</c:v>
                </c:pt>
                <c:pt idx="1">
                  <c:v>UGEL GRAN CHIMÚ</c:v>
                </c:pt>
                <c:pt idx="2">
                  <c:v>UGEL 01 - EL PORVENIR</c:v>
                </c:pt>
                <c:pt idx="3">
                  <c:v>UGEL 02 - LA ESPERANZA</c:v>
                </c:pt>
                <c:pt idx="4">
                  <c:v>UGEL 03 - TRUJILLO NOR OESTE</c:v>
                </c:pt>
                <c:pt idx="5">
                  <c:v>UGEL 04 - TRUJILLO SUR ESTE</c:v>
                </c:pt>
              </c:strCache>
            </c:strRef>
          </c:cat>
          <c:val>
            <c:numRef>
              <c:f>Hoja1!$D$2:$D$7</c:f>
              <c:numCache>
                <c:formatCode>General</c:formatCode>
                <c:ptCount val="6"/>
                <c:pt idx="0">
                  <c:v>560</c:v>
                </c:pt>
                <c:pt idx="1">
                  <c:v>666</c:v>
                </c:pt>
                <c:pt idx="2">
                  <c:v>151</c:v>
                </c:pt>
                <c:pt idx="3">
                  <c:v>378</c:v>
                </c:pt>
                <c:pt idx="4">
                  <c:v>341</c:v>
                </c:pt>
                <c:pt idx="5">
                  <c:v>358</c:v>
                </c:pt>
              </c:numCache>
            </c:numRef>
          </c:val>
          <c:extLst>
            <c:ext xmlns:c16="http://schemas.microsoft.com/office/drawing/2014/chart" uri="{C3380CC4-5D6E-409C-BE32-E72D297353CC}">
              <c16:uniqueId val="{00000002-0D47-497A-834C-7D880CC78B98}"/>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300" dirty="0"/>
              <a:t>N° TOTAL DE </a:t>
            </a:r>
            <a:r>
              <a:rPr lang="en-US" sz="1300" dirty="0" err="1"/>
              <a:t>Docentes</a:t>
            </a:r>
            <a:r>
              <a:rPr lang="en-US" sz="1300" baseline="0" dirty="0"/>
              <a:t> EN LOS </a:t>
            </a:r>
            <a:r>
              <a:rPr lang="en-US" sz="1300" dirty="0"/>
              <a:t>CLUBES DE CIENCIA Y TECNOLOGIA POR DRE Y GRE</a:t>
            </a:r>
          </a:p>
        </c:rich>
      </c:tx>
      <c:layout>
        <c:manualLayout>
          <c:xMode val="edge"/>
          <c:yMode val="edge"/>
          <c:x val="0.14008279547802491"/>
          <c:y val="1.2499895236179562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s-PE"/>
        </a:p>
      </c:txPr>
    </c:title>
    <c:autoTitleDeleted val="0"/>
    <c:plotArea>
      <c:layout/>
      <c:barChart>
        <c:barDir val="col"/>
        <c:grouping val="clustered"/>
        <c:varyColors val="0"/>
        <c:ser>
          <c:idx val="0"/>
          <c:order val="0"/>
          <c:tx>
            <c:strRef>
              <c:f>Hoja1!$B$1</c:f>
              <c:strCache>
                <c:ptCount val="1"/>
                <c:pt idx="0">
                  <c:v>N° TOTAL DE CLUBES DE CIENCIA Y TECNOLOGIA</c:v>
                </c:pt>
              </c:strCache>
            </c:strRef>
          </c:tx>
          <c:spPr>
            <a:solidFill>
              <a:schemeClr val="accent1"/>
            </a:solidFill>
            <a:ln>
              <a:noFill/>
            </a:ln>
            <a:effectLst/>
          </c:spPr>
          <c:invertIfNegative val="0"/>
          <c:dPt>
            <c:idx val="11"/>
            <c:invertIfNegative val="0"/>
            <c:bubble3D val="0"/>
            <c:spPr>
              <a:solidFill>
                <a:schemeClr val="accent1"/>
              </a:solidFill>
              <a:ln>
                <a:noFill/>
              </a:ln>
              <a:effectLst/>
            </c:spPr>
            <c:extLst>
              <c:ext xmlns:c16="http://schemas.microsoft.com/office/drawing/2014/chart" uri="{C3380CC4-5D6E-409C-BE32-E72D297353CC}">
                <c16:uniqueId val="{00000002-A016-4446-8171-8D3A6FAF11FD}"/>
              </c:ext>
            </c:extLst>
          </c:dPt>
          <c:dPt>
            <c:idx val="12"/>
            <c:invertIfNegative val="0"/>
            <c:bubble3D val="0"/>
            <c:spPr>
              <a:solidFill>
                <a:srgbClr val="C00000"/>
              </a:solidFill>
              <a:ln>
                <a:noFill/>
              </a:ln>
              <a:effectLst/>
            </c:spPr>
            <c:extLst>
              <c:ext xmlns:c16="http://schemas.microsoft.com/office/drawing/2014/chart" uri="{C3380CC4-5D6E-409C-BE32-E72D297353CC}">
                <c16:uniqueId val="{00000004-786E-4C0D-B317-9F15452C8272}"/>
              </c:ext>
            </c:extLst>
          </c:dPt>
          <c:dPt>
            <c:idx val="19"/>
            <c:invertIfNegative val="0"/>
            <c:bubble3D val="0"/>
            <c:spPr>
              <a:solidFill>
                <a:schemeClr val="accent1"/>
              </a:solidFill>
              <a:ln>
                <a:noFill/>
              </a:ln>
              <a:effectLst/>
            </c:spPr>
            <c:extLst>
              <c:ext xmlns:c16="http://schemas.microsoft.com/office/drawing/2014/chart" uri="{C3380CC4-5D6E-409C-BE32-E72D297353CC}">
                <c16:uniqueId val="{00000003-3AE2-425F-91FD-B852F95F030C}"/>
              </c:ext>
            </c:extLst>
          </c:dPt>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Hoja1!$A$2:$A$27</c:f>
              <c:strCache>
                <c:ptCount val="26"/>
                <c:pt idx="0">
                  <c:v>DRE AMAZONAS</c:v>
                </c:pt>
                <c:pt idx="1">
                  <c:v>DRE ANCASH</c:v>
                </c:pt>
                <c:pt idx="2">
                  <c:v>DRE APURIMAC</c:v>
                </c:pt>
                <c:pt idx="3">
                  <c:v>GRE AREQUIPA</c:v>
                </c:pt>
                <c:pt idx="4">
                  <c:v>DRE AYACUCHO</c:v>
                </c:pt>
                <c:pt idx="5">
                  <c:v>DRE CAJAMARCA</c:v>
                </c:pt>
                <c:pt idx="6">
                  <c:v>DRE CALLAO</c:v>
                </c:pt>
                <c:pt idx="7">
                  <c:v>DRE CUSCO</c:v>
                </c:pt>
                <c:pt idx="8">
                  <c:v>DRE HUANCAVELICA</c:v>
                </c:pt>
                <c:pt idx="9">
                  <c:v>DRE HUANUCO</c:v>
                </c:pt>
                <c:pt idx="10">
                  <c:v>DRE ICA</c:v>
                </c:pt>
                <c:pt idx="11">
                  <c:v>DRE JUNÍN</c:v>
                </c:pt>
                <c:pt idx="12">
                  <c:v>GRE LA LIBERTAD</c:v>
                </c:pt>
                <c:pt idx="13">
                  <c:v>GRE LAMBAYEQUE</c:v>
                </c:pt>
                <c:pt idx="14">
                  <c:v>DRE LIMA METROPOLITANA</c:v>
                </c:pt>
                <c:pt idx="15">
                  <c:v>DRE LIMA PROVINCIAS</c:v>
                </c:pt>
                <c:pt idx="16">
                  <c:v>GRE LORETO</c:v>
                </c:pt>
                <c:pt idx="17">
                  <c:v>DRE MADRE DE DIOS</c:v>
                </c:pt>
                <c:pt idx="18">
                  <c:v>DRE MOQUEGUA</c:v>
                </c:pt>
                <c:pt idx="19">
                  <c:v>DRE PASCO</c:v>
                </c:pt>
                <c:pt idx="20">
                  <c:v>DRE PIURA</c:v>
                </c:pt>
                <c:pt idx="21">
                  <c:v>DRE PUNO</c:v>
                </c:pt>
                <c:pt idx="22">
                  <c:v>DRE SAN MARTIN</c:v>
                </c:pt>
                <c:pt idx="23">
                  <c:v>DRE TACNA</c:v>
                </c:pt>
                <c:pt idx="24">
                  <c:v>DRE TUMBES</c:v>
                </c:pt>
                <c:pt idx="25">
                  <c:v>DRE UCAYALI</c:v>
                </c:pt>
              </c:strCache>
            </c:strRef>
          </c:cat>
          <c:val>
            <c:numRef>
              <c:f>Hoja1!$B$2:$B$27</c:f>
              <c:numCache>
                <c:formatCode>General</c:formatCode>
                <c:ptCount val="26"/>
                <c:pt idx="0">
                  <c:v>256</c:v>
                </c:pt>
                <c:pt idx="1">
                  <c:v>956</c:v>
                </c:pt>
                <c:pt idx="2">
                  <c:v>266</c:v>
                </c:pt>
                <c:pt idx="3">
                  <c:v>322</c:v>
                </c:pt>
                <c:pt idx="4">
                  <c:v>500</c:v>
                </c:pt>
                <c:pt idx="5">
                  <c:v>596</c:v>
                </c:pt>
                <c:pt idx="6">
                  <c:v>58</c:v>
                </c:pt>
                <c:pt idx="7">
                  <c:v>496</c:v>
                </c:pt>
                <c:pt idx="8">
                  <c:v>533</c:v>
                </c:pt>
                <c:pt idx="9">
                  <c:v>418</c:v>
                </c:pt>
                <c:pt idx="10">
                  <c:v>184</c:v>
                </c:pt>
                <c:pt idx="11">
                  <c:v>999</c:v>
                </c:pt>
                <c:pt idx="12">
                  <c:v>583</c:v>
                </c:pt>
                <c:pt idx="13">
                  <c:v>268</c:v>
                </c:pt>
                <c:pt idx="14">
                  <c:v>395</c:v>
                </c:pt>
                <c:pt idx="15">
                  <c:v>426</c:v>
                </c:pt>
                <c:pt idx="16">
                  <c:v>103</c:v>
                </c:pt>
                <c:pt idx="17">
                  <c:v>136</c:v>
                </c:pt>
                <c:pt idx="18">
                  <c:v>100</c:v>
                </c:pt>
                <c:pt idx="19">
                  <c:v>203</c:v>
                </c:pt>
                <c:pt idx="20">
                  <c:v>561</c:v>
                </c:pt>
                <c:pt idx="21">
                  <c:v>670</c:v>
                </c:pt>
                <c:pt idx="22">
                  <c:v>413</c:v>
                </c:pt>
                <c:pt idx="23">
                  <c:v>118</c:v>
                </c:pt>
                <c:pt idx="24">
                  <c:v>147</c:v>
                </c:pt>
                <c:pt idx="25">
                  <c:v>138</c:v>
                </c:pt>
              </c:numCache>
            </c:numRef>
          </c:val>
          <c:extLst>
            <c:ext xmlns:c16="http://schemas.microsoft.com/office/drawing/2014/chart" uri="{C3380CC4-5D6E-409C-BE32-E72D297353CC}">
              <c16:uniqueId val="{00000000-3AE2-425F-91FD-B852F95F030C}"/>
            </c:ext>
          </c:extLst>
        </c:ser>
        <c:dLbls>
          <c:dLblPos val="outEnd"/>
          <c:showLegendKey val="0"/>
          <c:showVal val="1"/>
          <c:showCatName val="0"/>
          <c:showSerName val="0"/>
          <c:showPercent val="0"/>
          <c:showBubbleSize val="0"/>
        </c:dLbls>
        <c:gapWidth val="444"/>
        <c:overlap val="-90"/>
        <c:axId val="80093440"/>
        <c:axId val="80107584"/>
      </c:barChart>
      <c:catAx>
        <c:axId val="80093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s-PE"/>
          </a:p>
        </c:txPr>
        <c:crossAx val="80107584"/>
        <c:crosses val="autoZero"/>
        <c:auto val="1"/>
        <c:lblAlgn val="ctr"/>
        <c:lblOffset val="100"/>
        <c:noMultiLvlLbl val="0"/>
      </c:catAx>
      <c:valAx>
        <c:axId val="80107584"/>
        <c:scaling>
          <c:orientation val="minMax"/>
        </c:scaling>
        <c:delete val="1"/>
        <c:axPos val="l"/>
        <c:numFmt formatCode="General" sourceLinked="1"/>
        <c:majorTickMark val="none"/>
        <c:minorTickMark val="none"/>
        <c:tickLblPos val="nextTo"/>
        <c:crossAx val="80093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100" dirty="0"/>
              <a:t>N° TOTAL DE </a:t>
            </a:r>
            <a:r>
              <a:rPr lang="en-US" sz="1100" dirty="0" err="1"/>
              <a:t>Docentes</a:t>
            </a:r>
            <a:r>
              <a:rPr lang="en-US" sz="1100" baseline="0" dirty="0"/>
              <a:t> POR GÉNERO EN LOS </a:t>
            </a:r>
            <a:r>
              <a:rPr lang="en-US" sz="1100" dirty="0"/>
              <a:t>CLUBES DE CIENCIA Y TECNOLOGIA POR DRE Y GRE</a:t>
            </a:r>
          </a:p>
        </c:rich>
      </c:tx>
      <c:layout>
        <c:manualLayout>
          <c:xMode val="edge"/>
          <c:yMode val="edge"/>
          <c:x val="0.13450562243810837"/>
          <c:y val="2.504624610087948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5.8633215599642047E-2"/>
          <c:y val="0.10485592596991138"/>
          <c:w val="0.92144780306403773"/>
          <c:h val="0.49766781345471339"/>
        </c:manualLayout>
      </c:layout>
      <c:barChart>
        <c:barDir val="col"/>
        <c:grouping val="clustered"/>
        <c:varyColors val="0"/>
        <c:ser>
          <c:idx val="0"/>
          <c:order val="0"/>
          <c:tx>
            <c:strRef>
              <c:f>Hoja1!$B$1</c:f>
              <c:strCache>
                <c:ptCount val="1"/>
                <c:pt idx="0">
                  <c:v>HOMBRES</c:v>
                </c:pt>
              </c:strCache>
            </c:strRef>
          </c:tx>
          <c:spPr>
            <a:solidFill>
              <a:srgbClr val="0070C0"/>
            </a:solidFill>
            <a:ln>
              <a:noFill/>
            </a:ln>
            <a:effectLst/>
          </c:spPr>
          <c:invertIfNegative val="0"/>
          <c:dPt>
            <c:idx val="19"/>
            <c:invertIfNegative val="0"/>
            <c:bubble3D val="0"/>
            <c:spPr>
              <a:solidFill>
                <a:srgbClr val="0070C0"/>
              </a:solidFill>
              <a:ln>
                <a:noFill/>
              </a:ln>
              <a:effectLst/>
            </c:spPr>
            <c:extLst>
              <c:ext xmlns:c16="http://schemas.microsoft.com/office/drawing/2014/chart" uri="{C3380CC4-5D6E-409C-BE32-E72D297353CC}">
                <c16:uniqueId val="{00000003-3AE2-425F-91FD-B852F95F030C}"/>
              </c:ext>
            </c:extLst>
          </c:dPt>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Hoja1!$A$2:$A$27</c:f>
              <c:strCache>
                <c:ptCount val="26"/>
                <c:pt idx="0">
                  <c:v>DRE AMAZONAS</c:v>
                </c:pt>
                <c:pt idx="1">
                  <c:v>DRE ANCASH</c:v>
                </c:pt>
                <c:pt idx="2">
                  <c:v>DRE APURIMAC</c:v>
                </c:pt>
                <c:pt idx="3">
                  <c:v>GRE AREQUIPA</c:v>
                </c:pt>
                <c:pt idx="4">
                  <c:v>DRE AYACUCHO</c:v>
                </c:pt>
                <c:pt idx="5">
                  <c:v>DRE CAJAMARCA</c:v>
                </c:pt>
                <c:pt idx="6">
                  <c:v>DRE CALLAO</c:v>
                </c:pt>
                <c:pt idx="7">
                  <c:v>DRE CUSCO</c:v>
                </c:pt>
                <c:pt idx="8">
                  <c:v>DRE HUANCAVELICA</c:v>
                </c:pt>
                <c:pt idx="9">
                  <c:v>DRE HUANUCO</c:v>
                </c:pt>
                <c:pt idx="10">
                  <c:v>DRE ICA</c:v>
                </c:pt>
                <c:pt idx="11">
                  <c:v>DRE JUNÍN</c:v>
                </c:pt>
                <c:pt idx="12">
                  <c:v>GRE LA LIBERTAD</c:v>
                </c:pt>
                <c:pt idx="13">
                  <c:v>GRE LAMBAYEQUE</c:v>
                </c:pt>
                <c:pt idx="14">
                  <c:v>DRE LIMA METROPOLITANA</c:v>
                </c:pt>
                <c:pt idx="15">
                  <c:v>DRE LIMA PROVINCIAS</c:v>
                </c:pt>
                <c:pt idx="16">
                  <c:v>GRE LORETO</c:v>
                </c:pt>
                <c:pt idx="17">
                  <c:v>DRE MADRE DE DIOS</c:v>
                </c:pt>
                <c:pt idx="18">
                  <c:v>DRE MOQUEGUA</c:v>
                </c:pt>
                <c:pt idx="19">
                  <c:v>DRE PASCO</c:v>
                </c:pt>
                <c:pt idx="20">
                  <c:v>DRE PIURA</c:v>
                </c:pt>
                <c:pt idx="21">
                  <c:v>DRE PUNO</c:v>
                </c:pt>
                <c:pt idx="22">
                  <c:v>DRE SAN MARTIN</c:v>
                </c:pt>
                <c:pt idx="23">
                  <c:v>DRE TACNA</c:v>
                </c:pt>
                <c:pt idx="24">
                  <c:v>DRE TUMBES</c:v>
                </c:pt>
                <c:pt idx="25">
                  <c:v>DRE UCAYALI</c:v>
                </c:pt>
              </c:strCache>
            </c:strRef>
          </c:cat>
          <c:val>
            <c:numRef>
              <c:f>Hoja1!$B$2:$B$27</c:f>
              <c:numCache>
                <c:formatCode>General</c:formatCode>
                <c:ptCount val="26"/>
                <c:pt idx="0">
                  <c:v>124</c:v>
                </c:pt>
                <c:pt idx="1">
                  <c:v>459</c:v>
                </c:pt>
                <c:pt idx="2">
                  <c:v>120</c:v>
                </c:pt>
                <c:pt idx="3">
                  <c:v>148</c:v>
                </c:pt>
                <c:pt idx="4">
                  <c:v>204</c:v>
                </c:pt>
                <c:pt idx="5">
                  <c:v>322</c:v>
                </c:pt>
                <c:pt idx="6">
                  <c:v>26</c:v>
                </c:pt>
                <c:pt idx="7">
                  <c:v>228</c:v>
                </c:pt>
                <c:pt idx="8">
                  <c:v>241</c:v>
                </c:pt>
                <c:pt idx="9">
                  <c:v>223</c:v>
                </c:pt>
                <c:pt idx="10">
                  <c:v>116</c:v>
                </c:pt>
                <c:pt idx="11">
                  <c:v>512</c:v>
                </c:pt>
                <c:pt idx="12">
                  <c:v>285</c:v>
                </c:pt>
                <c:pt idx="13">
                  <c:v>129</c:v>
                </c:pt>
                <c:pt idx="14">
                  <c:v>212</c:v>
                </c:pt>
                <c:pt idx="15">
                  <c:v>236</c:v>
                </c:pt>
                <c:pt idx="16">
                  <c:v>50</c:v>
                </c:pt>
                <c:pt idx="17">
                  <c:v>60</c:v>
                </c:pt>
                <c:pt idx="18">
                  <c:v>47</c:v>
                </c:pt>
                <c:pt idx="19">
                  <c:v>100</c:v>
                </c:pt>
                <c:pt idx="20">
                  <c:v>295</c:v>
                </c:pt>
                <c:pt idx="21">
                  <c:v>346</c:v>
                </c:pt>
                <c:pt idx="22">
                  <c:v>201</c:v>
                </c:pt>
                <c:pt idx="23">
                  <c:v>60</c:v>
                </c:pt>
                <c:pt idx="24">
                  <c:v>74</c:v>
                </c:pt>
                <c:pt idx="25">
                  <c:v>84</c:v>
                </c:pt>
              </c:numCache>
            </c:numRef>
          </c:val>
          <c:extLst>
            <c:ext xmlns:c16="http://schemas.microsoft.com/office/drawing/2014/chart" uri="{C3380CC4-5D6E-409C-BE32-E72D297353CC}">
              <c16:uniqueId val="{00000000-3AE2-425F-91FD-B852F95F030C}"/>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Hoja1!$A$2:$A$27</c:f>
              <c:strCache>
                <c:ptCount val="26"/>
                <c:pt idx="0">
                  <c:v>DRE AMAZONAS</c:v>
                </c:pt>
                <c:pt idx="1">
                  <c:v>DRE ANCASH</c:v>
                </c:pt>
                <c:pt idx="2">
                  <c:v>DRE APURIMAC</c:v>
                </c:pt>
                <c:pt idx="3">
                  <c:v>GRE AREQUIPA</c:v>
                </c:pt>
                <c:pt idx="4">
                  <c:v>DRE AYACUCHO</c:v>
                </c:pt>
                <c:pt idx="5">
                  <c:v>DRE CAJAMARCA</c:v>
                </c:pt>
                <c:pt idx="6">
                  <c:v>DRE CALLAO</c:v>
                </c:pt>
                <c:pt idx="7">
                  <c:v>DRE CUSCO</c:v>
                </c:pt>
                <c:pt idx="8">
                  <c:v>DRE HUANCAVELICA</c:v>
                </c:pt>
                <c:pt idx="9">
                  <c:v>DRE HUANUCO</c:v>
                </c:pt>
                <c:pt idx="10">
                  <c:v>DRE ICA</c:v>
                </c:pt>
                <c:pt idx="11">
                  <c:v>DRE JUNÍN</c:v>
                </c:pt>
                <c:pt idx="12">
                  <c:v>GRE LA LIBERTAD</c:v>
                </c:pt>
                <c:pt idx="13">
                  <c:v>GRE LAMBAYEQUE</c:v>
                </c:pt>
                <c:pt idx="14">
                  <c:v>DRE LIMA METROPOLITANA</c:v>
                </c:pt>
                <c:pt idx="15">
                  <c:v>DRE LIMA PROVINCIAS</c:v>
                </c:pt>
                <c:pt idx="16">
                  <c:v>GRE LORETO</c:v>
                </c:pt>
                <c:pt idx="17">
                  <c:v>DRE MADRE DE DIOS</c:v>
                </c:pt>
                <c:pt idx="18">
                  <c:v>DRE MOQUEGUA</c:v>
                </c:pt>
                <c:pt idx="19">
                  <c:v>DRE PASCO</c:v>
                </c:pt>
                <c:pt idx="20">
                  <c:v>DRE PIURA</c:v>
                </c:pt>
                <c:pt idx="21">
                  <c:v>DRE PUNO</c:v>
                </c:pt>
                <c:pt idx="22">
                  <c:v>DRE SAN MARTIN</c:v>
                </c:pt>
                <c:pt idx="23">
                  <c:v>DRE TACNA</c:v>
                </c:pt>
                <c:pt idx="24">
                  <c:v>DRE TUMBES</c:v>
                </c:pt>
                <c:pt idx="25">
                  <c:v>DRE UCAYALI</c:v>
                </c:pt>
              </c:strCache>
            </c:strRef>
          </c:cat>
          <c:val>
            <c:numRef>
              <c:f>Hoja1!$C$2:$C$27</c:f>
              <c:numCache>
                <c:formatCode>General</c:formatCode>
                <c:ptCount val="26"/>
                <c:pt idx="0">
                  <c:v>132</c:v>
                </c:pt>
                <c:pt idx="1">
                  <c:v>497</c:v>
                </c:pt>
                <c:pt idx="2">
                  <c:v>146</c:v>
                </c:pt>
                <c:pt idx="3">
                  <c:v>174</c:v>
                </c:pt>
                <c:pt idx="4">
                  <c:v>296</c:v>
                </c:pt>
                <c:pt idx="5">
                  <c:v>274</c:v>
                </c:pt>
                <c:pt idx="6">
                  <c:v>32</c:v>
                </c:pt>
                <c:pt idx="7">
                  <c:v>268</c:v>
                </c:pt>
                <c:pt idx="8">
                  <c:v>292</c:v>
                </c:pt>
                <c:pt idx="9">
                  <c:v>195</c:v>
                </c:pt>
                <c:pt idx="10">
                  <c:v>68</c:v>
                </c:pt>
                <c:pt idx="11">
                  <c:v>487</c:v>
                </c:pt>
                <c:pt idx="12">
                  <c:v>298</c:v>
                </c:pt>
                <c:pt idx="13">
                  <c:v>139</c:v>
                </c:pt>
                <c:pt idx="14">
                  <c:v>183</c:v>
                </c:pt>
                <c:pt idx="15">
                  <c:v>190</c:v>
                </c:pt>
                <c:pt idx="16">
                  <c:v>53</c:v>
                </c:pt>
                <c:pt idx="17">
                  <c:v>76</c:v>
                </c:pt>
                <c:pt idx="18">
                  <c:v>53</c:v>
                </c:pt>
                <c:pt idx="19">
                  <c:v>103</c:v>
                </c:pt>
                <c:pt idx="20">
                  <c:v>266</c:v>
                </c:pt>
                <c:pt idx="21">
                  <c:v>324</c:v>
                </c:pt>
                <c:pt idx="22">
                  <c:v>212</c:v>
                </c:pt>
                <c:pt idx="23">
                  <c:v>58</c:v>
                </c:pt>
                <c:pt idx="24">
                  <c:v>73</c:v>
                </c:pt>
                <c:pt idx="25">
                  <c:v>54</c:v>
                </c:pt>
              </c:numCache>
            </c:numRef>
          </c:val>
          <c:extLst>
            <c:ext xmlns:c16="http://schemas.microsoft.com/office/drawing/2014/chart" uri="{C3380CC4-5D6E-409C-BE32-E72D297353CC}">
              <c16:uniqueId val="{00000002-1EBC-4FB3-AC9D-166457956156}"/>
            </c:ext>
          </c:extLst>
        </c:ser>
        <c:dLbls>
          <c:dLblPos val="outEnd"/>
          <c:showLegendKey val="0"/>
          <c:showVal val="1"/>
          <c:showCatName val="0"/>
          <c:showSerName val="0"/>
          <c:showPercent val="0"/>
          <c:showBubbleSize val="0"/>
        </c:dLbls>
        <c:gapWidth val="444"/>
        <c:overlap val="-90"/>
        <c:axId val="80093440"/>
        <c:axId val="80107584"/>
      </c:barChart>
      <c:catAx>
        <c:axId val="80093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PE"/>
          </a:p>
        </c:txPr>
        <c:crossAx val="80107584"/>
        <c:crosses val="autoZero"/>
        <c:auto val="1"/>
        <c:lblAlgn val="ctr"/>
        <c:lblOffset val="100"/>
        <c:noMultiLvlLbl val="0"/>
      </c:catAx>
      <c:valAx>
        <c:axId val="80107584"/>
        <c:scaling>
          <c:orientation val="minMax"/>
        </c:scaling>
        <c:delete val="1"/>
        <c:axPos val="l"/>
        <c:numFmt formatCode="General" sourceLinked="1"/>
        <c:majorTickMark val="none"/>
        <c:minorTickMark val="none"/>
        <c:tickLblPos val="nextTo"/>
        <c:crossAx val="80093440"/>
        <c:crosses val="autoZero"/>
        <c:crossBetween val="between"/>
      </c:valAx>
      <c:spPr>
        <a:noFill/>
        <a:ln>
          <a:noFill/>
        </a:ln>
        <a:effectLst/>
      </c:spPr>
    </c:plotArea>
    <c:legend>
      <c:legendPos val="b"/>
      <c:layout>
        <c:manualLayout>
          <c:xMode val="edge"/>
          <c:yMode val="edge"/>
          <c:x val="0.75136657917760274"/>
          <c:y val="0.85566929345015308"/>
          <c:w val="0.17789370078740158"/>
          <c:h val="5.683875163296033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100" dirty="0"/>
              <a:t>N° TOTAL DE </a:t>
            </a:r>
            <a:r>
              <a:rPr lang="en-US" sz="1100" dirty="0" err="1"/>
              <a:t>Docentes</a:t>
            </a:r>
            <a:r>
              <a:rPr lang="en-US" sz="1100" baseline="0" dirty="0"/>
              <a:t> POR GÉNERO EN LOS </a:t>
            </a:r>
            <a:r>
              <a:rPr lang="en-US" sz="1100" dirty="0"/>
              <a:t>CLUBES DE CIENCIA Y TECNOLOGIA de la GRE LA LIBERTAD</a:t>
            </a:r>
          </a:p>
        </c:rich>
      </c:tx>
      <c:layout>
        <c:manualLayout>
          <c:xMode val="edge"/>
          <c:yMode val="edge"/>
          <c:x val="0.15117224409448818"/>
          <c:y val="2.1836565484493497E-3"/>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s-PE"/>
        </a:p>
      </c:txPr>
    </c:title>
    <c:autoTitleDeleted val="0"/>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8633215599642047E-2"/>
          <c:y val="0.10485592596991138"/>
          <c:w val="0.94136679790026245"/>
          <c:h val="0.7226907738220657"/>
        </c:manualLayout>
      </c:layout>
      <c:pie3DChart>
        <c:varyColors val="1"/>
        <c:ser>
          <c:idx val="0"/>
          <c:order val="0"/>
          <c:tx>
            <c:strRef>
              <c:f>Hoja1!$B$1</c:f>
              <c:strCache>
                <c:ptCount val="1"/>
                <c:pt idx="0">
                  <c:v>HOMBRES</c:v>
                </c:pt>
              </c:strCache>
            </c:strRef>
          </c:tx>
          <c:dPt>
            <c:idx val="0"/>
            <c:bubble3D val="0"/>
            <c:spPr>
              <a:solidFill>
                <a:schemeClr val="accent1"/>
              </a:solidFill>
              <a:ln>
                <a:noFill/>
              </a:ln>
              <a:effectLst/>
              <a:sp3d/>
            </c:spPr>
            <c:extLst>
              <c:ext xmlns:c16="http://schemas.microsoft.com/office/drawing/2014/chart" uri="{C3380CC4-5D6E-409C-BE32-E72D297353CC}">
                <c16:uniqueId val="{00000001-5A36-43EB-8A85-036847A2E640}"/>
              </c:ext>
            </c:extLst>
          </c:dPt>
          <c:dPt>
            <c:idx val="1"/>
            <c:bubble3D val="0"/>
            <c:spPr>
              <a:solidFill>
                <a:schemeClr val="accent2"/>
              </a:solidFill>
              <a:ln>
                <a:noFill/>
              </a:ln>
              <a:effectLst/>
              <a:sp3d/>
            </c:spPr>
            <c:extLst>
              <c:ext xmlns:c16="http://schemas.microsoft.com/office/drawing/2014/chart" uri="{C3380CC4-5D6E-409C-BE32-E72D297353CC}">
                <c16:uniqueId val="{00000003-5A36-43EB-8A85-036847A2E640}"/>
              </c:ext>
            </c:extLst>
          </c:dPt>
          <c:dPt>
            <c:idx val="2"/>
            <c:bubble3D val="0"/>
            <c:spPr>
              <a:solidFill>
                <a:schemeClr val="accent3"/>
              </a:solidFill>
              <a:ln>
                <a:noFill/>
              </a:ln>
              <a:effectLst/>
              <a:sp3d/>
            </c:spPr>
            <c:extLst>
              <c:ext xmlns:c16="http://schemas.microsoft.com/office/drawing/2014/chart" uri="{C3380CC4-5D6E-409C-BE32-E72D297353CC}">
                <c16:uniqueId val="{00000005-5A36-43EB-8A85-036847A2E640}"/>
              </c:ext>
            </c:extLst>
          </c:dPt>
          <c:dPt>
            <c:idx val="3"/>
            <c:bubble3D val="0"/>
            <c:spPr>
              <a:solidFill>
                <a:schemeClr val="accent4"/>
              </a:solidFill>
              <a:ln>
                <a:noFill/>
              </a:ln>
              <a:effectLst/>
              <a:sp3d/>
            </c:spPr>
            <c:extLst>
              <c:ext xmlns:c16="http://schemas.microsoft.com/office/drawing/2014/chart" uri="{C3380CC4-5D6E-409C-BE32-E72D297353CC}">
                <c16:uniqueId val="{00000007-5A36-43EB-8A85-036847A2E640}"/>
              </c:ext>
            </c:extLst>
          </c:dPt>
          <c:dPt>
            <c:idx val="4"/>
            <c:bubble3D val="0"/>
            <c:spPr>
              <a:solidFill>
                <a:schemeClr val="accent5"/>
              </a:solidFill>
              <a:ln>
                <a:noFill/>
              </a:ln>
              <a:effectLst/>
              <a:sp3d/>
            </c:spPr>
            <c:extLst>
              <c:ext xmlns:c16="http://schemas.microsoft.com/office/drawing/2014/chart" uri="{C3380CC4-5D6E-409C-BE32-E72D297353CC}">
                <c16:uniqueId val="{00000009-5A36-43EB-8A85-036847A2E640}"/>
              </c:ext>
            </c:extLst>
          </c:dPt>
          <c:dPt>
            <c:idx val="5"/>
            <c:bubble3D val="0"/>
            <c:spPr>
              <a:solidFill>
                <a:schemeClr val="accent6"/>
              </a:solidFill>
              <a:ln>
                <a:noFill/>
              </a:ln>
              <a:effectLst/>
              <a:sp3d/>
            </c:spPr>
            <c:extLst>
              <c:ext xmlns:c16="http://schemas.microsoft.com/office/drawing/2014/chart" uri="{C3380CC4-5D6E-409C-BE32-E72D297353CC}">
                <c16:uniqueId val="{0000000B-5A36-43EB-8A85-036847A2E640}"/>
              </c:ext>
            </c:extLst>
          </c:dPt>
          <c:dPt>
            <c:idx val="6"/>
            <c:bubble3D val="0"/>
            <c:spPr>
              <a:solidFill>
                <a:schemeClr val="accent1">
                  <a:lumMod val="60000"/>
                </a:schemeClr>
              </a:solidFill>
              <a:ln>
                <a:noFill/>
              </a:ln>
              <a:effectLst/>
              <a:sp3d/>
            </c:spPr>
            <c:extLst>
              <c:ext xmlns:c16="http://schemas.microsoft.com/office/drawing/2014/chart" uri="{C3380CC4-5D6E-409C-BE32-E72D297353CC}">
                <c16:uniqueId val="{0000000D-5A36-43EB-8A85-036847A2E640}"/>
              </c:ext>
            </c:extLst>
          </c:dPt>
          <c:dPt>
            <c:idx val="7"/>
            <c:bubble3D val="0"/>
            <c:spPr>
              <a:solidFill>
                <a:schemeClr val="accent2">
                  <a:lumMod val="60000"/>
                </a:schemeClr>
              </a:solidFill>
              <a:ln>
                <a:noFill/>
              </a:ln>
              <a:effectLst/>
              <a:sp3d/>
            </c:spPr>
            <c:extLst>
              <c:ext xmlns:c16="http://schemas.microsoft.com/office/drawing/2014/chart" uri="{C3380CC4-5D6E-409C-BE32-E72D297353CC}">
                <c16:uniqueId val="{0000000F-5A36-43EB-8A85-036847A2E640}"/>
              </c:ext>
            </c:extLst>
          </c:dPt>
          <c:dPt>
            <c:idx val="8"/>
            <c:bubble3D val="0"/>
            <c:spPr>
              <a:solidFill>
                <a:schemeClr val="accent3">
                  <a:lumMod val="60000"/>
                </a:schemeClr>
              </a:solidFill>
              <a:ln>
                <a:noFill/>
              </a:ln>
              <a:effectLst/>
              <a:sp3d/>
            </c:spPr>
            <c:extLst>
              <c:ext xmlns:c16="http://schemas.microsoft.com/office/drawing/2014/chart" uri="{C3380CC4-5D6E-409C-BE32-E72D297353CC}">
                <c16:uniqueId val="{00000011-5A36-43EB-8A85-036847A2E640}"/>
              </c:ext>
            </c:extLst>
          </c:dPt>
          <c:dPt>
            <c:idx val="9"/>
            <c:bubble3D val="0"/>
            <c:spPr>
              <a:solidFill>
                <a:schemeClr val="accent4">
                  <a:lumMod val="60000"/>
                </a:schemeClr>
              </a:solidFill>
              <a:ln>
                <a:noFill/>
              </a:ln>
              <a:effectLst/>
              <a:sp3d/>
            </c:spPr>
            <c:extLst>
              <c:ext xmlns:c16="http://schemas.microsoft.com/office/drawing/2014/chart" uri="{C3380CC4-5D6E-409C-BE32-E72D297353CC}">
                <c16:uniqueId val="{00000013-5A36-43EB-8A85-036847A2E640}"/>
              </c:ext>
            </c:extLst>
          </c:dPt>
          <c:dPt>
            <c:idx val="10"/>
            <c:bubble3D val="0"/>
            <c:spPr>
              <a:solidFill>
                <a:schemeClr val="accent5">
                  <a:lumMod val="60000"/>
                </a:schemeClr>
              </a:solidFill>
              <a:ln>
                <a:noFill/>
              </a:ln>
              <a:effectLst/>
              <a:sp3d/>
            </c:spPr>
            <c:extLst>
              <c:ext xmlns:c16="http://schemas.microsoft.com/office/drawing/2014/chart" uri="{C3380CC4-5D6E-409C-BE32-E72D297353CC}">
                <c16:uniqueId val="{00000015-5A36-43EB-8A85-036847A2E640}"/>
              </c:ext>
            </c:extLst>
          </c:dPt>
          <c:dPt>
            <c:idx val="11"/>
            <c:bubble3D val="0"/>
            <c:spPr>
              <a:solidFill>
                <a:schemeClr val="accent6">
                  <a:lumMod val="60000"/>
                </a:schemeClr>
              </a:solidFill>
              <a:ln>
                <a:noFill/>
              </a:ln>
              <a:effectLst/>
              <a:sp3d/>
            </c:spPr>
            <c:extLst>
              <c:ext xmlns:c16="http://schemas.microsoft.com/office/drawing/2014/chart" uri="{C3380CC4-5D6E-409C-BE32-E72D297353CC}">
                <c16:uniqueId val="{00000017-5A36-43EB-8A85-036847A2E640}"/>
              </c:ext>
            </c:extLst>
          </c:dPt>
          <c:dPt>
            <c:idx val="12"/>
            <c:bubble3D val="0"/>
            <c:spPr>
              <a:solidFill>
                <a:schemeClr val="accent1">
                  <a:lumMod val="80000"/>
                  <a:lumOff val="20000"/>
                </a:schemeClr>
              </a:solidFill>
              <a:ln>
                <a:noFill/>
              </a:ln>
              <a:effectLst/>
              <a:sp3d/>
            </c:spPr>
            <c:extLst>
              <c:ext xmlns:c16="http://schemas.microsoft.com/office/drawing/2014/chart" uri="{C3380CC4-5D6E-409C-BE32-E72D297353CC}">
                <c16:uniqueId val="{00000019-5A36-43EB-8A85-036847A2E640}"/>
              </c:ext>
            </c:extLst>
          </c:dPt>
          <c:dPt>
            <c:idx val="13"/>
            <c:bubble3D val="0"/>
            <c:spPr>
              <a:solidFill>
                <a:schemeClr val="accent2">
                  <a:lumMod val="80000"/>
                  <a:lumOff val="20000"/>
                </a:schemeClr>
              </a:solidFill>
              <a:ln>
                <a:noFill/>
              </a:ln>
              <a:effectLst/>
              <a:sp3d/>
            </c:spPr>
            <c:extLst>
              <c:ext xmlns:c16="http://schemas.microsoft.com/office/drawing/2014/chart" uri="{C3380CC4-5D6E-409C-BE32-E72D297353CC}">
                <c16:uniqueId val="{0000001B-5A36-43EB-8A85-036847A2E640}"/>
              </c:ext>
            </c:extLst>
          </c:dPt>
          <c:dPt>
            <c:idx val="14"/>
            <c:bubble3D val="0"/>
            <c:spPr>
              <a:solidFill>
                <a:schemeClr val="accent3">
                  <a:lumMod val="80000"/>
                  <a:lumOff val="20000"/>
                </a:schemeClr>
              </a:solidFill>
              <a:ln>
                <a:noFill/>
              </a:ln>
              <a:effectLst/>
              <a:sp3d/>
            </c:spPr>
            <c:extLst>
              <c:ext xmlns:c16="http://schemas.microsoft.com/office/drawing/2014/chart" uri="{C3380CC4-5D6E-409C-BE32-E72D297353CC}">
                <c16:uniqueId val="{0000001D-5A36-43EB-8A85-036847A2E640}"/>
              </c:ext>
            </c:extLst>
          </c:dPt>
          <c:dPt>
            <c:idx val="15"/>
            <c:bubble3D val="0"/>
            <c:spPr>
              <a:solidFill>
                <a:schemeClr val="accent4">
                  <a:lumMod val="80000"/>
                  <a:lumOff val="20000"/>
                </a:schemeClr>
              </a:solidFill>
              <a:ln>
                <a:noFill/>
              </a:ln>
              <a:effectLst/>
              <a:sp3d/>
            </c:spPr>
            <c:extLst>
              <c:ext xmlns:c16="http://schemas.microsoft.com/office/drawing/2014/chart" uri="{C3380CC4-5D6E-409C-BE32-E72D297353CC}">
                <c16:uniqueId val="{0000001F-5A36-43EB-8A85-036847A2E640}"/>
              </c:ext>
            </c:extLst>
          </c:dPt>
          <c:dPt>
            <c:idx val="16"/>
            <c:bubble3D val="0"/>
            <c:spPr>
              <a:solidFill>
                <a:schemeClr val="accent5">
                  <a:lumMod val="80000"/>
                  <a:lumOff val="20000"/>
                </a:schemeClr>
              </a:solidFill>
              <a:ln>
                <a:noFill/>
              </a:ln>
              <a:effectLst/>
              <a:sp3d/>
            </c:spPr>
            <c:extLst>
              <c:ext xmlns:c16="http://schemas.microsoft.com/office/drawing/2014/chart" uri="{C3380CC4-5D6E-409C-BE32-E72D297353CC}">
                <c16:uniqueId val="{00000021-5A36-43EB-8A85-036847A2E640}"/>
              </c:ext>
            </c:extLst>
          </c:dPt>
          <c:dPt>
            <c:idx val="17"/>
            <c:bubble3D val="0"/>
            <c:spPr>
              <a:solidFill>
                <a:schemeClr val="accent6">
                  <a:lumMod val="80000"/>
                  <a:lumOff val="20000"/>
                </a:schemeClr>
              </a:solidFill>
              <a:ln>
                <a:noFill/>
              </a:ln>
              <a:effectLst/>
              <a:sp3d/>
            </c:spPr>
            <c:extLst>
              <c:ext xmlns:c16="http://schemas.microsoft.com/office/drawing/2014/chart" uri="{C3380CC4-5D6E-409C-BE32-E72D297353CC}">
                <c16:uniqueId val="{00000023-5A36-43EB-8A85-036847A2E640}"/>
              </c:ext>
            </c:extLst>
          </c:dPt>
          <c:dPt>
            <c:idx val="18"/>
            <c:bubble3D val="0"/>
            <c:spPr>
              <a:solidFill>
                <a:schemeClr val="accent1">
                  <a:lumMod val="80000"/>
                </a:schemeClr>
              </a:solidFill>
              <a:ln>
                <a:noFill/>
              </a:ln>
              <a:effectLst/>
              <a:sp3d/>
            </c:spPr>
            <c:extLst>
              <c:ext xmlns:c16="http://schemas.microsoft.com/office/drawing/2014/chart" uri="{C3380CC4-5D6E-409C-BE32-E72D297353CC}">
                <c16:uniqueId val="{00000025-5A36-43EB-8A85-036847A2E640}"/>
              </c:ext>
            </c:extLst>
          </c:dPt>
          <c:dPt>
            <c:idx val="19"/>
            <c:bubble3D val="0"/>
            <c:spPr>
              <a:solidFill>
                <a:schemeClr val="accent2"/>
              </a:solidFill>
              <a:ln>
                <a:noFill/>
              </a:ln>
              <a:effectLst/>
              <a:sp3d/>
            </c:spPr>
            <c:extLst>
              <c:ext xmlns:c16="http://schemas.microsoft.com/office/drawing/2014/chart" uri="{C3380CC4-5D6E-409C-BE32-E72D297353CC}">
                <c16:uniqueId val="{00000003-3AE2-425F-91FD-B852F95F030C}"/>
              </c:ext>
            </c:extLst>
          </c:dPt>
          <c:dLbls>
            <c:dLbl>
              <c:idx val="0"/>
              <c:numFmt formatCode="General" sourceLinked="0"/>
              <c:spPr>
                <a:noFill/>
                <a:ln>
                  <a:no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36-43EB-8A85-036847A2E640}"/>
                </c:ext>
              </c:extLst>
            </c:dLbl>
            <c:dLbl>
              <c:idx val="1"/>
              <c:numFmt formatCode="General" sourceLinked="0"/>
              <c:spPr>
                <a:noFill/>
                <a:ln>
                  <a:no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36-43EB-8A85-036847A2E640}"/>
                </c:ext>
              </c:extLst>
            </c:dLbl>
            <c:numFmt formatCode="General" sourceLinked="0"/>
            <c:spPr>
              <a:noFill/>
              <a:ln>
                <a:no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s-PE"/>
              </a:p>
            </c:txPr>
            <c:dLblPos val="ctr"/>
            <c:showLegendKey val="0"/>
            <c:showVal val="1"/>
            <c:showCatName val="0"/>
            <c:showSerName val="0"/>
            <c:showPercent val="0"/>
            <c:showBubbleSize val="0"/>
            <c:separator>. </c:separator>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Hoja1!$A$2:$A$3</c:f>
              <c:strCache>
                <c:ptCount val="2"/>
                <c:pt idx="0">
                  <c:v>HOMBRES</c:v>
                </c:pt>
                <c:pt idx="1">
                  <c:v>MUJERES</c:v>
                </c:pt>
              </c:strCache>
            </c:strRef>
          </c:cat>
          <c:val>
            <c:numRef>
              <c:f>Hoja1!$B$2:$B$3</c:f>
              <c:numCache>
                <c:formatCode>General</c:formatCode>
                <c:ptCount val="2"/>
                <c:pt idx="0">
                  <c:v>285</c:v>
                </c:pt>
                <c:pt idx="1">
                  <c:v>298</c:v>
                </c:pt>
              </c:numCache>
            </c:numRef>
          </c:val>
          <c:extLst>
            <c:ext xmlns:c16="http://schemas.microsoft.com/office/drawing/2014/chart" uri="{C3380CC4-5D6E-409C-BE32-E72D297353CC}">
              <c16:uniqueId val="{00000000-3AE2-425F-91FD-B852F95F030C}"/>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73608880139982502"/>
          <c:y val="0.81309739530856728"/>
          <c:w val="0.20282228783902015"/>
          <c:h val="6.222776013393147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419" sz="1200" b="1" dirty="0">
                <a:solidFill>
                  <a:schemeClr val="tx1"/>
                </a:solidFill>
              </a:rPr>
              <a:t>N° TOTAL DE DOCENTES DE LOS CLUBES DE CIENCIA Y</a:t>
            </a:r>
            <a:r>
              <a:rPr lang="es-419" sz="1200" b="1" baseline="0" dirty="0">
                <a:solidFill>
                  <a:schemeClr val="tx1"/>
                </a:solidFill>
              </a:rPr>
              <a:t> TECNOLOGÍA POR UGEL A NIVEL DE LA GRE LA LIBERTAD</a:t>
            </a:r>
            <a:endParaRPr lang="es-PE" sz="1200" b="1" dirty="0">
              <a:solidFill>
                <a:schemeClr val="tx1"/>
              </a:solidFill>
            </a:endParaRPr>
          </a:p>
        </c:rich>
      </c:tx>
      <c:layout>
        <c:manualLayout>
          <c:xMode val="edge"/>
          <c:yMode val="edge"/>
          <c:x val="0.13092421254866271"/>
          <c:y val="2.159623987357413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8.7027415052393961E-2"/>
          <c:y val="0.16066123512055247"/>
          <c:w val="0.90388138431354137"/>
          <c:h val="0.59396524214987656"/>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GRE LA LIBERTAD</c:v>
                </c:pt>
                <c:pt idx="1">
                  <c:v>UGEL VIRÚ</c:v>
                </c:pt>
                <c:pt idx="2">
                  <c:v>UGEL ASCOPE</c:v>
                </c:pt>
                <c:pt idx="3">
                  <c:v>UGEL BOLÍVAR</c:v>
                </c:pt>
                <c:pt idx="4">
                  <c:v>UGEL CHEPÉN</c:v>
                </c:pt>
              </c:strCache>
            </c:strRef>
          </c:cat>
          <c:val>
            <c:numRef>
              <c:f>Hoja1!$B$2:$B$6</c:f>
              <c:numCache>
                <c:formatCode>General</c:formatCode>
                <c:ptCount val="5"/>
                <c:pt idx="0">
                  <c:v>285</c:v>
                </c:pt>
                <c:pt idx="1">
                  <c:v>24</c:v>
                </c:pt>
                <c:pt idx="2">
                  <c:v>19</c:v>
                </c:pt>
                <c:pt idx="3">
                  <c:v>12</c:v>
                </c:pt>
                <c:pt idx="4">
                  <c:v>13</c:v>
                </c:pt>
              </c:numCache>
            </c:numRef>
          </c:val>
          <c:extLst>
            <c:ext xmlns:c16="http://schemas.microsoft.com/office/drawing/2014/chart" uri="{C3380CC4-5D6E-409C-BE32-E72D297353CC}">
              <c16:uniqueId val="{00000000-0D47-497A-834C-7D880CC78B98}"/>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GRE LA LIBERTAD</c:v>
                </c:pt>
                <c:pt idx="1">
                  <c:v>UGEL VIRÚ</c:v>
                </c:pt>
                <c:pt idx="2">
                  <c:v>UGEL ASCOPE</c:v>
                </c:pt>
                <c:pt idx="3">
                  <c:v>UGEL BOLÍVAR</c:v>
                </c:pt>
                <c:pt idx="4">
                  <c:v>UGEL CHEPÉN</c:v>
                </c:pt>
              </c:strCache>
            </c:strRef>
          </c:cat>
          <c:val>
            <c:numRef>
              <c:f>Hoja1!$C$2:$C$6</c:f>
              <c:numCache>
                <c:formatCode>General</c:formatCode>
                <c:ptCount val="5"/>
                <c:pt idx="0">
                  <c:v>298</c:v>
                </c:pt>
                <c:pt idx="1">
                  <c:v>25</c:v>
                </c:pt>
                <c:pt idx="2">
                  <c:v>24</c:v>
                </c:pt>
                <c:pt idx="3">
                  <c:v>13</c:v>
                </c:pt>
                <c:pt idx="4">
                  <c:v>6</c:v>
                </c:pt>
              </c:numCache>
            </c:numRef>
          </c:val>
          <c:extLst>
            <c:ext xmlns:c16="http://schemas.microsoft.com/office/drawing/2014/chart" uri="{C3380CC4-5D6E-409C-BE32-E72D297353CC}">
              <c16:uniqueId val="{00000001-0D47-497A-834C-7D880CC78B98}"/>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GRE LA LIBERTAD</c:v>
                </c:pt>
                <c:pt idx="1">
                  <c:v>UGEL VIRÚ</c:v>
                </c:pt>
                <c:pt idx="2">
                  <c:v>UGEL ASCOPE</c:v>
                </c:pt>
                <c:pt idx="3">
                  <c:v>UGEL BOLÍVAR</c:v>
                </c:pt>
                <c:pt idx="4">
                  <c:v>UGEL CHEPÉN</c:v>
                </c:pt>
              </c:strCache>
            </c:strRef>
          </c:cat>
          <c:val>
            <c:numRef>
              <c:f>Hoja1!$D$2:$D$6</c:f>
              <c:numCache>
                <c:formatCode>General</c:formatCode>
                <c:ptCount val="5"/>
                <c:pt idx="0">
                  <c:v>583</c:v>
                </c:pt>
                <c:pt idx="1">
                  <c:v>49</c:v>
                </c:pt>
                <c:pt idx="2">
                  <c:v>43</c:v>
                </c:pt>
                <c:pt idx="3">
                  <c:v>25</c:v>
                </c:pt>
                <c:pt idx="4">
                  <c:v>19</c:v>
                </c:pt>
              </c:numCache>
            </c:numRef>
          </c:val>
          <c:extLst>
            <c:ext xmlns:c16="http://schemas.microsoft.com/office/drawing/2014/chart" uri="{C3380CC4-5D6E-409C-BE32-E72D297353CC}">
              <c16:uniqueId val="{00000002-0D47-497A-834C-7D880CC78B98}"/>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419" sz="1200" b="1" dirty="0">
                <a:solidFill>
                  <a:schemeClr val="tx1"/>
                </a:solidFill>
              </a:rPr>
              <a:t>N° TOTAL DE DOCENTES DE LOS CLUBES DE CIENCIA Y</a:t>
            </a:r>
            <a:r>
              <a:rPr lang="es-419" sz="1200" b="1" baseline="0" dirty="0">
                <a:solidFill>
                  <a:schemeClr val="tx1"/>
                </a:solidFill>
              </a:rPr>
              <a:t> TECNOLOGÍA POR UGEL A NIVEL DE LA GRE LA LIBERTAD</a:t>
            </a:r>
            <a:endParaRPr lang="es-PE" sz="1200" b="1" dirty="0">
              <a:solidFill>
                <a:schemeClr val="tx1"/>
              </a:solidFill>
            </a:endParaRPr>
          </a:p>
        </c:rich>
      </c:tx>
      <c:layout>
        <c:manualLayout>
          <c:xMode val="edge"/>
          <c:yMode val="edge"/>
          <c:x val="0.13092421254866271"/>
          <c:y val="2.159623987357413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8.7027415052393961E-2"/>
          <c:y val="0.16066123512055247"/>
          <c:w val="0.90388138431354137"/>
          <c:h val="0.59396524214987656"/>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UGEL JULCÁN</c:v>
                </c:pt>
                <c:pt idx="1">
                  <c:v>UGEL OTUZCO</c:v>
                </c:pt>
                <c:pt idx="2">
                  <c:v>UGEL PACASMAYO</c:v>
                </c:pt>
                <c:pt idx="3">
                  <c:v>UGEL PATAZ</c:v>
                </c:pt>
                <c:pt idx="4">
                  <c:v>UGEL SÁNCHEZ CARRIÓN</c:v>
                </c:pt>
              </c:strCache>
            </c:strRef>
          </c:cat>
          <c:val>
            <c:numRef>
              <c:f>Hoja1!$B$2:$B$6</c:f>
              <c:numCache>
                <c:formatCode>General</c:formatCode>
                <c:ptCount val="5"/>
                <c:pt idx="0">
                  <c:v>18</c:v>
                </c:pt>
                <c:pt idx="1">
                  <c:v>18</c:v>
                </c:pt>
                <c:pt idx="2">
                  <c:v>15</c:v>
                </c:pt>
                <c:pt idx="3">
                  <c:v>12</c:v>
                </c:pt>
                <c:pt idx="4">
                  <c:v>48</c:v>
                </c:pt>
              </c:numCache>
            </c:numRef>
          </c:val>
          <c:extLst>
            <c:ext xmlns:c16="http://schemas.microsoft.com/office/drawing/2014/chart" uri="{C3380CC4-5D6E-409C-BE32-E72D297353CC}">
              <c16:uniqueId val="{00000000-0D47-497A-834C-7D880CC78B98}"/>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UGEL JULCÁN</c:v>
                </c:pt>
                <c:pt idx="1">
                  <c:v>UGEL OTUZCO</c:v>
                </c:pt>
                <c:pt idx="2">
                  <c:v>UGEL PACASMAYO</c:v>
                </c:pt>
                <c:pt idx="3">
                  <c:v>UGEL PATAZ</c:v>
                </c:pt>
                <c:pt idx="4">
                  <c:v>UGEL SÁNCHEZ CARRIÓN</c:v>
                </c:pt>
              </c:strCache>
            </c:strRef>
          </c:cat>
          <c:val>
            <c:numRef>
              <c:f>Hoja1!$C$2:$C$6</c:f>
              <c:numCache>
                <c:formatCode>General</c:formatCode>
                <c:ptCount val="5"/>
                <c:pt idx="0">
                  <c:v>16</c:v>
                </c:pt>
                <c:pt idx="1">
                  <c:v>24</c:v>
                </c:pt>
                <c:pt idx="2">
                  <c:v>16</c:v>
                </c:pt>
                <c:pt idx="3">
                  <c:v>15</c:v>
                </c:pt>
                <c:pt idx="4">
                  <c:v>68</c:v>
                </c:pt>
              </c:numCache>
            </c:numRef>
          </c:val>
          <c:extLst>
            <c:ext xmlns:c16="http://schemas.microsoft.com/office/drawing/2014/chart" uri="{C3380CC4-5D6E-409C-BE32-E72D297353CC}">
              <c16:uniqueId val="{00000001-0D47-497A-834C-7D880CC78B98}"/>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UGEL JULCÁN</c:v>
                </c:pt>
                <c:pt idx="1">
                  <c:v>UGEL OTUZCO</c:v>
                </c:pt>
                <c:pt idx="2">
                  <c:v>UGEL PACASMAYO</c:v>
                </c:pt>
                <c:pt idx="3">
                  <c:v>UGEL PATAZ</c:v>
                </c:pt>
                <c:pt idx="4">
                  <c:v>UGEL SÁNCHEZ CARRIÓN</c:v>
                </c:pt>
              </c:strCache>
            </c:strRef>
          </c:cat>
          <c:val>
            <c:numRef>
              <c:f>Hoja1!$D$2:$D$6</c:f>
              <c:numCache>
                <c:formatCode>General</c:formatCode>
                <c:ptCount val="5"/>
                <c:pt idx="0">
                  <c:v>34</c:v>
                </c:pt>
                <c:pt idx="1">
                  <c:v>42</c:v>
                </c:pt>
                <c:pt idx="2">
                  <c:v>31</c:v>
                </c:pt>
                <c:pt idx="3">
                  <c:v>27</c:v>
                </c:pt>
                <c:pt idx="4">
                  <c:v>116</c:v>
                </c:pt>
              </c:numCache>
            </c:numRef>
          </c:val>
          <c:extLst>
            <c:ext xmlns:c16="http://schemas.microsoft.com/office/drawing/2014/chart" uri="{C3380CC4-5D6E-409C-BE32-E72D297353CC}">
              <c16:uniqueId val="{00000002-0D47-497A-834C-7D880CC78B98}"/>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419" sz="1200" b="1" dirty="0">
                <a:solidFill>
                  <a:schemeClr val="tx1"/>
                </a:solidFill>
              </a:rPr>
              <a:t>N° TOTAL DE DOCENTES DE LOS CLUBES DE CIENCIA Y</a:t>
            </a:r>
            <a:r>
              <a:rPr lang="es-419" sz="1200" b="1" baseline="0" dirty="0">
                <a:solidFill>
                  <a:schemeClr val="tx1"/>
                </a:solidFill>
              </a:rPr>
              <a:t> TECNOLOGÍA POR UGEL A NIVEL DE LA GRE LA LIBERTAD</a:t>
            </a:r>
            <a:endParaRPr lang="es-PE" sz="1200" b="1" dirty="0">
              <a:solidFill>
                <a:schemeClr val="tx1"/>
              </a:solidFill>
            </a:endParaRPr>
          </a:p>
        </c:rich>
      </c:tx>
      <c:layout>
        <c:manualLayout>
          <c:xMode val="edge"/>
          <c:yMode val="edge"/>
          <c:x val="0.13092421254866271"/>
          <c:y val="2.159623987357413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8.7027415052393961E-2"/>
          <c:y val="0.16066123512055247"/>
          <c:w val="0.90388138431354137"/>
          <c:h val="0.59396524214987656"/>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UGEL SANTIAGO DE CHUCO</c:v>
                </c:pt>
                <c:pt idx="1">
                  <c:v>UGEL GRAN CHIMÚ</c:v>
                </c:pt>
                <c:pt idx="2">
                  <c:v>UGEL 01 - EL PORVENIR</c:v>
                </c:pt>
                <c:pt idx="3">
                  <c:v>UGEL 02 - LA ESPERANZA</c:v>
                </c:pt>
                <c:pt idx="4">
                  <c:v>UGEL 03 - TRUJILLO NOR OESTE</c:v>
                </c:pt>
                <c:pt idx="5">
                  <c:v>UGEL 04 - TRUJILLO SUR ESTE</c:v>
                </c:pt>
              </c:strCache>
            </c:strRef>
          </c:cat>
          <c:val>
            <c:numRef>
              <c:f>Hoja1!$B$2:$B$7</c:f>
              <c:numCache>
                <c:formatCode>General</c:formatCode>
                <c:ptCount val="6"/>
                <c:pt idx="0">
                  <c:v>25</c:v>
                </c:pt>
                <c:pt idx="1">
                  <c:v>20</c:v>
                </c:pt>
                <c:pt idx="2">
                  <c:v>13</c:v>
                </c:pt>
                <c:pt idx="3">
                  <c:v>21</c:v>
                </c:pt>
                <c:pt idx="4">
                  <c:v>12</c:v>
                </c:pt>
                <c:pt idx="5">
                  <c:v>15</c:v>
                </c:pt>
              </c:numCache>
            </c:numRef>
          </c:val>
          <c:extLst>
            <c:ext xmlns:c16="http://schemas.microsoft.com/office/drawing/2014/chart" uri="{C3380CC4-5D6E-409C-BE32-E72D297353CC}">
              <c16:uniqueId val="{00000000-0D47-497A-834C-7D880CC78B98}"/>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UGEL SANTIAGO DE CHUCO</c:v>
                </c:pt>
                <c:pt idx="1">
                  <c:v>UGEL GRAN CHIMÚ</c:v>
                </c:pt>
                <c:pt idx="2">
                  <c:v>UGEL 01 - EL PORVENIR</c:v>
                </c:pt>
                <c:pt idx="3">
                  <c:v>UGEL 02 - LA ESPERANZA</c:v>
                </c:pt>
                <c:pt idx="4">
                  <c:v>UGEL 03 - TRUJILLO NOR OESTE</c:v>
                </c:pt>
                <c:pt idx="5">
                  <c:v>UGEL 04 - TRUJILLO SUR ESTE</c:v>
                </c:pt>
              </c:strCache>
            </c:strRef>
          </c:cat>
          <c:val>
            <c:numRef>
              <c:f>Hoja1!$C$2:$C$7</c:f>
              <c:numCache>
                <c:formatCode>General</c:formatCode>
                <c:ptCount val="6"/>
                <c:pt idx="0">
                  <c:v>22</c:v>
                </c:pt>
                <c:pt idx="1">
                  <c:v>19</c:v>
                </c:pt>
                <c:pt idx="2">
                  <c:v>6</c:v>
                </c:pt>
                <c:pt idx="3">
                  <c:v>17</c:v>
                </c:pt>
                <c:pt idx="4">
                  <c:v>13</c:v>
                </c:pt>
                <c:pt idx="5">
                  <c:v>14</c:v>
                </c:pt>
              </c:numCache>
            </c:numRef>
          </c:val>
          <c:extLst>
            <c:ext xmlns:c16="http://schemas.microsoft.com/office/drawing/2014/chart" uri="{C3380CC4-5D6E-409C-BE32-E72D297353CC}">
              <c16:uniqueId val="{00000001-0D47-497A-834C-7D880CC78B98}"/>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UGEL SANTIAGO DE CHUCO</c:v>
                </c:pt>
                <c:pt idx="1">
                  <c:v>UGEL GRAN CHIMÚ</c:v>
                </c:pt>
                <c:pt idx="2">
                  <c:v>UGEL 01 - EL PORVENIR</c:v>
                </c:pt>
                <c:pt idx="3">
                  <c:v>UGEL 02 - LA ESPERANZA</c:v>
                </c:pt>
                <c:pt idx="4">
                  <c:v>UGEL 03 - TRUJILLO NOR OESTE</c:v>
                </c:pt>
                <c:pt idx="5">
                  <c:v>UGEL 04 - TRUJILLO SUR ESTE</c:v>
                </c:pt>
              </c:strCache>
            </c:strRef>
          </c:cat>
          <c:val>
            <c:numRef>
              <c:f>Hoja1!$D$2:$D$7</c:f>
              <c:numCache>
                <c:formatCode>General</c:formatCode>
                <c:ptCount val="6"/>
                <c:pt idx="0">
                  <c:v>47</c:v>
                </c:pt>
                <c:pt idx="1">
                  <c:v>39</c:v>
                </c:pt>
                <c:pt idx="2">
                  <c:v>19</c:v>
                </c:pt>
                <c:pt idx="3">
                  <c:v>38</c:v>
                </c:pt>
                <c:pt idx="4">
                  <c:v>25</c:v>
                </c:pt>
                <c:pt idx="5">
                  <c:v>29</c:v>
                </c:pt>
              </c:numCache>
            </c:numRef>
          </c:val>
          <c:extLst>
            <c:ext xmlns:c16="http://schemas.microsoft.com/office/drawing/2014/chart" uri="{C3380CC4-5D6E-409C-BE32-E72D297353CC}">
              <c16:uniqueId val="{00000002-0D47-497A-834C-7D880CC78B98}"/>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300" dirty="0"/>
              <a:t>N° TOTAL DE </a:t>
            </a:r>
            <a:r>
              <a:rPr lang="en-US" sz="1300" dirty="0" err="1"/>
              <a:t>estudiantes</a:t>
            </a:r>
            <a:r>
              <a:rPr lang="en-US" sz="1300" baseline="0" dirty="0"/>
              <a:t> EN LOS </a:t>
            </a:r>
            <a:r>
              <a:rPr lang="en-US" sz="1300" dirty="0"/>
              <a:t>CLUBES DE CIENCIA Y TECNOLOGIA POR DRE Y GRE</a:t>
            </a:r>
          </a:p>
        </c:rich>
      </c:tx>
      <c:layout>
        <c:manualLayout>
          <c:xMode val="edge"/>
          <c:yMode val="edge"/>
          <c:x val="0.14008279547802491"/>
          <c:y val="1.2499895236179562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s-PE"/>
        </a:p>
      </c:txPr>
    </c:title>
    <c:autoTitleDeleted val="0"/>
    <c:plotArea>
      <c:layout/>
      <c:barChart>
        <c:barDir val="col"/>
        <c:grouping val="clustered"/>
        <c:varyColors val="0"/>
        <c:ser>
          <c:idx val="0"/>
          <c:order val="0"/>
          <c:tx>
            <c:strRef>
              <c:f>Hoja1!$B$1</c:f>
              <c:strCache>
                <c:ptCount val="1"/>
                <c:pt idx="0">
                  <c:v>N° TOTAL DE CLUBES DE CIENCIA Y TECNOLOGIA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2-E273-4779-BDD2-D3D75E5DD1B5}"/>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6-A4F9-4462-AD1E-DFCE66827922}"/>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8-143E-43B7-A9EE-FD1E67139E9A}"/>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00-BA3A-4480-B682-834ACAC46756}"/>
              </c:ext>
            </c:extLst>
          </c:dPt>
          <c:dPt>
            <c:idx val="12"/>
            <c:invertIfNegative val="0"/>
            <c:bubble3D val="0"/>
            <c:spPr>
              <a:solidFill>
                <a:srgbClr val="C00000"/>
              </a:solidFill>
              <a:ln>
                <a:noFill/>
              </a:ln>
              <a:effectLst/>
            </c:spPr>
            <c:extLst>
              <c:ext xmlns:c16="http://schemas.microsoft.com/office/drawing/2014/chart" uri="{C3380CC4-5D6E-409C-BE32-E72D297353CC}">
                <c16:uniqueId val="{0000000C-1088-4E46-A2D0-F0D56E482814}"/>
              </c:ext>
            </c:extLst>
          </c:dPt>
          <c:dPt>
            <c:idx val="16"/>
            <c:invertIfNegative val="0"/>
            <c:bubble3D val="0"/>
            <c:spPr>
              <a:solidFill>
                <a:schemeClr val="accent1"/>
              </a:solidFill>
              <a:ln>
                <a:noFill/>
              </a:ln>
              <a:effectLst/>
            </c:spPr>
            <c:extLst>
              <c:ext xmlns:c16="http://schemas.microsoft.com/office/drawing/2014/chart" uri="{C3380CC4-5D6E-409C-BE32-E72D297353CC}">
                <c16:uniqueId val="{00000004-585D-43B3-B168-54CB4057361E}"/>
              </c:ext>
            </c:extLst>
          </c:dPt>
          <c:dPt>
            <c:idx val="19"/>
            <c:invertIfNegative val="0"/>
            <c:bubble3D val="0"/>
            <c:spPr>
              <a:solidFill>
                <a:schemeClr val="accent1"/>
              </a:solidFill>
              <a:ln>
                <a:noFill/>
              </a:ln>
              <a:effectLst/>
            </c:spPr>
            <c:extLst>
              <c:ext xmlns:c16="http://schemas.microsoft.com/office/drawing/2014/chart" uri="{C3380CC4-5D6E-409C-BE32-E72D297353CC}">
                <c16:uniqueId val="{00000003-3AE2-425F-91FD-B852F95F030C}"/>
              </c:ext>
            </c:extLst>
          </c:dPt>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Hoja1!$A$2:$A$27</c:f>
              <c:strCache>
                <c:ptCount val="26"/>
                <c:pt idx="0">
                  <c:v>DRE AMAZONAS</c:v>
                </c:pt>
                <c:pt idx="1">
                  <c:v>DRE ANCASH</c:v>
                </c:pt>
                <c:pt idx="2">
                  <c:v>DRE APURIMAC</c:v>
                </c:pt>
                <c:pt idx="3">
                  <c:v>GRE AREQUIPA</c:v>
                </c:pt>
                <c:pt idx="4">
                  <c:v>DRE AYACUCHO</c:v>
                </c:pt>
                <c:pt idx="5">
                  <c:v>DRE CAJAMARCA</c:v>
                </c:pt>
                <c:pt idx="6">
                  <c:v>DRE CALLAO</c:v>
                </c:pt>
                <c:pt idx="7">
                  <c:v>DRE CUSCO</c:v>
                </c:pt>
                <c:pt idx="8">
                  <c:v>DRE HUANCAVELICA</c:v>
                </c:pt>
                <c:pt idx="9">
                  <c:v>DRE HUANUCO</c:v>
                </c:pt>
                <c:pt idx="10">
                  <c:v>DRE ICA</c:v>
                </c:pt>
                <c:pt idx="11">
                  <c:v>DRE JUNÍN</c:v>
                </c:pt>
                <c:pt idx="12">
                  <c:v>GRE LA LIBERTAD</c:v>
                </c:pt>
                <c:pt idx="13">
                  <c:v>GRE LAMBAYEQUE</c:v>
                </c:pt>
                <c:pt idx="14">
                  <c:v>DRE LIMA METROPOLITANA</c:v>
                </c:pt>
                <c:pt idx="15">
                  <c:v>DRE LIMA PROVINCIAS</c:v>
                </c:pt>
                <c:pt idx="16">
                  <c:v>GRE LORETO</c:v>
                </c:pt>
                <c:pt idx="17">
                  <c:v>DRE MADRE DE DIOS</c:v>
                </c:pt>
                <c:pt idx="18">
                  <c:v>DRE MOQUEGUA</c:v>
                </c:pt>
                <c:pt idx="19">
                  <c:v>DRE PASCO</c:v>
                </c:pt>
                <c:pt idx="20">
                  <c:v>DRE PIURA</c:v>
                </c:pt>
                <c:pt idx="21">
                  <c:v>DRE PUNO</c:v>
                </c:pt>
                <c:pt idx="22">
                  <c:v>DRE SAN MARTIN</c:v>
                </c:pt>
                <c:pt idx="23">
                  <c:v>DRE TACNA</c:v>
                </c:pt>
                <c:pt idx="24">
                  <c:v>DRE TUMBES</c:v>
                </c:pt>
                <c:pt idx="25">
                  <c:v>DRE UCAYALI</c:v>
                </c:pt>
              </c:strCache>
            </c:strRef>
          </c:cat>
          <c:val>
            <c:numRef>
              <c:f>Hoja1!$B$2:$B$27</c:f>
              <c:numCache>
                <c:formatCode>General</c:formatCode>
                <c:ptCount val="26"/>
                <c:pt idx="0">
                  <c:v>1704</c:v>
                </c:pt>
                <c:pt idx="1">
                  <c:v>7833</c:v>
                </c:pt>
                <c:pt idx="2">
                  <c:v>2221</c:v>
                </c:pt>
                <c:pt idx="3">
                  <c:v>2973</c:v>
                </c:pt>
                <c:pt idx="4">
                  <c:v>4338</c:v>
                </c:pt>
                <c:pt idx="5">
                  <c:v>4731</c:v>
                </c:pt>
                <c:pt idx="6">
                  <c:v>642</c:v>
                </c:pt>
                <c:pt idx="7">
                  <c:v>5163</c:v>
                </c:pt>
                <c:pt idx="8">
                  <c:v>4361</c:v>
                </c:pt>
                <c:pt idx="9">
                  <c:v>4720</c:v>
                </c:pt>
                <c:pt idx="10">
                  <c:v>1991</c:v>
                </c:pt>
                <c:pt idx="11">
                  <c:v>11497</c:v>
                </c:pt>
                <c:pt idx="12">
                  <c:v>6486</c:v>
                </c:pt>
                <c:pt idx="13">
                  <c:v>3240</c:v>
                </c:pt>
                <c:pt idx="14">
                  <c:v>4362</c:v>
                </c:pt>
                <c:pt idx="15">
                  <c:v>5629</c:v>
                </c:pt>
                <c:pt idx="16">
                  <c:v>1239</c:v>
                </c:pt>
                <c:pt idx="17">
                  <c:v>1541</c:v>
                </c:pt>
                <c:pt idx="18">
                  <c:v>1617</c:v>
                </c:pt>
                <c:pt idx="19">
                  <c:v>2514</c:v>
                </c:pt>
                <c:pt idx="20">
                  <c:v>6688</c:v>
                </c:pt>
                <c:pt idx="21">
                  <c:v>6410</c:v>
                </c:pt>
                <c:pt idx="22">
                  <c:v>5219</c:v>
                </c:pt>
                <c:pt idx="23">
                  <c:v>1315</c:v>
                </c:pt>
                <c:pt idx="24">
                  <c:v>2155</c:v>
                </c:pt>
                <c:pt idx="25">
                  <c:v>1836</c:v>
                </c:pt>
              </c:numCache>
            </c:numRef>
          </c:val>
          <c:extLst>
            <c:ext xmlns:c16="http://schemas.microsoft.com/office/drawing/2014/chart" uri="{C3380CC4-5D6E-409C-BE32-E72D297353CC}">
              <c16:uniqueId val="{00000000-3AE2-425F-91FD-B852F95F030C}"/>
            </c:ext>
          </c:extLst>
        </c:ser>
        <c:dLbls>
          <c:dLblPos val="outEnd"/>
          <c:showLegendKey val="0"/>
          <c:showVal val="1"/>
          <c:showCatName val="0"/>
          <c:showSerName val="0"/>
          <c:showPercent val="0"/>
          <c:showBubbleSize val="0"/>
        </c:dLbls>
        <c:gapWidth val="444"/>
        <c:overlap val="-90"/>
        <c:axId val="80093440"/>
        <c:axId val="80107584"/>
      </c:barChart>
      <c:catAx>
        <c:axId val="80093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s-PE"/>
          </a:p>
        </c:txPr>
        <c:crossAx val="80107584"/>
        <c:crosses val="autoZero"/>
        <c:auto val="1"/>
        <c:lblAlgn val="ctr"/>
        <c:lblOffset val="100"/>
        <c:noMultiLvlLbl val="0"/>
      </c:catAx>
      <c:valAx>
        <c:axId val="80107584"/>
        <c:scaling>
          <c:orientation val="minMax"/>
        </c:scaling>
        <c:delete val="1"/>
        <c:axPos val="l"/>
        <c:numFmt formatCode="General" sourceLinked="1"/>
        <c:majorTickMark val="none"/>
        <c:minorTickMark val="none"/>
        <c:tickLblPos val="nextTo"/>
        <c:crossAx val="80093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100" dirty="0"/>
              <a:t>N° TOTAL DE ESTUDIANTES DEL NIVEL</a:t>
            </a:r>
            <a:r>
              <a:rPr lang="en-US" sz="1100" baseline="0" dirty="0"/>
              <a:t> INICIAL POR GÉNERO EN LOS </a:t>
            </a:r>
            <a:r>
              <a:rPr lang="en-US" sz="1100" dirty="0"/>
              <a:t>CLUBES DE CIENCIA Y TECNOLOGIA POR DRE Y GRE</a:t>
            </a:r>
          </a:p>
        </c:rich>
      </c:tx>
      <c:layout>
        <c:manualLayout>
          <c:xMode val="edge"/>
          <c:yMode val="edge"/>
          <c:x val="0.13450562243810837"/>
          <c:y val="2.504624610087948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5.8633215599642047E-2"/>
          <c:y val="0.10485592596991138"/>
          <c:w val="0.92144780306403773"/>
          <c:h val="0.49766781345471339"/>
        </c:manualLayout>
      </c:layout>
      <c:barChart>
        <c:barDir val="col"/>
        <c:grouping val="clustered"/>
        <c:varyColors val="0"/>
        <c:ser>
          <c:idx val="0"/>
          <c:order val="0"/>
          <c:tx>
            <c:strRef>
              <c:f>Hoja1!$B$1</c:f>
              <c:strCache>
                <c:ptCount val="1"/>
                <c:pt idx="0">
                  <c:v>HOMBRES</c:v>
                </c:pt>
              </c:strCache>
            </c:strRef>
          </c:tx>
          <c:spPr>
            <a:solidFill>
              <a:srgbClr val="0070C0"/>
            </a:solidFill>
            <a:ln>
              <a:noFill/>
            </a:ln>
            <a:effectLst/>
          </c:spPr>
          <c:invertIfNegative val="0"/>
          <c:dPt>
            <c:idx val="19"/>
            <c:invertIfNegative val="0"/>
            <c:bubble3D val="0"/>
            <c:spPr>
              <a:solidFill>
                <a:srgbClr val="0070C0"/>
              </a:solidFill>
              <a:ln>
                <a:noFill/>
              </a:ln>
              <a:effectLst/>
            </c:spPr>
            <c:extLst>
              <c:ext xmlns:c16="http://schemas.microsoft.com/office/drawing/2014/chart" uri="{C3380CC4-5D6E-409C-BE32-E72D297353CC}">
                <c16:uniqueId val="{00000003-3AE2-425F-91FD-B852F95F030C}"/>
              </c:ext>
            </c:extLst>
          </c:dPt>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Hoja1!$A$2:$A$27</c:f>
              <c:strCache>
                <c:ptCount val="26"/>
                <c:pt idx="0">
                  <c:v>DRE AMAZONAS</c:v>
                </c:pt>
                <c:pt idx="1">
                  <c:v>DRE ANCASH</c:v>
                </c:pt>
                <c:pt idx="2">
                  <c:v>DRE APURIMAC</c:v>
                </c:pt>
                <c:pt idx="3">
                  <c:v>GRE AREQUIPA</c:v>
                </c:pt>
                <c:pt idx="4">
                  <c:v>DRE AYACUCHO</c:v>
                </c:pt>
                <c:pt idx="5">
                  <c:v>DRE CAJAMARCA</c:v>
                </c:pt>
                <c:pt idx="6">
                  <c:v>DRE CALLAO</c:v>
                </c:pt>
                <c:pt idx="7">
                  <c:v>DRE CUSCO</c:v>
                </c:pt>
                <c:pt idx="8">
                  <c:v>DRE HUANCAVELICA</c:v>
                </c:pt>
                <c:pt idx="9">
                  <c:v>DRE HUANUCO</c:v>
                </c:pt>
                <c:pt idx="10">
                  <c:v>DRE ICA</c:v>
                </c:pt>
                <c:pt idx="11">
                  <c:v>DRE JUNÍN</c:v>
                </c:pt>
                <c:pt idx="12">
                  <c:v>GRE LA LIBERTAD</c:v>
                </c:pt>
                <c:pt idx="13">
                  <c:v>GRE LAMBAYEQUE</c:v>
                </c:pt>
                <c:pt idx="14">
                  <c:v>DRE LIMA METROPOLITANA</c:v>
                </c:pt>
                <c:pt idx="15">
                  <c:v>DRE LIMA PROVINCIAS</c:v>
                </c:pt>
                <c:pt idx="16">
                  <c:v>GRE LORETO</c:v>
                </c:pt>
                <c:pt idx="17">
                  <c:v>DRE MADRE DE DIOS</c:v>
                </c:pt>
                <c:pt idx="18">
                  <c:v>DRE MOQUEGUA</c:v>
                </c:pt>
                <c:pt idx="19">
                  <c:v>DRE PASCO</c:v>
                </c:pt>
                <c:pt idx="20">
                  <c:v>DRE PIURA</c:v>
                </c:pt>
                <c:pt idx="21">
                  <c:v>DRE PUNO</c:v>
                </c:pt>
                <c:pt idx="22">
                  <c:v>DRE SAN MARTIN</c:v>
                </c:pt>
                <c:pt idx="23">
                  <c:v>DRE TACNA</c:v>
                </c:pt>
                <c:pt idx="24">
                  <c:v>DRE TUMBES</c:v>
                </c:pt>
                <c:pt idx="25">
                  <c:v>DRE UCAYALI</c:v>
                </c:pt>
              </c:strCache>
            </c:strRef>
          </c:cat>
          <c:val>
            <c:numRef>
              <c:f>Hoja1!$B$2:$B$27</c:f>
              <c:numCache>
                <c:formatCode>General</c:formatCode>
                <c:ptCount val="26"/>
                <c:pt idx="0">
                  <c:v>0</c:v>
                </c:pt>
                <c:pt idx="1">
                  <c:v>39</c:v>
                </c:pt>
                <c:pt idx="2">
                  <c:v>23</c:v>
                </c:pt>
                <c:pt idx="3">
                  <c:v>0</c:v>
                </c:pt>
                <c:pt idx="4">
                  <c:v>114</c:v>
                </c:pt>
                <c:pt idx="5">
                  <c:v>27</c:v>
                </c:pt>
                <c:pt idx="6">
                  <c:v>0</c:v>
                </c:pt>
                <c:pt idx="7">
                  <c:v>38</c:v>
                </c:pt>
                <c:pt idx="8">
                  <c:v>78</c:v>
                </c:pt>
                <c:pt idx="9">
                  <c:v>108</c:v>
                </c:pt>
                <c:pt idx="10">
                  <c:v>7</c:v>
                </c:pt>
                <c:pt idx="11">
                  <c:v>242</c:v>
                </c:pt>
                <c:pt idx="12">
                  <c:v>121</c:v>
                </c:pt>
                <c:pt idx="13">
                  <c:v>108</c:v>
                </c:pt>
                <c:pt idx="14">
                  <c:v>123</c:v>
                </c:pt>
                <c:pt idx="15">
                  <c:v>144</c:v>
                </c:pt>
                <c:pt idx="16">
                  <c:v>0</c:v>
                </c:pt>
                <c:pt idx="17">
                  <c:v>7</c:v>
                </c:pt>
                <c:pt idx="18">
                  <c:v>18</c:v>
                </c:pt>
                <c:pt idx="19">
                  <c:v>63</c:v>
                </c:pt>
                <c:pt idx="20">
                  <c:v>404</c:v>
                </c:pt>
                <c:pt idx="21">
                  <c:v>80</c:v>
                </c:pt>
                <c:pt idx="22">
                  <c:v>262</c:v>
                </c:pt>
                <c:pt idx="23">
                  <c:v>0</c:v>
                </c:pt>
                <c:pt idx="24">
                  <c:v>86</c:v>
                </c:pt>
                <c:pt idx="25">
                  <c:v>0</c:v>
                </c:pt>
              </c:numCache>
            </c:numRef>
          </c:val>
          <c:extLst>
            <c:ext xmlns:c16="http://schemas.microsoft.com/office/drawing/2014/chart" uri="{C3380CC4-5D6E-409C-BE32-E72D297353CC}">
              <c16:uniqueId val="{00000000-3AE2-425F-91FD-B852F95F030C}"/>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Hoja1!$A$2:$A$27</c:f>
              <c:strCache>
                <c:ptCount val="26"/>
                <c:pt idx="0">
                  <c:v>DRE AMAZONAS</c:v>
                </c:pt>
                <c:pt idx="1">
                  <c:v>DRE ANCASH</c:v>
                </c:pt>
                <c:pt idx="2">
                  <c:v>DRE APURIMAC</c:v>
                </c:pt>
                <c:pt idx="3">
                  <c:v>GRE AREQUIPA</c:v>
                </c:pt>
                <c:pt idx="4">
                  <c:v>DRE AYACUCHO</c:v>
                </c:pt>
                <c:pt idx="5">
                  <c:v>DRE CAJAMARCA</c:v>
                </c:pt>
                <c:pt idx="6">
                  <c:v>DRE CALLAO</c:v>
                </c:pt>
                <c:pt idx="7">
                  <c:v>DRE CUSCO</c:v>
                </c:pt>
                <c:pt idx="8">
                  <c:v>DRE HUANCAVELICA</c:v>
                </c:pt>
                <c:pt idx="9">
                  <c:v>DRE HUANUCO</c:v>
                </c:pt>
                <c:pt idx="10">
                  <c:v>DRE ICA</c:v>
                </c:pt>
                <c:pt idx="11">
                  <c:v>DRE JUNÍN</c:v>
                </c:pt>
                <c:pt idx="12">
                  <c:v>GRE LA LIBERTAD</c:v>
                </c:pt>
                <c:pt idx="13">
                  <c:v>GRE LAMBAYEQUE</c:v>
                </c:pt>
                <c:pt idx="14">
                  <c:v>DRE LIMA METROPOLITANA</c:v>
                </c:pt>
                <c:pt idx="15">
                  <c:v>DRE LIMA PROVINCIAS</c:v>
                </c:pt>
                <c:pt idx="16">
                  <c:v>GRE LORETO</c:v>
                </c:pt>
                <c:pt idx="17">
                  <c:v>DRE MADRE DE DIOS</c:v>
                </c:pt>
                <c:pt idx="18">
                  <c:v>DRE MOQUEGUA</c:v>
                </c:pt>
                <c:pt idx="19">
                  <c:v>DRE PASCO</c:v>
                </c:pt>
                <c:pt idx="20">
                  <c:v>DRE PIURA</c:v>
                </c:pt>
                <c:pt idx="21">
                  <c:v>DRE PUNO</c:v>
                </c:pt>
                <c:pt idx="22">
                  <c:v>DRE SAN MARTIN</c:v>
                </c:pt>
                <c:pt idx="23">
                  <c:v>DRE TACNA</c:v>
                </c:pt>
                <c:pt idx="24">
                  <c:v>DRE TUMBES</c:v>
                </c:pt>
                <c:pt idx="25">
                  <c:v>DRE UCAYALI</c:v>
                </c:pt>
              </c:strCache>
            </c:strRef>
          </c:cat>
          <c:val>
            <c:numRef>
              <c:f>Hoja1!$C$2:$C$27</c:f>
              <c:numCache>
                <c:formatCode>General</c:formatCode>
                <c:ptCount val="26"/>
                <c:pt idx="0">
                  <c:v>0</c:v>
                </c:pt>
                <c:pt idx="1">
                  <c:v>42</c:v>
                </c:pt>
                <c:pt idx="2">
                  <c:v>37</c:v>
                </c:pt>
                <c:pt idx="3">
                  <c:v>8</c:v>
                </c:pt>
                <c:pt idx="4">
                  <c:v>113</c:v>
                </c:pt>
                <c:pt idx="5">
                  <c:v>19</c:v>
                </c:pt>
                <c:pt idx="6">
                  <c:v>0</c:v>
                </c:pt>
                <c:pt idx="7">
                  <c:v>66</c:v>
                </c:pt>
                <c:pt idx="8">
                  <c:v>49</c:v>
                </c:pt>
                <c:pt idx="9">
                  <c:v>131</c:v>
                </c:pt>
                <c:pt idx="10">
                  <c:v>8</c:v>
                </c:pt>
                <c:pt idx="11">
                  <c:v>230</c:v>
                </c:pt>
                <c:pt idx="12">
                  <c:v>139</c:v>
                </c:pt>
                <c:pt idx="13">
                  <c:v>108</c:v>
                </c:pt>
                <c:pt idx="14">
                  <c:v>145</c:v>
                </c:pt>
                <c:pt idx="15">
                  <c:v>153</c:v>
                </c:pt>
                <c:pt idx="16">
                  <c:v>0</c:v>
                </c:pt>
                <c:pt idx="17">
                  <c:v>8</c:v>
                </c:pt>
                <c:pt idx="18">
                  <c:v>37</c:v>
                </c:pt>
                <c:pt idx="19">
                  <c:v>68</c:v>
                </c:pt>
                <c:pt idx="20">
                  <c:v>498</c:v>
                </c:pt>
                <c:pt idx="21">
                  <c:v>76</c:v>
                </c:pt>
                <c:pt idx="22">
                  <c:v>280</c:v>
                </c:pt>
                <c:pt idx="23">
                  <c:v>0</c:v>
                </c:pt>
                <c:pt idx="24">
                  <c:v>116</c:v>
                </c:pt>
                <c:pt idx="25">
                  <c:v>8</c:v>
                </c:pt>
              </c:numCache>
            </c:numRef>
          </c:val>
          <c:extLst>
            <c:ext xmlns:c16="http://schemas.microsoft.com/office/drawing/2014/chart" uri="{C3380CC4-5D6E-409C-BE32-E72D297353CC}">
              <c16:uniqueId val="{00000002-1EBC-4FB3-AC9D-166457956156}"/>
            </c:ext>
          </c:extLst>
        </c:ser>
        <c:dLbls>
          <c:dLblPos val="outEnd"/>
          <c:showLegendKey val="0"/>
          <c:showVal val="1"/>
          <c:showCatName val="0"/>
          <c:showSerName val="0"/>
          <c:showPercent val="0"/>
          <c:showBubbleSize val="0"/>
        </c:dLbls>
        <c:gapWidth val="444"/>
        <c:overlap val="-90"/>
        <c:axId val="80093440"/>
        <c:axId val="80107584"/>
      </c:barChart>
      <c:catAx>
        <c:axId val="80093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PE"/>
          </a:p>
        </c:txPr>
        <c:crossAx val="80107584"/>
        <c:crosses val="autoZero"/>
        <c:auto val="1"/>
        <c:lblAlgn val="ctr"/>
        <c:lblOffset val="100"/>
        <c:noMultiLvlLbl val="0"/>
      </c:catAx>
      <c:valAx>
        <c:axId val="80107584"/>
        <c:scaling>
          <c:orientation val="minMax"/>
        </c:scaling>
        <c:delete val="1"/>
        <c:axPos val="l"/>
        <c:numFmt formatCode="General" sourceLinked="1"/>
        <c:majorTickMark val="none"/>
        <c:minorTickMark val="none"/>
        <c:tickLblPos val="nextTo"/>
        <c:crossAx val="80093440"/>
        <c:crosses val="autoZero"/>
        <c:crossBetween val="between"/>
      </c:valAx>
      <c:spPr>
        <a:noFill/>
        <a:ln>
          <a:noFill/>
        </a:ln>
        <a:effectLst/>
      </c:spPr>
    </c:plotArea>
    <c:legend>
      <c:legendPos val="b"/>
      <c:layout>
        <c:manualLayout>
          <c:xMode val="edge"/>
          <c:yMode val="edge"/>
          <c:x val="0.75136657917760274"/>
          <c:y val="0.85566929345015308"/>
          <c:w val="0.17789370078740158"/>
          <c:h val="5.683875163296033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100" dirty="0"/>
              <a:t>N° TOTAL DE ESTUDIANTES DEL NIVEL</a:t>
            </a:r>
            <a:r>
              <a:rPr lang="en-US" sz="1100" baseline="0" dirty="0"/>
              <a:t> PRIMARIA POR GÉNERO EN LOS </a:t>
            </a:r>
            <a:r>
              <a:rPr lang="en-US" sz="1100" dirty="0"/>
              <a:t>CLUBES DE CIENCIA Y TECNOLOGIA POR DRE Y GRE</a:t>
            </a:r>
          </a:p>
        </c:rich>
      </c:tx>
      <c:layout>
        <c:manualLayout>
          <c:xMode val="edge"/>
          <c:yMode val="edge"/>
          <c:x val="0.13450562243810837"/>
          <c:y val="2.504624610087948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5.8633202099737533E-2"/>
          <c:y val="0.13526442464247265"/>
          <c:w val="0.92144780306403773"/>
          <c:h val="0.49766781345471339"/>
        </c:manualLayout>
      </c:layout>
      <c:barChart>
        <c:barDir val="col"/>
        <c:grouping val="clustered"/>
        <c:varyColors val="0"/>
        <c:ser>
          <c:idx val="0"/>
          <c:order val="0"/>
          <c:tx>
            <c:strRef>
              <c:f>Hoja1!$B$1</c:f>
              <c:strCache>
                <c:ptCount val="1"/>
                <c:pt idx="0">
                  <c:v>HOMBRES</c:v>
                </c:pt>
              </c:strCache>
            </c:strRef>
          </c:tx>
          <c:spPr>
            <a:solidFill>
              <a:srgbClr val="0070C0"/>
            </a:solidFill>
            <a:ln>
              <a:noFill/>
            </a:ln>
            <a:effectLst/>
          </c:spPr>
          <c:invertIfNegative val="0"/>
          <c:dPt>
            <c:idx val="19"/>
            <c:invertIfNegative val="0"/>
            <c:bubble3D val="0"/>
            <c:spPr>
              <a:solidFill>
                <a:srgbClr val="0070C0"/>
              </a:solidFill>
              <a:ln>
                <a:noFill/>
              </a:ln>
              <a:effectLst/>
            </c:spPr>
            <c:extLst>
              <c:ext xmlns:c16="http://schemas.microsoft.com/office/drawing/2014/chart" uri="{C3380CC4-5D6E-409C-BE32-E72D297353CC}">
                <c16:uniqueId val="{00000003-3AE2-425F-91FD-B852F95F030C}"/>
              </c:ext>
            </c:extLst>
          </c:dPt>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Hoja1!$A$2:$A$27</c:f>
              <c:strCache>
                <c:ptCount val="26"/>
                <c:pt idx="0">
                  <c:v>DRE AMAZONAS</c:v>
                </c:pt>
                <c:pt idx="1">
                  <c:v>DRE ANCASH</c:v>
                </c:pt>
                <c:pt idx="2">
                  <c:v>DRE APURIMAC</c:v>
                </c:pt>
                <c:pt idx="3">
                  <c:v>GRE AREQUIPA</c:v>
                </c:pt>
                <c:pt idx="4">
                  <c:v>DRE AYACUCHO</c:v>
                </c:pt>
                <c:pt idx="5">
                  <c:v>DRE CAJAMARCA</c:v>
                </c:pt>
                <c:pt idx="6">
                  <c:v>DRE CALLAO</c:v>
                </c:pt>
                <c:pt idx="7">
                  <c:v>DRE CUSCO</c:v>
                </c:pt>
                <c:pt idx="8">
                  <c:v>DRE HUANCAVELICA</c:v>
                </c:pt>
                <c:pt idx="9">
                  <c:v>DRE HUANUCO</c:v>
                </c:pt>
                <c:pt idx="10">
                  <c:v>DRE ICA</c:v>
                </c:pt>
                <c:pt idx="11">
                  <c:v>DRE JUNÍN</c:v>
                </c:pt>
                <c:pt idx="12">
                  <c:v>GRE LA LIBERTAD</c:v>
                </c:pt>
                <c:pt idx="13">
                  <c:v>GRE LAMBAYEQUE</c:v>
                </c:pt>
                <c:pt idx="14">
                  <c:v>DRE LIMA METROPOLITANA</c:v>
                </c:pt>
                <c:pt idx="15">
                  <c:v>DRE LIMA PROVINCIAS</c:v>
                </c:pt>
                <c:pt idx="16">
                  <c:v>GRE LORETO</c:v>
                </c:pt>
                <c:pt idx="17">
                  <c:v>DRE MADRE DE DIOS</c:v>
                </c:pt>
                <c:pt idx="18">
                  <c:v>DRE MOQUEGUA</c:v>
                </c:pt>
                <c:pt idx="19">
                  <c:v>DRE PASCO</c:v>
                </c:pt>
                <c:pt idx="20">
                  <c:v>DRE PIURA</c:v>
                </c:pt>
                <c:pt idx="21">
                  <c:v>DRE PUNO</c:v>
                </c:pt>
                <c:pt idx="22">
                  <c:v>DRE SAN MARTIN</c:v>
                </c:pt>
                <c:pt idx="23">
                  <c:v>DRE TACNA</c:v>
                </c:pt>
                <c:pt idx="24">
                  <c:v>DRE TUMBES</c:v>
                </c:pt>
                <c:pt idx="25">
                  <c:v>DRE UCAYALI</c:v>
                </c:pt>
              </c:strCache>
            </c:strRef>
          </c:cat>
          <c:val>
            <c:numRef>
              <c:f>Hoja1!$B$2:$B$27</c:f>
              <c:numCache>
                <c:formatCode>General</c:formatCode>
                <c:ptCount val="26"/>
                <c:pt idx="0">
                  <c:v>167</c:v>
                </c:pt>
                <c:pt idx="1">
                  <c:v>543</c:v>
                </c:pt>
                <c:pt idx="2">
                  <c:v>88</c:v>
                </c:pt>
                <c:pt idx="3">
                  <c:v>126</c:v>
                </c:pt>
                <c:pt idx="4">
                  <c:v>325</c:v>
                </c:pt>
                <c:pt idx="5">
                  <c:v>290</c:v>
                </c:pt>
                <c:pt idx="6">
                  <c:v>89</c:v>
                </c:pt>
                <c:pt idx="7">
                  <c:v>262</c:v>
                </c:pt>
                <c:pt idx="8">
                  <c:v>243</c:v>
                </c:pt>
                <c:pt idx="9">
                  <c:v>266</c:v>
                </c:pt>
                <c:pt idx="10">
                  <c:v>9</c:v>
                </c:pt>
                <c:pt idx="11">
                  <c:v>882</c:v>
                </c:pt>
                <c:pt idx="12">
                  <c:v>613</c:v>
                </c:pt>
                <c:pt idx="13">
                  <c:v>328</c:v>
                </c:pt>
                <c:pt idx="14">
                  <c:v>188</c:v>
                </c:pt>
                <c:pt idx="15">
                  <c:v>615</c:v>
                </c:pt>
                <c:pt idx="16">
                  <c:v>63</c:v>
                </c:pt>
                <c:pt idx="17">
                  <c:v>9</c:v>
                </c:pt>
                <c:pt idx="18">
                  <c:v>36</c:v>
                </c:pt>
                <c:pt idx="19">
                  <c:v>104</c:v>
                </c:pt>
                <c:pt idx="20">
                  <c:v>299</c:v>
                </c:pt>
                <c:pt idx="21">
                  <c:v>342</c:v>
                </c:pt>
                <c:pt idx="22">
                  <c:v>357</c:v>
                </c:pt>
                <c:pt idx="23">
                  <c:v>29</c:v>
                </c:pt>
                <c:pt idx="24">
                  <c:v>232</c:v>
                </c:pt>
                <c:pt idx="25">
                  <c:v>43</c:v>
                </c:pt>
              </c:numCache>
            </c:numRef>
          </c:val>
          <c:extLst>
            <c:ext xmlns:c16="http://schemas.microsoft.com/office/drawing/2014/chart" uri="{C3380CC4-5D6E-409C-BE32-E72D297353CC}">
              <c16:uniqueId val="{00000000-3AE2-425F-91FD-B852F95F030C}"/>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Hoja1!$A$2:$A$27</c:f>
              <c:strCache>
                <c:ptCount val="26"/>
                <c:pt idx="0">
                  <c:v>DRE AMAZONAS</c:v>
                </c:pt>
                <c:pt idx="1">
                  <c:v>DRE ANCASH</c:v>
                </c:pt>
                <c:pt idx="2">
                  <c:v>DRE APURIMAC</c:v>
                </c:pt>
                <c:pt idx="3">
                  <c:v>GRE AREQUIPA</c:v>
                </c:pt>
                <c:pt idx="4">
                  <c:v>DRE AYACUCHO</c:v>
                </c:pt>
                <c:pt idx="5">
                  <c:v>DRE CAJAMARCA</c:v>
                </c:pt>
                <c:pt idx="6">
                  <c:v>DRE CALLAO</c:v>
                </c:pt>
                <c:pt idx="7">
                  <c:v>DRE CUSCO</c:v>
                </c:pt>
                <c:pt idx="8">
                  <c:v>DRE HUANCAVELICA</c:v>
                </c:pt>
                <c:pt idx="9">
                  <c:v>DRE HUANUCO</c:v>
                </c:pt>
                <c:pt idx="10">
                  <c:v>DRE ICA</c:v>
                </c:pt>
                <c:pt idx="11">
                  <c:v>DRE JUNÍN</c:v>
                </c:pt>
                <c:pt idx="12">
                  <c:v>GRE LA LIBERTAD</c:v>
                </c:pt>
                <c:pt idx="13">
                  <c:v>GRE LAMBAYEQUE</c:v>
                </c:pt>
                <c:pt idx="14">
                  <c:v>DRE LIMA METROPOLITANA</c:v>
                </c:pt>
                <c:pt idx="15">
                  <c:v>DRE LIMA PROVINCIAS</c:v>
                </c:pt>
                <c:pt idx="16">
                  <c:v>GRE LORETO</c:v>
                </c:pt>
                <c:pt idx="17">
                  <c:v>DRE MADRE DE DIOS</c:v>
                </c:pt>
                <c:pt idx="18">
                  <c:v>DRE MOQUEGUA</c:v>
                </c:pt>
                <c:pt idx="19">
                  <c:v>DRE PASCO</c:v>
                </c:pt>
                <c:pt idx="20">
                  <c:v>DRE PIURA</c:v>
                </c:pt>
                <c:pt idx="21">
                  <c:v>DRE PUNO</c:v>
                </c:pt>
                <c:pt idx="22">
                  <c:v>DRE SAN MARTIN</c:v>
                </c:pt>
                <c:pt idx="23">
                  <c:v>DRE TACNA</c:v>
                </c:pt>
                <c:pt idx="24">
                  <c:v>DRE TUMBES</c:v>
                </c:pt>
                <c:pt idx="25">
                  <c:v>DRE UCAYALI</c:v>
                </c:pt>
              </c:strCache>
            </c:strRef>
          </c:cat>
          <c:val>
            <c:numRef>
              <c:f>Hoja1!$C$2:$C$27</c:f>
              <c:numCache>
                <c:formatCode>General</c:formatCode>
                <c:ptCount val="26"/>
                <c:pt idx="0">
                  <c:v>153</c:v>
                </c:pt>
                <c:pt idx="1">
                  <c:v>556</c:v>
                </c:pt>
                <c:pt idx="2">
                  <c:v>107</c:v>
                </c:pt>
                <c:pt idx="3">
                  <c:v>131</c:v>
                </c:pt>
                <c:pt idx="4">
                  <c:v>430</c:v>
                </c:pt>
                <c:pt idx="5">
                  <c:v>213</c:v>
                </c:pt>
                <c:pt idx="6">
                  <c:v>125</c:v>
                </c:pt>
                <c:pt idx="7">
                  <c:v>267</c:v>
                </c:pt>
                <c:pt idx="8">
                  <c:v>264</c:v>
                </c:pt>
                <c:pt idx="9">
                  <c:v>234</c:v>
                </c:pt>
                <c:pt idx="10">
                  <c:v>10</c:v>
                </c:pt>
                <c:pt idx="11">
                  <c:v>846</c:v>
                </c:pt>
                <c:pt idx="12">
                  <c:v>678</c:v>
                </c:pt>
                <c:pt idx="13">
                  <c:v>401</c:v>
                </c:pt>
                <c:pt idx="14">
                  <c:v>205</c:v>
                </c:pt>
                <c:pt idx="15">
                  <c:v>716</c:v>
                </c:pt>
                <c:pt idx="16">
                  <c:v>42</c:v>
                </c:pt>
                <c:pt idx="17">
                  <c:v>10</c:v>
                </c:pt>
                <c:pt idx="18">
                  <c:v>45</c:v>
                </c:pt>
                <c:pt idx="19">
                  <c:v>119</c:v>
                </c:pt>
                <c:pt idx="20">
                  <c:v>349</c:v>
                </c:pt>
                <c:pt idx="21">
                  <c:v>397</c:v>
                </c:pt>
                <c:pt idx="22">
                  <c:v>326</c:v>
                </c:pt>
                <c:pt idx="23">
                  <c:v>12</c:v>
                </c:pt>
                <c:pt idx="24">
                  <c:v>272</c:v>
                </c:pt>
                <c:pt idx="25">
                  <c:v>35</c:v>
                </c:pt>
              </c:numCache>
            </c:numRef>
          </c:val>
          <c:extLst>
            <c:ext xmlns:c16="http://schemas.microsoft.com/office/drawing/2014/chart" uri="{C3380CC4-5D6E-409C-BE32-E72D297353CC}">
              <c16:uniqueId val="{00000002-1EBC-4FB3-AC9D-166457956156}"/>
            </c:ext>
          </c:extLst>
        </c:ser>
        <c:dLbls>
          <c:dLblPos val="outEnd"/>
          <c:showLegendKey val="0"/>
          <c:showVal val="1"/>
          <c:showCatName val="0"/>
          <c:showSerName val="0"/>
          <c:showPercent val="0"/>
          <c:showBubbleSize val="0"/>
        </c:dLbls>
        <c:gapWidth val="444"/>
        <c:overlap val="-90"/>
        <c:axId val="80093440"/>
        <c:axId val="80107584"/>
      </c:barChart>
      <c:catAx>
        <c:axId val="80093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PE"/>
          </a:p>
        </c:txPr>
        <c:crossAx val="80107584"/>
        <c:crosses val="autoZero"/>
        <c:auto val="1"/>
        <c:lblAlgn val="ctr"/>
        <c:lblOffset val="100"/>
        <c:noMultiLvlLbl val="0"/>
      </c:catAx>
      <c:valAx>
        <c:axId val="80107584"/>
        <c:scaling>
          <c:orientation val="minMax"/>
        </c:scaling>
        <c:delete val="1"/>
        <c:axPos val="l"/>
        <c:numFmt formatCode="General" sourceLinked="1"/>
        <c:majorTickMark val="none"/>
        <c:minorTickMark val="none"/>
        <c:tickLblPos val="nextTo"/>
        <c:crossAx val="80093440"/>
        <c:crosses val="autoZero"/>
        <c:crossBetween val="between"/>
      </c:valAx>
      <c:spPr>
        <a:noFill/>
        <a:ln>
          <a:noFill/>
        </a:ln>
        <a:effectLst/>
      </c:spPr>
    </c:plotArea>
    <c:legend>
      <c:legendPos val="b"/>
      <c:layout>
        <c:manualLayout>
          <c:xMode val="edge"/>
          <c:yMode val="edge"/>
          <c:x val="0.75136657917760274"/>
          <c:y val="0.85566929345015308"/>
          <c:w val="0.17789370078740158"/>
          <c:h val="5.683875163296033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300" dirty="0"/>
              <a:t>N° TOTAL DE CLUBES DE CIENCIA Y TECNOLOGIA DRE Y GRE POR NIVELES</a:t>
            </a:r>
            <a:r>
              <a:rPr lang="en-US" sz="1300" baseline="0" dirty="0"/>
              <a:t> DE ESTUDIO</a:t>
            </a:r>
            <a:endParaRPr lang="en-US" sz="1300" dirty="0"/>
          </a:p>
        </c:rich>
      </c:tx>
      <c:layout>
        <c:manualLayout>
          <c:xMode val="edge"/>
          <c:yMode val="edge"/>
          <c:x val="0.10531718935550038"/>
          <c:y val="7.0795020393050093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0.28831236457015164"/>
          <c:y val="0.18677641809454187"/>
          <c:w val="0.69894131004414128"/>
          <c:h val="0.70996117343209086"/>
        </c:manualLayout>
      </c:layout>
      <c:barChart>
        <c:barDir val="bar"/>
        <c:grouping val="clustered"/>
        <c:varyColors val="0"/>
        <c:ser>
          <c:idx val="0"/>
          <c:order val="0"/>
          <c:tx>
            <c:strRef>
              <c:f>Hoja1!$B$1</c:f>
              <c:strCache>
                <c:ptCount val="1"/>
                <c:pt idx="0">
                  <c:v>N° TOTAL DE CLUBES DE CIENCIA Y TECNOLOGIA</c:v>
                </c:pt>
              </c:strCache>
            </c:strRef>
          </c:tx>
          <c:spPr>
            <a:solidFill>
              <a:schemeClr val="accent1"/>
            </a:solidFill>
            <a:ln>
              <a:noFill/>
            </a:ln>
            <a:effectLst/>
          </c:spPr>
          <c:invertIfNegative val="0"/>
          <c:dPt>
            <c:idx val="19"/>
            <c:invertIfNegative val="0"/>
            <c:bubble3D val="0"/>
            <c:spPr>
              <a:solidFill>
                <a:schemeClr val="accent2"/>
              </a:solidFill>
              <a:ln>
                <a:noFill/>
              </a:ln>
              <a:effectLst/>
            </c:spPr>
            <c:extLst>
              <c:ext xmlns:c16="http://schemas.microsoft.com/office/drawing/2014/chart" uri="{C3380CC4-5D6E-409C-BE32-E72D297353CC}">
                <c16:uniqueId val="{00000003-3AE2-425F-91FD-B852F95F030C}"/>
              </c:ext>
            </c:extLst>
          </c:dPt>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Hoja1!$A$2:$A$7</c:f>
              <c:strCache>
                <c:ptCount val="6"/>
                <c:pt idx="0">
                  <c:v>INICIAL</c:v>
                </c:pt>
                <c:pt idx="1">
                  <c:v>PRIMARIA</c:v>
                </c:pt>
                <c:pt idx="2">
                  <c:v>SECUNDARIA</c:v>
                </c:pt>
                <c:pt idx="3">
                  <c:v>INICIAL-PRIMARIA</c:v>
                </c:pt>
                <c:pt idx="4">
                  <c:v>PRIMARIA-SECUNDARIA</c:v>
                </c:pt>
                <c:pt idx="5">
                  <c:v>INICIAL-PRIMARIA-SECUNDARIA</c:v>
                </c:pt>
              </c:strCache>
            </c:strRef>
          </c:cat>
          <c:val>
            <c:numRef>
              <c:f>Hoja1!$B$2:$B$7</c:f>
              <c:numCache>
                <c:formatCode>General</c:formatCode>
                <c:ptCount val="6"/>
                <c:pt idx="0">
                  <c:v>232</c:v>
                </c:pt>
                <c:pt idx="1">
                  <c:v>882</c:v>
                </c:pt>
                <c:pt idx="2">
                  <c:v>7274</c:v>
                </c:pt>
                <c:pt idx="3">
                  <c:v>80</c:v>
                </c:pt>
                <c:pt idx="4">
                  <c:v>463</c:v>
                </c:pt>
                <c:pt idx="5">
                  <c:v>4</c:v>
                </c:pt>
              </c:numCache>
            </c:numRef>
          </c:val>
          <c:extLst>
            <c:ext xmlns:c16="http://schemas.microsoft.com/office/drawing/2014/chart" uri="{C3380CC4-5D6E-409C-BE32-E72D297353CC}">
              <c16:uniqueId val="{00000000-3AE2-425F-91FD-B852F95F030C}"/>
            </c:ext>
          </c:extLst>
        </c:ser>
        <c:dLbls>
          <c:dLblPos val="outEnd"/>
          <c:showLegendKey val="0"/>
          <c:showVal val="1"/>
          <c:showCatName val="0"/>
          <c:showSerName val="0"/>
          <c:showPercent val="0"/>
          <c:showBubbleSize val="0"/>
        </c:dLbls>
        <c:gapWidth val="444"/>
        <c:axId val="80093440"/>
        <c:axId val="80107584"/>
      </c:barChart>
      <c:catAx>
        <c:axId val="80093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s-PE"/>
          </a:p>
        </c:txPr>
        <c:crossAx val="80107584"/>
        <c:crosses val="autoZero"/>
        <c:auto val="1"/>
        <c:lblAlgn val="ctr"/>
        <c:lblOffset val="100"/>
        <c:noMultiLvlLbl val="0"/>
      </c:catAx>
      <c:valAx>
        <c:axId val="80107584"/>
        <c:scaling>
          <c:orientation val="minMax"/>
        </c:scaling>
        <c:delete val="1"/>
        <c:axPos val="b"/>
        <c:numFmt formatCode="General" sourceLinked="1"/>
        <c:majorTickMark val="none"/>
        <c:minorTickMark val="none"/>
        <c:tickLblPos val="nextTo"/>
        <c:crossAx val="80093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100" dirty="0"/>
              <a:t>N° TOTAL DE ESTUDIANTES DEL NIVEL</a:t>
            </a:r>
            <a:r>
              <a:rPr lang="en-US" sz="1100" baseline="0" dirty="0"/>
              <a:t> SECUNDARIA POR GÉNERO EN LOS </a:t>
            </a:r>
            <a:r>
              <a:rPr lang="en-US" sz="1100" dirty="0"/>
              <a:t>CLUBES DE CIENCIA Y TECNOLOGIA POR DRE Y GRE</a:t>
            </a:r>
          </a:p>
        </c:rich>
      </c:tx>
      <c:layout>
        <c:manualLayout>
          <c:xMode val="edge"/>
          <c:yMode val="edge"/>
          <c:x val="0.13450562243810837"/>
          <c:y val="2.504624610087948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5.8633215599642047E-2"/>
          <c:y val="0.10485592596991138"/>
          <c:w val="0.92144780306403773"/>
          <c:h val="0.49766781345471339"/>
        </c:manualLayout>
      </c:layout>
      <c:barChart>
        <c:barDir val="col"/>
        <c:grouping val="clustered"/>
        <c:varyColors val="0"/>
        <c:ser>
          <c:idx val="0"/>
          <c:order val="0"/>
          <c:tx>
            <c:strRef>
              <c:f>Hoja1!$B$1</c:f>
              <c:strCache>
                <c:ptCount val="1"/>
                <c:pt idx="0">
                  <c:v>HOMBRES</c:v>
                </c:pt>
              </c:strCache>
            </c:strRef>
          </c:tx>
          <c:spPr>
            <a:solidFill>
              <a:srgbClr val="0070C0"/>
            </a:solidFill>
            <a:ln>
              <a:noFill/>
            </a:ln>
            <a:effectLst/>
          </c:spPr>
          <c:invertIfNegative val="0"/>
          <c:dPt>
            <c:idx val="19"/>
            <c:invertIfNegative val="0"/>
            <c:bubble3D val="0"/>
            <c:spPr>
              <a:solidFill>
                <a:srgbClr val="0070C0"/>
              </a:solidFill>
              <a:ln>
                <a:noFill/>
              </a:ln>
              <a:effectLst/>
            </c:spPr>
            <c:extLst>
              <c:ext xmlns:c16="http://schemas.microsoft.com/office/drawing/2014/chart" uri="{C3380CC4-5D6E-409C-BE32-E72D297353CC}">
                <c16:uniqueId val="{00000003-3AE2-425F-91FD-B852F95F030C}"/>
              </c:ext>
            </c:extLst>
          </c:dPt>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Hoja1!$A$2:$A$27</c:f>
              <c:strCache>
                <c:ptCount val="26"/>
                <c:pt idx="0">
                  <c:v>DRE AMAZONAS</c:v>
                </c:pt>
                <c:pt idx="1">
                  <c:v>DRE ANCASH</c:v>
                </c:pt>
                <c:pt idx="2">
                  <c:v>DRE APURIMAC</c:v>
                </c:pt>
                <c:pt idx="3">
                  <c:v>GRE AREQUIPA</c:v>
                </c:pt>
                <c:pt idx="4">
                  <c:v>DRE AYACUCHO</c:v>
                </c:pt>
                <c:pt idx="5">
                  <c:v>DRE CAJAMARCA</c:v>
                </c:pt>
                <c:pt idx="6">
                  <c:v>DRE CALLAO</c:v>
                </c:pt>
                <c:pt idx="7">
                  <c:v>DRE CUSCO</c:v>
                </c:pt>
                <c:pt idx="8">
                  <c:v>DRE HUANCAVELICA</c:v>
                </c:pt>
                <c:pt idx="9">
                  <c:v>DRE HUANUCO</c:v>
                </c:pt>
                <c:pt idx="10">
                  <c:v>DRE ICA</c:v>
                </c:pt>
                <c:pt idx="11">
                  <c:v>DRE JUNÍN</c:v>
                </c:pt>
                <c:pt idx="12">
                  <c:v>GRE LA LIBERTAD</c:v>
                </c:pt>
                <c:pt idx="13">
                  <c:v>GRE LAMBAYEQUE</c:v>
                </c:pt>
                <c:pt idx="14">
                  <c:v>DRE LIMA METROPOLITANA</c:v>
                </c:pt>
                <c:pt idx="15">
                  <c:v>DRE LIMA PROVINCIAS</c:v>
                </c:pt>
                <c:pt idx="16">
                  <c:v>GRE LORETO</c:v>
                </c:pt>
                <c:pt idx="17">
                  <c:v>DRE MADRE DE DIOS</c:v>
                </c:pt>
                <c:pt idx="18">
                  <c:v>DRE MOQUEGUA</c:v>
                </c:pt>
                <c:pt idx="19">
                  <c:v>DRE PASCO</c:v>
                </c:pt>
                <c:pt idx="20">
                  <c:v>DRE PIURA</c:v>
                </c:pt>
                <c:pt idx="21">
                  <c:v>DRE PUNO</c:v>
                </c:pt>
                <c:pt idx="22">
                  <c:v>DRE SAN MARTIN</c:v>
                </c:pt>
                <c:pt idx="23">
                  <c:v>DRE TACNA</c:v>
                </c:pt>
                <c:pt idx="24">
                  <c:v>DRE TUMBES</c:v>
                </c:pt>
                <c:pt idx="25">
                  <c:v>DRE UCAYALI</c:v>
                </c:pt>
              </c:strCache>
            </c:strRef>
          </c:cat>
          <c:val>
            <c:numRef>
              <c:f>Hoja1!$B$2:$B$27</c:f>
              <c:numCache>
                <c:formatCode>General</c:formatCode>
                <c:ptCount val="26"/>
                <c:pt idx="0">
                  <c:v>695</c:v>
                </c:pt>
                <c:pt idx="1">
                  <c:v>3021</c:v>
                </c:pt>
                <c:pt idx="2">
                  <c:v>949</c:v>
                </c:pt>
                <c:pt idx="3">
                  <c:v>1331</c:v>
                </c:pt>
                <c:pt idx="4">
                  <c:v>1536</c:v>
                </c:pt>
                <c:pt idx="5">
                  <c:v>1894</c:v>
                </c:pt>
                <c:pt idx="6">
                  <c:v>250</c:v>
                </c:pt>
                <c:pt idx="7">
                  <c:v>2154</c:v>
                </c:pt>
                <c:pt idx="8">
                  <c:v>1922</c:v>
                </c:pt>
                <c:pt idx="9">
                  <c:v>1944</c:v>
                </c:pt>
                <c:pt idx="10">
                  <c:v>889</c:v>
                </c:pt>
                <c:pt idx="11">
                  <c:v>4531</c:v>
                </c:pt>
                <c:pt idx="12">
                  <c:v>2432</c:v>
                </c:pt>
                <c:pt idx="13">
                  <c:v>1171</c:v>
                </c:pt>
                <c:pt idx="14">
                  <c:v>1741</c:v>
                </c:pt>
                <c:pt idx="15">
                  <c:v>1860</c:v>
                </c:pt>
                <c:pt idx="16">
                  <c:v>545</c:v>
                </c:pt>
                <c:pt idx="17">
                  <c:v>715</c:v>
                </c:pt>
                <c:pt idx="18">
                  <c:v>711</c:v>
                </c:pt>
                <c:pt idx="19">
                  <c:v>1038</c:v>
                </c:pt>
                <c:pt idx="20">
                  <c:v>2490</c:v>
                </c:pt>
                <c:pt idx="21">
                  <c:v>2780</c:v>
                </c:pt>
                <c:pt idx="22">
                  <c:v>1887</c:v>
                </c:pt>
                <c:pt idx="23">
                  <c:v>572</c:v>
                </c:pt>
                <c:pt idx="24">
                  <c:v>729</c:v>
                </c:pt>
                <c:pt idx="25">
                  <c:v>875</c:v>
                </c:pt>
              </c:numCache>
            </c:numRef>
          </c:val>
          <c:extLst>
            <c:ext xmlns:c16="http://schemas.microsoft.com/office/drawing/2014/chart" uri="{C3380CC4-5D6E-409C-BE32-E72D297353CC}">
              <c16:uniqueId val="{00000000-3AE2-425F-91FD-B852F95F030C}"/>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Hoja1!$A$2:$A$27</c:f>
              <c:strCache>
                <c:ptCount val="26"/>
                <c:pt idx="0">
                  <c:v>DRE AMAZONAS</c:v>
                </c:pt>
                <c:pt idx="1">
                  <c:v>DRE ANCASH</c:v>
                </c:pt>
                <c:pt idx="2">
                  <c:v>DRE APURIMAC</c:v>
                </c:pt>
                <c:pt idx="3">
                  <c:v>GRE AREQUIPA</c:v>
                </c:pt>
                <c:pt idx="4">
                  <c:v>DRE AYACUCHO</c:v>
                </c:pt>
                <c:pt idx="5">
                  <c:v>DRE CAJAMARCA</c:v>
                </c:pt>
                <c:pt idx="6">
                  <c:v>DRE CALLAO</c:v>
                </c:pt>
                <c:pt idx="7">
                  <c:v>DRE CUSCO</c:v>
                </c:pt>
                <c:pt idx="8">
                  <c:v>DRE HUANCAVELICA</c:v>
                </c:pt>
                <c:pt idx="9">
                  <c:v>DRE HUANUCO</c:v>
                </c:pt>
                <c:pt idx="10">
                  <c:v>DRE ICA</c:v>
                </c:pt>
                <c:pt idx="11">
                  <c:v>DRE JUNÍN</c:v>
                </c:pt>
                <c:pt idx="12">
                  <c:v>GRE LA LIBERTAD</c:v>
                </c:pt>
                <c:pt idx="13">
                  <c:v>GRE LAMBAYEQUE</c:v>
                </c:pt>
                <c:pt idx="14">
                  <c:v>DRE LIMA METROPOLITANA</c:v>
                </c:pt>
                <c:pt idx="15">
                  <c:v>DRE LIMA PROVINCIAS</c:v>
                </c:pt>
                <c:pt idx="16">
                  <c:v>GRE LORETO</c:v>
                </c:pt>
                <c:pt idx="17">
                  <c:v>DRE MADRE DE DIOS</c:v>
                </c:pt>
                <c:pt idx="18">
                  <c:v>DRE MOQUEGUA</c:v>
                </c:pt>
                <c:pt idx="19">
                  <c:v>DRE PASCO</c:v>
                </c:pt>
                <c:pt idx="20">
                  <c:v>DRE PIURA</c:v>
                </c:pt>
                <c:pt idx="21">
                  <c:v>DRE PUNO</c:v>
                </c:pt>
                <c:pt idx="22">
                  <c:v>DRE SAN MARTIN</c:v>
                </c:pt>
                <c:pt idx="23">
                  <c:v>DRE TACNA</c:v>
                </c:pt>
                <c:pt idx="24">
                  <c:v>DRE TUMBES</c:v>
                </c:pt>
                <c:pt idx="25">
                  <c:v>DRE UCAYALI</c:v>
                </c:pt>
              </c:strCache>
            </c:strRef>
          </c:cat>
          <c:val>
            <c:numRef>
              <c:f>Hoja1!$C$2:$C$27</c:f>
              <c:numCache>
                <c:formatCode>General</c:formatCode>
                <c:ptCount val="26"/>
                <c:pt idx="0">
                  <c:v>689</c:v>
                </c:pt>
                <c:pt idx="1">
                  <c:v>3632</c:v>
                </c:pt>
                <c:pt idx="2">
                  <c:v>1017</c:v>
                </c:pt>
                <c:pt idx="3">
                  <c:v>1377</c:v>
                </c:pt>
                <c:pt idx="4">
                  <c:v>1820</c:v>
                </c:pt>
                <c:pt idx="5">
                  <c:v>2288</c:v>
                </c:pt>
                <c:pt idx="6">
                  <c:v>178</c:v>
                </c:pt>
                <c:pt idx="7">
                  <c:v>2376</c:v>
                </c:pt>
                <c:pt idx="8">
                  <c:v>1805</c:v>
                </c:pt>
                <c:pt idx="9">
                  <c:v>2037</c:v>
                </c:pt>
                <c:pt idx="10">
                  <c:v>1068</c:v>
                </c:pt>
                <c:pt idx="11">
                  <c:v>4766</c:v>
                </c:pt>
                <c:pt idx="12">
                  <c:v>2503</c:v>
                </c:pt>
                <c:pt idx="13">
                  <c:v>1124</c:v>
                </c:pt>
                <c:pt idx="14">
                  <c:v>1960</c:v>
                </c:pt>
                <c:pt idx="15">
                  <c:v>2141</c:v>
                </c:pt>
                <c:pt idx="16">
                  <c:v>589</c:v>
                </c:pt>
                <c:pt idx="17">
                  <c:v>792</c:v>
                </c:pt>
                <c:pt idx="18">
                  <c:v>770</c:v>
                </c:pt>
                <c:pt idx="19">
                  <c:v>1122</c:v>
                </c:pt>
                <c:pt idx="20">
                  <c:v>2648</c:v>
                </c:pt>
                <c:pt idx="21">
                  <c:v>2735</c:v>
                </c:pt>
                <c:pt idx="22">
                  <c:v>2107</c:v>
                </c:pt>
                <c:pt idx="23">
                  <c:v>702</c:v>
                </c:pt>
                <c:pt idx="24">
                  <c:v>720</c:v>
                </c:pt>
                <c:pt idx="25">
                  <c:v>875</c:v>
                </c:pt>
              </c:numCache>
            </c:numRef>
          </c:val>
          <c:extLst>
            <c:ext xmlns:c16="http://schemas.microsoft.com/office/drawing/2014/chart" uri="{C3380CC4-5D6E-409C-BE32-E72D297353CC}">
              <c16:uniqueId val="{00000002-1EBC-4FB3-AC9D-166457956156}"/>
            </c:ext>
          </c:extLst>
        </c:ser>
        <c:dLbls>
          <c:dLblPos val="outEnd"/>
          <c:showLegendKey val="0"/>
          <c:showVal val="1"/>
          <c:showCatName val="0"/>
          <c:showSerName val="0"/>
          <c:showPercent val="0"/>
          <c:showBubbleSize val="0"/>
        </c:dLbls>
        <c:gapWidth val="444"/>
        <c:overlap val="-90"/>
        <c:axId val="80093440"/>
        <c:axId val="80107584"/>
      </c:barChart>
      <c:catAx>
        <c:axId val="80093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PE"/>
          </a:p>
        </c:txPr>
        <c:crossAx val="80107584"/>
        <c:crosses val="autoZero"/>
        <c:auto val="1"/>
        <c:lblAlgn val="ctr"/>
        <c:lblOffset val="100"/>
        <c:noMultiLvlLbl val="0"/>
      </c:catAx>
      <c:valAx>
        <c:axId val="80107584"/>
        <c:scaling>
          <c:orientation val="minMax"/>
        </c:scaling>
        <c:delete val="1"/>
        <c:axPos val="l"/>
        <c:numFmt formatCode="General" sourceLinked="1"/>
        <c:majorTickMark val="none"/>
        <c:minorTickMark val="none"/>
        <c:tickLblPos val="nextTo"/>
        <c:crossAx val="80093440"/>
        <c:crosses val="autoZero"/>
        <c:crossBetween val="between"/>
      </c:valAx>
      <c:spPr>
        <a:noFill/>
        <a:ln>
          <a:noFill/>
        </a:ln>
        <a:effectLst/>
      </c:spPr>
    </c:plotArea>
    <c:legend>
      <c:legendPos val="b"/>
      <c:layout>
        <c:manualLayout>
          <c:xMode val="edge"/>
          <c:yMode val="edge"/>
          <c:x val="0.75136657917760274"/>
          <c:y val="0.85566929345015308"/>
          <c:w val="0.17789370078740158"/>
          <c:h val="5.683875163296033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PE" sz="1400" b="1" i="0" u="none" strike="noStrike" kern="1200" baseline="0" dirty="0">
                <a:solidFill>
                  <a:schemeClr val="tx1"/>
                </a:solidFill>
              </a:rPr>
              <a:t>N° TOTAL DE ESTUDIANTES POR GÉNERO DE LOS CLUBES DE CIENCIA Y TECNOLOGIA A NIVEL DRE/GRE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0.14661824067478338"/>
          <c:y val="1.8589221118399672E-2"/>
          <c:w val="0.77243214806198002"/>
          <c:h val="0.7868022997444728"/>
        </c:manualLayout>
      </c:layout>
      <c:barChart>
        <c:barDir val="bar"/>
        <c:grouping val="clustered"/>
        <c:varyColors val="0"/>
        <c:ser>
          <c:idx val="0"/>
          <c:order val="0"/>
          <c:tx>
            <c:strRef>
              <c:f>Hoja1!$B$1</c:f>
              <c:strCache>
                <c:ptCount val="1"/>
                <c:pt idx="0">
                  <c:v>MUJERES</c:v>
                </c:pt>
              </c:strCache>
            </c:strRef>
          </c:tx>
          <c:spPr>
            <a:solidFill>
              <a:schemeClr val="accent1"/>
            </a:solidFill>
            <a:ln>
              <a:noFill/>
            </a:ln>
            <a:effectLst/>
          </c:spPr>
          <c:invertIfNegative val="0"/>
          <c:dLbls>
            <c:numFmt formatCode="#\ ?/?"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3"/>
                <c:pt idx="0">
                  <c:v>SECUNDARIA</c:v>
                </c:pt>
                <c:pt idx="1">
                  <c:v>PRIMARIA</c:v>
                </c:pt>
                <c:pt idx="2">
                  <c:v>INICIAL</c:v>
                </c:pt>
              </c:strCache>
            </c:strRef>
          </c:cat>
          <c:val>
            <c:numRef>
              <c:f>Hoja1!$B$2:$B$5</c:f>
              <c:numCache>
                <c:formatCode>General</c:formatCode>
                <c:ptCount val="4"/>
                <c:pt idx="0">
                  <c:v>43841</c:v>
                </c:pt>
                <c:pt idx="1">
                  <c:v>6943</c:v>
                </c:pt>
                <c:pt idx="2">
                  <c:v>2339</c:v>
                </c:pt>
              </c:numCache>
            </c:numRef>
          </c:val>
          <c:extLst>
            <c:ext xmlns:c16="http://schemas.microsoft.com/office/drawing/2014/chart" uri="{C3380CC4-5D6E-409C-BE32-E72D297353CC}">
              <c16:uniqueId val="{00000000-17CC-470A-89BC-3936A41A1A96}"/>
            </c:ext>
          </c:extLst>
        </c:ser>
        <c:ser>
          <c:idx val="1"/>
          <c:order val="1"/>
          <c:tx>
            <c:strRef>
              <c:f>Hoja1!$C$1</c:f>
              <c:strCache>
                <c:ptCount val="1"/>
                <c:pt idx="0">
                  <c:v>HOMBRES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3"/>
                <c:pt idx="0">
                  <c:v>SECUNDARIA</c:v>
                </c:pt>
                <c:pt idx="1">
                  <c:v>PRIMARIA</c:v>
                </c:pt>
                <c:pt idx="2">
                  <c:v>INICIAL</c:v>
                </c:pt>
              </c:strCache>
            </c:strRef>
          </c:cat>
          <c:val>
            <c:numRef>
              <c:f>Hoja1!$C$2:$C$5</c:f>
              <c:numCache>
                <c:formatCode>General</c:formatCode>
                <c:ptCount val="4"/>
                <c:pt idx="0">
                  <c:v>40662</c:v>
                </c:pt>
                <c:pt idx="1">
                  <c:v>6548</c:v>
                </c:pt>
                <c:pt idx="2">
                  <c:v>2092</c:v>
                </c:pt>
              </c:numCache>
            </c:numRef>
          </c:val>
          <c:extLst>
            <c:ext xmlns:c16="http://schemas.microsoft.com/office/drawing/2014/chart" uri="{C3380CC4-5D6E-409C-BE32-E72D297353CC}">
              <c16:uniqueId val="{00000001-17CC-470A-89BC-3936A41A1A96}"/>
            </c:ext>
          </c:extLst>
        </c:ser>
        <c:dLbls>
          <c:dLblPos val="outEnd"/>
          <c:showLegendKey val="0"/>
          <c:showVal val="1"/>
          <c:showCatName val="0"/>
          <c:showSerName val="0"/>
          <c:showPercent val="0"/>
          <c:showBubbleSize val="0"/>
        </c:dLbls>
        <c:gapWidth val="219"/>
        <c:axId val="398450783"/>
        <c:axId val="398454143"/>
      </c:barChart>
      <c:catAx>
        <c:axId val="39845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398454143"/>
        <c:crosses val="autoZero"/>
        <c:auto val="1"/>
        <c:lblAlgn val="ctr"/>
        <c:lblOffset val="100"/>
        <c:noMultiLvlLbl val="0"/>
      </c:catAx>
      <c:valAx>
        <c:axId val="3984541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39845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4996162525630894E-2"/>
          <c:y val="0.24595137577306225"/>
          <c:w val="0.94136679790026245"/>
          <c:h val="0.7226907738220657"/>
        </c:manualLayout>
      </c:layout>
      <c:pie3DChart>
        <c:varyColors val="1"/>
        <c:ser>
          <c:idx val="0"/>
          <c:order val="0"/>
          <c:tx>
            <c:strRef>
              <c:f>Hoja1!$B$1</c:f>
              <c:strCache>
                <c:ptCount val="1"/>
                <c:pt idx="0">
                  <c:v>TOTAL</c:v>
                </c:pt>
              </c:strCache>
            </c:strRef>
          </c:tx>
          <c:dPt>
            <c:idx val="0"/>
            <c:bubble3D val="0"/>
            <c:spPr>
              <a:solidFill>
                <a:schemeClr val="accent1"/>
              </a:solidFill>
              <a:ln>
                <a:noFill/>
              </a:ln>
              <a:effectLst/>
              <a:sp3d/>
            </c:spPr>
            <c:extLst>
              <c:ext xmlns:c16="http://schemas.microsoft.com/office/drawing/2014/chart" uri="{C3380CC4-5D6E-409C-BE32-E72D297353CC}">
                <c16:uniqueId val="{00000001-95F6-41B7-ABC7-01D08B586E51}"/>
              </c:ext>
            </c:extLst>
          </c:dPt>
          <c:dPt>
            <c:idx val="1"/>
            <c:bubble3D val="0"/>
            <c:spPr>
              <a:solidFill>
                <a:schemeClr val="accent2"/>
              </a:solidFill>
              <a:ln>
                <a:noFill/>
              </a:ln>
              <a:effectLst/>
              <a:sp3d/>
            </c:spPr>
            <c:extLst>
              <c:ext xmlns:c16="http://schemas.microsoft.com/office/drawing/2014/chart" uri="{C3380CC4-5D6E-409C-BE32-E72D297353CC}">
                <c16:uniqueId val="{00000003-95F6-41B7-ABC7-01D08B586E51}"/>
              </c:ext>
            </c:extLst>
          </c:dPt>
          <c:dPt>
            <c:idx val="2"/>
            <c:bubble3D val="0"/>
            <c:spPr>
              <a:solidFill>
                <a:schemeClr val="accent3"/>
              </a:solidFill>
              <a:ln>
                <a:noFill/>
              </a:ln>
              <a:effectLst/>
              <a:sp3d/>
            </c:spPr>
            <c:extLst>
              <c:ext xmlns:c16="http://schemas.microsoft.com/office/drawing/2014/chart" uri="{C3380CC4-5D6E-409C-BE32-E72D297353CC}">
                <c16:uniqueId val="{00000005-95F6-41B7-ABC7-01D08B586E51}"/>
              </c:ext>
            </c:extLst>
          </c:dPt>
          <c:dPt>
            <c:idx val="3"/>
            <c:bubble3D val="0"/>
            <c:spPr>
              <a:solidFill>
                <a:schemeClr val="accent4"/>
              </a:solidFill>
              <a:ln>
                <a:noFill/>
              </a:ln>
              <a:effectLst/>
              <a:sp3d/>
            </c:spPr>
            <c:extLst>
              <c:ext xmlns:c16="http://schemas.microsoft.com/office/drawing/2014/chart" uri="{C3380CC4-5D6E-409C-BE32-E72D297353CC}">
                <c16:uniqueId val="{00000007-95F6-41B7-ABC7-01D08B586E51}"/>
              </c:ext>
            </c:extLst>
          </c:dPt>
          <c:dPt>
            <c:idx val="4"/>
            <c:bubble3D val="0"/>
            <c:spPr>
              <a:solidFill>
                <a:schemeClr val="accent5"/>
              </a:solidFill>
              <a:ln>
                <a:noFill/>
              </a:ln>
              <a:effectLst/>
              <a:sp3d/>
            </c:spPr>
            <c:extLst>
              <c:ext xmlns:c16="http://schemas.microsoft.com/office/drawing/2014/chart" uri="{C3380CC4-5D6E-409C-BE32-E72D297353CC}">
                <c16:uniqueId val="{00000009-95F6-41B7-ABC7-01D08B586E51}"/>
              </c:ext>
            </c:extLst>
          </c:dPt>
          <c:dPt>
            <c:idx val="5"/>
            <c:bubble3D val="0"/>
            <c:spPr>
              <a:solidFill>
                <a:schemeClr val="accent6"/>
              </a:solidFill>
              <a:ln>
                <a:noFill/>
              </a:ln>
              <a:effectLst/>
              <a:sp3d/>
            </c:spPr>
            <c:extLst>
              <c:ext xmlns:c16="http://schemas.microsoft.com/office/drawing/2014/chart" uri="{C3380CC4-5D6E-409C-BE32-E72D297353CC}">
                <c16:uniqueId val="{0000000B-95F6-41B7-ABC7-01D08B586E51}"/>
              </c:ext>
            </c:extLst>
          </c:dPt>
          <c:dPt>
            <c:idx val="6"/>
            <c:bubble3D val="0"/>
            <c:spPr>
              <a:solidFill>
                <a:schemeClr val="accent1">
                  <a:lumMod val="60000"/>
                </a:schemeClr>
              </a:solidFill>
              <a:ln>
                <a:noFill/>
              </a:ln>
              <a:effectLst/>
              <a:sp3d/>
            </c:spPr>
            <c:extLst>
              <c:ext xmlns:c16="http://schemas.microsoft.com/office/drawing/2014/chart" uri="{C3380CC4-5D6E-409C-BE32-E72D297353CC}">
                <c16:uniqueId val="{0000000D-95F6-41B7-ABC7-01D08B586E51}"/>
              </c:ext>
            </c:extLst>
          </c:dPt>
          <c:dPt>
            <c:idx val="7"/>
            <c:bubble3D val="0"/>
            <c:spPr>
              <a:solidFill>
                <a:schemeClr val="accent2">
                  <a:lumMod val="60000"/>
                </a:schemeClr>
              </a:solidFill>
              <a:ln>
                <a:noFill/>
              </a:ln>
              <a:effectLst/>
              <a:sp3d/>
            </c:spPr>
            <c:extLst>
              <c:ext xmlns:c16="http://schemas.microsoft.com/office/drawing/2014/chart" uri="{C3380CC4-5D6E-409C-BE32-E72D297353CC}">
                <c16:uniqueId val="{0000000F-95F6-41B7-ABC7-01D08B586E51}"/>
              </c:ext>
            </c:extLst>
          </c:dPt>
          <c:dPt>
            <c:idx val="8"/>
            <c:bubble3D val="0"/>
            <c:spPr>
              <a:solidFill>
                <a:schemeClr val="accent3">
                  <a:lumMod val="60000"/>
                </a:schemeClr>
              </a:solidFill>
              <a:ln>
                <a:noFill/>
              </a:ln>
              <a:effectLst/>
              <a:sp3d/>
            </c:spPr>
            <c:extLst>
              <c:ext xmlns:c16="http://schemas.microsoft.com/office/drawing/2014/chart" uri="{C3380CC4-5D6E-409C-BE32-E72D297353CC}">
                <c16:uniqueId val="{00000011-95F6-41B7-ABC7-01D08B586E51}"/>
              </c:ext>
            </c:extLst>
          </c:dPt>
          <c:dPt>
            <c:idx val="9"/>
            <c:bubble3D val="0"/>
            <c:spPr>
              <a:solidFill>
                <a:schemeClr val="accent4">
                  <a:lumMod val="60000"/>
                </a:schemeClr>
              </a:solidFill>
              <a:ln>
                <a:noFill/>
              </a:ln>
              <a:effectLst/>
              <a:sp3d/>
            </c:spPr>
            <c:extLst>
              <c:ext xmlns:c16="http://schemas.microsoft.com/office/drawing/2014/chart" uri="{C3380CC4-5D6E-409C-BE32-E72D297353CC}">
                <c16:uniqueId val="{00000013-95F6-41B7-ABC7-01D08B586E51}"/>
              </c:ext>
            </c:extLst>
          </c:dPt>
          <c:dPt>
            <c:idx val="10"/>
            <c:bubble3D val="0"/>
            <c:spPr>
              <a:solidFill>
                <a:schemeClr val="accent5">
                  <a:lumMod val="60000"/>
                </a:schemeClr>
              </a:solidFill>
              <a:ln>
                <a:noFill/>
              </a:ln>
              <a:effectLst/>
              <a:sp3d/>
            </c:spPr>
            <c:extLst>
              <c:ext xmlns:c16="http://schemas.microsoft.com/office/drawing/2014/chart" uri="{C3380CC4-5D6E-409C-BE32-E72D297353CC}">
                <c16:uniqueId val="{00000015-95F6-41B7-ABC7-01D08B586E51}"/>
              </c:ext>
            </c:extLst>
          </c:dPt>
          <c:dPt>
            <c:idx val="11"/>
            <c:bubble3D val="0"/>
            <c:spPr>
              <a:solidFill>
                <a:schemeClr val="accent6">
                  <a:lumMod val="60000"/>
                </a:schemeClr>
              </a:solidFill>
              <a:ln>
                <a:noFill/>
              </a:ln>
              <a:effectLst/>
              <a:sp3d/>
            </c:spPr>
            <c:extLst>
              <c:ext xmlns:c16="http://schemas.microsoft.com/office/drawing/2014/chart" uri="{C3380CC4-5D6E-409C-BE32-E72D297353CC}">
                <c16:uniqueId val="{00000017-95F6-41B7-ABC7-01D08B586E51}"/>
              </c:ext>
            </c:extLst>
          </c:dPt>
          <c:dPt>
            <c:idx val="12"/>
            <c:bubble3D val="0"/>
            <c:spPr>
              <a:solidFill>
                <a:schemeClr val="accent1">
                  <a:lumMod val="80000"/>
                  <a:lumOff val="20000"/>
                </a:schemeClr>
              </a:solidFill>
              <a:ln>
                <a:noFill/>
              </a:ln>
              <a:effectLst/>
              <a:sp3d/>
            </c:spPr>
            <c:extLst>
              <c:ext xmlns:c16="http://schemas.microsoft.com/office/drawing/2014/chart" uri="{C3380CC4-5D6E-409C-BE32-E72D297353CC}">
                <c16:uniqueId val="{00000019-95F6-41B7-ABC7-01D08B586E51}"/>
              </c:ext>
            </c:extLst>
          </c:dPt>
          <c:dPt>
            <c:idx val="13"/>
            <c:bubble3D val="0"/>
            <c:spPr>
              <a:solidFill>
                <a:schemeClr val="accent2">
                  <a:lumMod val="80000"/>
                  <a:lumOff val="20000"/>
                </a:schemeClr>
              </a:solidFill>
              <a:ln>
                <a:noFill/>
              </a:ln>
              <a:effectLst/>
              <a:sp3d/>
            </c:spPr>
            <c:extLst>
              <c:ext xmlns:c16="http://schemas.microsoft.com/office/drawing/2014/chart" uri="{C3380CC4-5D6E-409C-BE32-E72D297353CC}">
                <c16:uniqueId val="{0000001B-95F6-41B7-ABC7-01D08B586E51}"/>
              </c:ext>
            </c:extLst>
          </c:dPt>
          <c:dPt>
            <c:idx val="14"/>
            <c:bubble3D val="0"/>
            <c:spPr>
              <a:solidFill>
                <a:schemeClr val="accent3">
                  <a:lumMod val="80000"/>
                  <a:lumOff val="20000"/>
                </a:schemeClr>
              </a:solidFill>
              <a:ln>
                <a:noFill/>
              </a:ln>
              <a:effectLst/>
              <a:sp3d/>
            </c:spPr>
            <c:extLst>
              <c:ext xmlns:c16="http://schemas.microsoft.com/office/drawing/2014/chart" uri="{C3380CC4-5D6E-409C-BE32-E72D297353CC}">
                <c16:uniqueId val="{0000001D-95F6-41B7-ABC7-01D08B586E51}"/>
              </c:ext>
            </c:extLst>
          </c:dPt>
          <c:dPt>
            <c:idx val="15"/>
            <c:bubble3D val="0"/>
            <c:spPr>
              <a:solidFill>
                <a:schemeClr val="accent4">
                  <a:lumMod val="80000"/>
                  <a:lumOff val="20000"/>
                </a:schemeClr>
              </a:solidFill>
              <a:ln>
                <a:noFill/>
              </a:ln>
              <a:effectLst/>
              <a:sp3d/>
            </c:spPr>
            <c:extLst>
              <c:ext xmlns:c16="http://schemas.microsoft.com/office/drawing/2014/chart" uri="{C3380CC4-5D6E-409C-BE32-E72D297353CC}">
                <c16:uniqueId val="{0000001F-95F6-41B7-ABC7-01D08B586E51}"/>
              </c:ext>
            </c:extLst>
          </c:dPt>
          <c:dPt>
            <c:idx val="16"/>
            <c:bubble3D val="0"/>
            <c:spPr>
              <a:solidFill>
                <a:schemeClr val="accent5">
                  <a:lumMod val="80000"/>
                  <a:lumOff val="20000"/>
                </a:schemeClr>
              </a:solidFill>
              <a:ln>
                <a:noFill/>
              </a:ln>
              <a:effectLst/>
              <a:sp3d/>
            </c:spPr>
            <c:extLst>
              <c:ext xmlns:c16="http://schemas.microsoft.com/office/drawing/2014/chart" uri="{C3380CC4-5D6E-409C-BE32-E72D297353CC}">
                <c16:uniqueId val="{00000021-95F6-41B7-ABC7-01D08B586E51}"/>
              </c:ext>
            </c:extLst>
          </c:dPt>
          <c:dPt>
            <c:idx val="17"/>
            <c:bubble3D val="0"/>
            <c:spPr>
              <a:solidFill>
                <a:schemeClr val="accent6">
                  <a:lumMod val="80000"/>
                  <a:lumOff val="20000"/>
                </a:schemeClr>
              </a:solidFill>
              <a:ln>
                <a:noFill/>
              </a:ln>
              <a:effectLst/>
              <a:sp3d/>
            </c:spPr>
            <c:extLst>
              <c:ext xmlns:c16="http://schemas.microsoft.com/office/drawing/2014/chart" uri="{C3380CC4-5D6E-409C-BE32-E72D297353CC}">
                <c16:uniqueId val="{00000023-95F6-41B7-ABC7-01D08B586E51}"/>
              </c:ext>
            </c:extLst>
          </c:dPt>
          <c:dPt>
            <c:idx val="18"/>
            <c:bubble3D val="0"/>
            <c:spPr>
              <a:solidFill>
                <a:schemeClr val="accent1">
                  <a:lumMod val="80000"/>
                </a:schemeClr>
              </a:solidFill>
              <a:ln>
                <a:noFill/>
              </a:ln>
              <a:effectLst/>
              <a:sp3d/>
            </c:spPr>
            <c:extLst>
              <c:ext xmlns:c16="http://schemas.microsoft.com/office/drawing/2014/chart" uri="{C3380CC4-5D6E-409C-BE32-E72D297353CC}">
                <c16:uniqueId val="{00000025-95F6-41B7-ABC7-01D08B586E51}"/>
              </c:ext>
            </c:extLst>
          </c:dPt>
          <c:dPt>
            <c:idx val="19"/>
            <c:bubble3D val="0"/>
            <c:spPr>
              <a:solidFill>
                <a:schemeClr val="accent2"/>
              </a:solidFill>
              <a:ln>
                <a:noFill/>
              </a:ln>
              <a:effectLst/>
              <a:sp3d/>
            </c:spPr>
            <c:extLst>
              <c:ext xmlns:c16="http://schemas.microsoft.com/office/drawing/2014/chart" uri="{C3380CC4-5D6E-409C-BE32-E72D297353CC}">
                <c16:uniqueId val="{00000003-3AE2-425F-91FD-B852F95F030C}"/>
              </c:ext>
            </c:extLst>
          </c:dPt>
          <c:dLbls>
            <c:spPr>
              <a:noFill/>
              <a:ln>
                <a:no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Hoja1!$A$2:$A$3</c:f>
              <c:strCache>
                <c:ptCount val="2"/>
                <c:pt idx="0">
                  <c:v>HOMBRES</c:v>
                </c:pt>
                <c:pt idx="1">
                  <c:v>MUJERES</c:v>
                </c:pt>
              </c:strCache>
            </c:strRef>
          </c:cat>
          <c:val>
            <c:numRef>
              <c:f>Hoja1!$B$2:$B$3</c:f>
              <c:numCache>
                <c:formatCode>General</c:formatCode>
                <c:ptCount val="2"/>
                <c:pt idx="0">
                  <c:v>121</c:v>
                </c:pt>
                <c:pt idx="1">
                  <c:v>139</c:v>
                </c:pt>
              </c:numCache>
            </c:numRef>
          </c:val>
          <c:extLst>
            <c:ext xmlns:c16="http://schemas.microsoft.com/office/drawing/2014/chart" uri="{C3380CC4-5D6E-409C-BE32-E72D297353CC}">
              <c16:uniqueId val="{00000000-3AE2-425F-91FD-B852F95F030C}"/>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4996162525630894E-2"/>
          <c:y val="0.24595137577306225"/>
          <c:w val="0.94136679790026245"/>
          <c:h val="0.7226907738220657"/>
        </c:manualLayout>
      </c:layout>
      <c:pie3DChart>
        <c:varyColors val="1"/>
        <c:ser>
          <c:idx val="0"/>
          <c:order val="0"/>
          <c:tx>
            <c:strRef>
              <c:f>Hoja1!$B$1</c:f>
              <c:strCache>
                <c:ptCount val="1"/>
                <c:pt idx="0">
                  <c:v>TOTAL</c:v>
                </c:pt>
              </c:strCache>
            </c:strRef>
          </c:tx>
          <c:dPt>
            <c:idx val="0"/>
            <c:bubble3D val="0"/>
            <c:spPr>
              <a:solidFill>
                <a:schemeClr val="accent1"/>
              </a:solidFill>
              <a:ln>
                <a:noFill/>
              </a:ln>
              <a:effectLst/>
              <a:sp3d/>
            </c:spPr>
            <c:extLst>
              <c:ext xmlns:c16="http://schemas.microsoft.com/office/drawing/2014/chart" uri="{C3380CC4-5D6E-409C-BE32-E72D297353CC}">
                <c16:uniqueId val="{00000001-CE59-4AD1-BB5E-AA078DB8D4BC}"/>
              </c:ext>
            </c:extLst>
          </c:dPt>
          <c:dPt>
            <c:idx val="1"/>
            <c:bubble3D val="0"/>
            <c:spPr>
              <a:solidFill>
                <a:schemeClr val="accent2"/>
              </a:solidFill>
              <a:ln>
                <a:noFill/>
              </a:ln>
              <a:effectLst/>
              <a:sp3d/>
            </c:spPr>
            <c:extLst>
              <c:ext xmlns:c16="http://schemas.microsoft.com/office/drawing/2014/chart" uri="{C3380CC4-5D6E-409C-BE32-E72D297353CC}">
                <c16:uniqueId val="{00000003-CE59-4AD1-BB5E-AA078DB8D4BC}"/>
              </c:ext>
            </c:extLst>
          </c:dPt>
          <c:dPt>
            <c:idx val="2"/>
            <c:bubble3D val="0"/>
            <c:spPr>
              <a:solidFill>
                <a:schemeClr val="accent3"/>
              </a:solidFill>
              <a:ln>
                <a:noFill/>
              </a:ln>
              <a:effectLst/>
              <a:sp3d/>
            </c:spPr>
            <c:extLst>
              <c:ext xmlns:c16="http://schemas.microsoft.com/office/drawing/2014/chart" uri="{C3380CC4-5D6E-409C-BE32-E72D297353CC}">
                <c16:uniqueId val="{00000005-CE59-4AD1-BB5E-AA078DB8D4BC}"/>
              </c:ext>
            </c:extLst>
          </c:dPt>
          <c:dPt>
            <c:idx val="3"/>
            <c:bubble3D val="0"/>
            <c:spPr>
              <a:solidFill>
                <a:schemeClr val="accent4"/>
              </a:solidFill>
              <a:ln>
                <a:noFill/>
              </a:ln>
              <a:effectLst/>
              <a:sp3d/>
            </c:spPr>
            <c:extLst>
              <c:ext xmlns:c16="http://schemas.microsoft.com/office/drawing/2014/chart" uri="{C3380CC4-5D6E-409C-BE32-E72D297353CC}">
                <c16:uniqueId val="{00000007-CE59-4AD1-BB5E-AA078DB8D4BC}"/>
              </c:ext>
            </c:extLst>
          </c:dPt>
          <c:dPt>
            <c:idx val="4"/>
            <c:bubble3D val="0"/>
            <c:spPr>
              <a:solidFill>
                <a:schemeClr val="accent5"/>
              </a:solidFill>
              <a:ln>
                <a:noFill/>
              </a:ln>
              <a:effectLst/>
              <a:sp3d/>
            </c:spPr>
            <c:extLst>
              <c:ext xmlns:c16="http://schemas.microsoft.com/office/drawing/2014/chart" uri="{C3380CC4-5D6E-409C-BE32-E72D297353CC}">
                <c16:uniqueId val="{00000009-CE59-4AD1-BB5E-AA078DB8D4BC}"/>
              </c:ext>
            </c:extLst>
          </c:dPt>
          <c:dPt>
            <c:idx val="5"/>
            <c:bubble3D val="0"/>
            <c:spPr>
              <a:solidFill>
                <a:schemeClr val="accent6"/>
              </a:solidFill>
              <a:ln>
                <a:noFill/>
              </a:ln>
              <a:effectLst/>
              <a:sp3d/>
            </c:spPr>
            <c:extLst>
              <c:ext xmlns:c16="http://schemas.microsoft.com/office/drawing/2014/chart" uri="{C3380CC4-5D6E-409C-BE32-E72D297353CC}">
                <c16:uniqueId val="{0000000B-CE59-4AD1-BB5E-AA078DB8D4BC}"/>
              </c:ext>
            </c:extLst>
          </c:dPt>
          <c:dPt>
            <c:idx val="6"/>
            <c:bubble3D val="0"/>
            <c:spPr>
              <a:solidFill>
                <a:schemeClr val="accent1">
                  <a:lumMod val="60000"/>
                </a:schemeClr>
              </a:solidFill>
              <a:ln>
                <a:noFill/>
              </a:ln>
              <a:effectLst/>
              <a:sp3d/>
            </c:spPr>
            <c:extLst>
              <c:ext xmlns:c16="http://schemas.microsoft.com/office/drawing/2014/chart" uri="{C3380CC4-5D6E-409C-BE32-E72D297353CC}">
                <c16:uniqueId val="{0000000D-CE59-4AD1-BB5E-AA078DB8D4BC}"/>
              </c:ext>
            </c:extLst>
          </c:dPt>
          <c:dPt>
            <c:idx val="7"/>
            <c:bubble3D val="0"/>
            <c:spPr>
              <a:solidFill>
                <a:schemeClr val="accent2">
                  <a:lumMod val="60000"/>
                </a:schemeClr>
              </a:solidFill>
              <a:ln>
                <a:noFill/>
              </a:ln>
              <a:effectLst/>
              <a:sp3d/>
            </c:spPr>
            <c:extLst>
              <c:ext xmlns:c16="http://schemas.microsoft.com/office/drawing/2014/chart" uri="{C3380CC4-5D6E-409C-BE32-E72D297353CC}">
                <c16:uniqueId val="{0000000F-CE59-4AD1-BB5E-AA078DB8D4BC}"/>
              </c:ext>
            </c:extLst>
          </c:dPt>
          <c:dPt>
            <c:idx val="8"/>
            <c:bubble3D val="0"/>
            <c:spPr>
              <a:solidFill>
                <a:schemeClr val="accent3">
                  <a:lumMod val="60000"/>
                </a:schemeClr>
              </a:solidFill>
              <a:ln>
                <a:noFill/>
              </a:ln>
              <a:effectLst/>
              <a:sp3d/>
            </c:spPr>
            <c:extLst>
              <c:ext xmlns:c16="http://schemas.microsoft.com/office/drawing/2014/chart" uri="{C3380CC4-5D6E-409C-BE32-E72D297353CC}">
                <c16:uniqueId val="{00000011-CE59-4AD1-BB5E-AA078DB8D4BC}"/>
              </c:ext>
            </c:extLst>
          </c:dPt>
          <c:dPt>
            <c:idx val="9"/>
            <c:bubble3D val="0"/>
            <c:spPr>
              <a:solidFill>
                <a:schemeClr val="accent4">
                  <a:lumMod val="60000"/>
                </a:schemeClr>
              </a:solidFill>
              <a:ln>
                <a:noFill/>
              </a:ln>
              <a:effectLst/>
              <a:sp3d/>
            </c:spPr>
            <c:extLst>
              <c:ext xmlns:c16="http://schemas.microsoft.com/office/drawing/2014/chart" uri="{C3380CC4-5D6E-409C-BE32-E72D297353CC}">
                <c16:uniqueId val="{00000013-CE59-4AD1-BB5E-AA078DB8D4BC}"/>
              </c:ext>
            </c:extLst>
          </c:dPt>
          <c:dPt>
            <c:idx val="10"/>
            <c:bubble3D val="0"/>
            <c:spPr>
              <a:solidFill>
                <a:schemeClr val="accent5">
                  <a:lumMod val="60000"/>
                </a:schemeClr>
              </a:solidFill>
              <a:ln>
                <a:noFill/>
              </a:ln>
              <a:effectLst/>
              <a:sp3d/>
            </c:spPr>
            <c:extLst>
              <c:ext xmlns:c16="http://schemas.microsoft.com/office/drawing/2014/chart" uri="{C3380CC4-5D6E-409C-BE32-E72D297353CC}">
                <c16:uniqueId val="{00000015-CE59-4AD1-BB5E-AA078DB8D4BC}"/>
              </c:ext>
            </c:extLst>
          </c:dPt>
          <c:dPt>
            <c:idx val="11"/>
            <c:bubble3D val="0"/>
            <c:spPr>
              <a:solidFill>
                <a:schemeClr val="accent6">
                  <a:lumMod val="60000"/>
                </a:schemeClr>
              </a:solidFill>
              <a:ln>
                <a:noFill/>
              </a:ln>
              <a:effectLst/>
              <a:sp3d/>
            </c:spPr>
            <c:extLst>
              <c:ext xmlns:c16="http://schemas.microsoft.com/office/drawing/2014/chart" uri="{C3380CC4-5D6E-409C-BE32-E72D297353CC}">
                <c16:uniqueId val="{00000017-CE59-4AD1-BB5E-AA078DB8D4BC}"/>
              </c:ext>
            </c:extLst>
          </c:dPt>
          <c:dPt>
            <c:idx val="12"/>
            <c:bubble3D val="0"/>
            <c:spPr>
              <a:solidFill>
                <a:schemeClr val="accent1">
                  <a:lumMod val="80000"/>
                  <a:lumOff val="20000"/>
                </a:schemeClr>
              </a:solidFill>
              <a:ln>
                <a:noFill/>
              </a:ln>
              <a:effectLst/>
              <a:sp3d/>
            </c:spPr>
            <c:extLst>
              <c:ext xmlns:c16="http://schemas.microsoft.com/office/drawing/2014/chart" uri="{C3380CC4-5D6E-409C-BE32-E72D297353CC}">
                <c16:uniqueId val="{00000019-CE59-4AD1-BB5E-AA078DB8D4BC}"/>
              </c:ext>
            </c:extLst>
          </c:dPt>
          <c:dPt>
            <c:idx val="13"/>
            <c:bubble3D val="0"/>
            <c:spPr>
              <a:solidFill>
                <a:schemeClr val="accent2">
                  <a:lumMod val="80000"/>
                  <a:lumOff val="20000"/>
                </a:schemeClr>
              </a:solidFill>
              <a:ln>
                <a:noFill/>
              </a:ln>
              <a:effectLst/>
              <a:sp3d/>
            </c:spPr>
            <c:extLst>
              <c:ext xmlns:c16="http://schemas.microsoft.com/office/drawing/2014/chart" uri="{C3380CC4-5D6E-409C-BE32-E72D297353CC}">
                <c16:uniqueId val="{0000001B-CE59-4AD1-BB5E-AA078DB8D4BC}"/>
              </c:ext>
            </c:extLst>
          </c:dPt>
          <c:dPt>
            <c:idx val="14"/>
            <c:bubble3D val="0"/>
            <c:spPr>
              <a:solidFill>
                <a:schemeClr val="accent3">
                  <a:lumMod val="80000"/>
                  <a:lumOff val="20000"/>
                </a:schemeClr>
              </a:solidFill>
              <a:ln>
                <a:noFill/>
              </a:ln>
              <a:effectLst/>
              <a:sp3d/>
            </c:spPr>
            <c:extLst>
              <c:ext xmlns:c16="http://schemas.microsoft.com/office/drawing/2014/chart" uri="{C3380CC4-5D6E-409C-BE32-E72D297353CC}">
                <c16:uniqueId val="{0000001D-CE59-4AD1-BB5E-AA078DB8D4BC}"/>
              </c:ext>
            </c:extLst>
          </c:dPt>
          <c:dPt>
            <c:idx val="15"/>
            <c:bubble3D val="0"/>
            <c:spPr>
              <a:solidFill>
                <a:schemeClr val="accent4">
                  <a:lumMod val="80000"/>
                  <a:lumOff val="20000"/>
                </a:schemeClr>
              </a:solidFill>
              <a:ln>
                <a:noFill/>
              </a:ln>
              <a:effectLst/>
              <a:sp3d/>
            </c:spPr>
            <c:extLst>
              <c:ext xmlns:c16="http://schemas.microsoft.com/office/drawing/2014/chart" uri="{C3380CC4-5D6E-409C-BE32-E72D297353CC}">
                <c16:uniqueId val="{0000001F-CE59-4AD1-BB5E-AA078DB8D4BC}"/>
              </c:ext>
            </c:extLst>
          </c:dPt>
          <c:dPt>
            <c:idx val="16"/>
            <c:bubble3D val="0"/>
            <c:spPr>
              <a:solidFill>
                <a:schemeClr val="accent5">
                  <a:lumMod val="80000"/>
                  <a:lumOff val="20000"/>
                </a:schemeClr>
              </a:solidFill>
              <a:ln>
                <a:noFill/>
              </a:ln>
              <a:effectLst/>
              <a:sp3d/>
            </c:spPr>
            <c:extLst>
              <c:ext xmlns:c16="http://schemas.microsoft.com/office/drawing/2014/chart" uri="{C3380CC4-5D6E-409C-BE32-E72D297353CC}">
                <c16:uniqueId val="{00000021-CE59-4AD1-BB5E-AA078DB8D4BC}"/>
              </c:ext>
            </c:extLst>
          </c:dPt>
          <c:dPt>
            <c:idx val="17"/>
            <c:bubble3D val="0"/>
            <c:spPr>
              <a:solidFill>
                <a:schemeClr val="accent6">
                  <a:lumMod val="80000"/>
                  <a:lumOff val="20000"/>
                </a:schemeClr>
              </a:solidFill>
              <a:ln>
                <a:noFill/>
              </a:ln>
              <a:effectLst/>
              <a:sp3d/>
            </c:spPr>
            <c:extLst>
              <c:ext xmlns:c16="http://schemas.microsoft.com/office/drawing/2014/chart" uri="{C3380CC4-5D6E-409C-BE32-E72D297353CC}">
                <c16:uniqueId val="{00000023-CE59-4AD1-BB5E-AA078DB8D4BC}"/>
              </c:ext>
            </c:extLst>
          </c:dPt>
          <c:dPt>
            <c:idx val="18"/>
            <c:bubble3D val="0"/>
            <c:spPr>
              <a:solidFill>
                <a:schemeClr val="accent1">
                  <a:lumMod val="80000"/>
                </a:schemeClr>
              </a:solidFill>
              <a:ln>
                <a:noFill/>
              </a:ln>
              <a:effectLst/>
              <a:sp3d/>
            </c:spPr>
            <c:extLst>
              <c:ext xmlns:c16="http://schemas.microsoft.com/office/drawing/2014/chart" uri="{C3380CC4-5D6E-409C-BE32-E72D297353CC}">
                <c16:uniqueId val="{00000025-CE59-4AD1-BB5E-AA078DB8D4BC}"/>
              </c:ext>
            </c:extLst>
          </c:dPt>
          <c:dPt>
            <c:idx val="19"/>
            <c:bubble3D val="0"/>
            <c:spPr>
              <a:solidFill>
                <a:schemeClr val="accent2"/>
              </a:solidFill>
              <a:ln>
                <a:noFill/>
              </a:ln>
              <a:effectLst/>
              <a:sp3d/>
            </c:spPr>
            <c:extLst>
              <c:ext xmlns:c16="http://schemas.microsoft.com/office/drawing/2014/chart" uri="{C3380CC4-5D6E-409C-BE32-E72D297353CC}">
                <c16:uniqueId val="{00000027-CE59-4AD1-BB5E-AA078DB8D4BC}"/>
              </c:ext>
            </c:extLst>
          </c:dPt>
          <c:dLbls>
            <c:spPr>
              <a:noFill/>
              <a:ln>
                <a:no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Hoja1!$A$2:$A$3</c:f>
              <c:strCache>
                <c:ptCount val="2"/>
                <c:pt idx="0">
                  <c:v>HOMBRES</c:v>
                </c:pt>
                <c:pt idx="1">
                  <c:v>MUJERES</c:v>
                </c:pt>
              </c:strCache>
            </c:strRef>
          </c:cat>
          <c:val>
            <c:numRef>
              <c:f>Hoja1!$B$2:$B$3</c:f>
              <c:numCache>
                <c:formatCode>General</c:formatCode>
                <c:ptCount val="2"/>
                <c:pt idx="0">
                  <c:v>613</c:v>
                </c:pt>
                <c:pt idx="1">
                  <c:v>678</c:v>
                </c:pt>
              </c:numCache>
            </c:numRef>
          </c:val>
          <c:extLst>
            <c:ext xmlns:c16="http://schemas.microsoft.com/office/drawing/2014/chart" uri="{C3380CC4-5D6E-409C-BE32-E72D297353CC}">
              <c16:uniqueId val="{00000028-CE59-4AD1-BB5E-AA078DB8D4BC}"/>
            </c:ext>
          </c:extLst>
        </c:ser>
        <c:dLbls>
          <c:dLblPos val="ctr"/>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4996162525630894E-2"/>
          <c:y val="0.24595137577306225"/>
          <c:w val="0.94136679790026245"/>
          <c:h val="0.7226907738220657"/>
        </c:manualLayout>
      </c:layout>
      <c:pie3DChart>
        <c:varyColors val="1"/>
        <c:ser>
          <c:idx val="0"/>
          <c:order val="0"/>
          <c:tx>
            <c:strRef>
              <c:f>Hoja1!$B$1</c:f>
              <c:strCache>
                <c:ptCount val="1"/>
                <c:pt idx="0">
                  <c:v>TOTAL</c:v>
                </c:pt>
              </c:strCache>
            </c:strRef>
          </c:tx>
          <c:dPt>
            <c:idx val="0"/>
            <c:bubble3D val="0"/>
            <c:spPr>
              <a:solidFill>
                <a:schemeClr val="accent1"/>
              </a:solidFill>
              <a:ln>
                <a:noFill/>
              </a:ln>
              <a:effectLst/>
              <a:sp3d/>
            </c:spPr>
            <c:extLst>
              <c:ext xmlns:c16="http://schemas.microsoft.com/office/drawing/2014/chart" uri="{C3380CC4-5D6E-409C-BE32-E72D297353CC}">
                <c16:uniqueId val="{00000001-A128-40D1-B290-C15B2454FE41}"/>
              </c:ext>
            </c:extLst>
          </c:dPt>
          <c:dPt>
            <c:idx val="1"/>
            <c:bubble3D val="0"/>
            <c:spPr>
              <a:solidFill>
                <a:schemeClr val="accent2"/>
              </a:solidFill>
              <a:ln>
                <a:noFill/>
              </a:ln>
              <a:effectLst/>
              <a:sp3d/>
            </c:spPr>
            <c:extLst>
              <c:ext xmlns:c16="http://schemas.microsoft.com/office/drawing/2014/chart" uri="{C3380CC4-5D6E-409C-BE32-E72D297353CC}">
                <c16:uniqueId val="{00000003-A128-40D1-B290-C15B2454FE41}"/>
              </c:ext>
            </c:extLst>
          </c:dPt>
          <c:dPt>
            <c:idx val="2"/>
            <c:bubble3D val="0"/>
            <c:spPr>
              <a:solidFill>
                <a:schemeClr val="accent3"/>
              </a:solidFill>
              <a:ln>
                <a:noFill/>
              </a:ln>
              <a:effectLst/>
              <a:sp3d/>
            </c:spPr>
            <c:extLst>
              <c:ext xmlns:c16="http://schemas.microsoft.com/office/drawing/2014/chart" uri="{C3380CC4-5D6E-409C-BE32-E72D297353CC}">
                <c16:uniqueId val="{00000005-A128-40D1-B290-C15B2454FE41}"/>
              </c:ext>
            </c:extLst>
          </c:dPt>
          <c:dPt>
            <c:idx val="3"/>
            <c:bubble3D val="0"/>
            <c:spPr>
              <a:solidFill>
                <a:schemeClr val="accent4"/>
              </a:solidFill>
              <a:ln>
                <a:noFill/>
              </a:ln>
              <a:effectLst/>
              <a:sp3d/>
            </c:spPr>
            <c:extLst>
              <c:ext xmlns:c16="http://schemas.microsoft.com/office/drawing/2014/chart" uri="{C3380CC4-5D6E-409C-BE32-E72D297353CC}">
                <c16:uniqueId val="{00000007-A128-40D1-B290-C15B2454FE41}"/>
              </c:ext>
            </c:extLst>
          </c:dPt>
          <c:dPt>
            <c:idx val="4"/>
            <c:bubble3D val="0"/>
            <c:spPr>
              <a:solidFill>
                <a:schemeClr val="accent5"/>
              </a:solidFill>
              <a:ln>
                <a:noFill/>
              </a:ln>
              <a:effectLst/>
              <a:sp3d/>
            </c:spPr>
            <c:extLst>
              <c:ext xmlns:c16="http://schemas.microsoft.com/office/drawing/2014/chart" uri="{C3380CC4-5D6E-409C-BE32-E72D297353CC}">
                <c16:uniqueId val="{00000009-A128-40D1-B290-C15B2454FE41}"/>
              </c:ext>
            </c:extLst>
          </c:dPt>
          <c:dPt>
            <c:idx val="5"/>
            <c:bubble3D val="0"/>
            <c:spPr>
              <a:solidFill>
                <a:schemeClr val="accent6"/>
              </a:solidFill>
              <a:ln>
                <a:noFill/>
              </a:ln>
              <a:effectLst/>
              <a:sp3d/>
            </c:spPr>
            <c:extLst>
              <c:ext xmlns:c16="http://schemas.microsoft.com/office/drawing/2014/chart" uri="{C3380CC4-5D6E-409C-BE32-E72D297353CC}">
                <c16:uniqueId val="{0000000B-A128-40D1-B290-C15B2454FE41}"/>
              </c:ext>
            </c:extLst>
          </c:dPt>
          <c:dPt>
            <c:idx val="6"/>
            <c:bubble3D val="0"/>
            <c:spPr>
              <a:solidFill>
                <a:schemeClr val="accent1">
                  <a:lumMod val="60000"/>
                </a:schemeClr>
              </a:solidFill>
              <a:ln>
                <a:noFill/>
              </a:ln>
              <a:effectLst/>
              <a:sp3d/>
            </c:spPr>
            <c:extLst>
              <c:ext xmlns:c16="http://schemas.microsoft.com/office/drawing/2014/chart" uri="{C3380CC4-5D6E-409C-BE32-E72D297353CC}">
                <c16:uniqueId val="{0000000D-A128-40D1-B290-C15B2454FE41}"/>
              </c:ext>
            </c:extLst>
          </c:dPt>
          <c:dPt>
            <c:idx val="7"/>
            <c:bubble3D val="0"/>
            <c:spPr>
              <a:solidFill>
                <a:schemeClr val="accent2">
                  <a:lumMod val="60000"/>
                </a:schemeClr>
              </a:solidFill>
              <a:ln>
                <a:noFill/>
              </a:ln>
              <a:effectLst/>
              <a:sp3d/>
            </c:spPr>
            <c:extLst>
              <c:ext xmlns:c16="http://schemas.microsoft.com/office/drawing/2014/chart" uri="{C3380CC4-5D6E-409C-BE32-E72D297353CC}">
                <c16:uniqueId val="{0000000F-A128-40D1-B290-C15B2454FE41}"/>
              </c:ext>
            </c:extLst>
          </c:dPt>
          <c:dPt>
            <c:idx val="8"/>
            <c:bubble3D val="0"/>
            <c:spPr>
              <a:solidFill>
                <a:schemeClr val="accent3">
                  <a:lumMod val="60000"/>
                </a:schemeClr>
              </a:solidFill>
              <a:ln>
                <a:noFill/>
              </a:ln>
              <a:effectLst/>
              <a:sp3d/>
            </c:spPr>
            <c:extLst>
              <c:ext xmlns:c16="http://schemas.microsoft.com/office/drawing/2014/chart" uri="{C3380CC4-5D6E-409C-BE32-E72D297353CC}">
                <c16:uniqueId val="{00000011-A128-40D1-B290-C15B2454FE41}"/>
              </c:ext>
            </c:extLst>
          </c:dPt>
          <c:dPt>
            <c:idx val="9"/>
            <c:bubble3D val="0"/>
            <c:spPr>
              <a:solidFill>
                <a:schemeClr val="accent4">
                  <a:lumMod val="60000"/>
                </a:schemeClr>
              </a:solidFill>
              <a:ln>
                <a:noFill/>
              </a:ln>
              <a:effectLst/>
              <a:sp3d/>
            </c:spPr>
            <c:extLst>
              <c:ext xmlns:c16="http://schemas.microsoft.com/office/drawing/2014/chart" uri="{C3380CC4-5D6E-409C-BE32-E72D297353CC}">
                <c16:uniqueId val="{00000013-A128-40D1-B290-C15B2454FE41}"/>
              </c:ext>
            </c:extLst>
          </c:dPt>
          <c:dPt>
            <c:idx val="10"/>
            <c:bubble3D val="0"/>
            <c:spPr>
              <a:solidFill>
                <a:schemeClr val="accent5">
                  <a:lumMod val="60000"/>
                </a:schemeClr>
              </a:solidFill>
              <a:ln>
                <a:noFill/>
              </a:ln>
              <a:effectLst/>
              <a:sp3d/>
            </c:spPr>
            <c:extLst>
              <c:ext xmlns:c16="http://schemas.microsoft.com/office/drawing/2014/chart" uri="{C3380CC4-5D6E-409C-BE32-E72D297353CC}">
                <c16:uniqueId val="{00000015-A128-40D1-B290-C15B2454FE41}"/>
              </c:ext>
            </c:extLst>
          </c:dPt>
          <c:dPt>
            <c:idx val="11"/>
            <c:bubble3D val="0"/>
            <c:spPr>
              <a:solidFill>
                <a:schemeClr val="accent6">
                  <a:lumMod val="60000"/>
                </a:schemeClr>
              </a:solidFill>
              <a:ln>
                <a:noFill/>
              </a:ln>
              <a:effectLst/>
              <a:sp3d/>
            </c:spPr>
            <c:extLst>
              <c:ext xmlns:c16="http://schemas.microsoft.com/office/drawing/2014/chart" uri="{C3380CC4-5D6E-409C-BE32-E72D297353CC}">
                <c16:uniqueId val="{00000017-A128-40D1-B290-C15B2454FE41}"/>
              </c:ext>
            </c:extLst>
          </c:dPt>
          <c:dPt>
            <c:idx val="12"/>
            <c:bubble3D val="0"/>
            <c:spPr>
              <a:solidFill>
                <a:schemeClr val="accent1">
                  <a:lumMod val="80000"/>
                  <a:lumOff val="20000"/>
                </a:schemeClr>
              </a:solidFill>
              <a:ln>
                <a:noFill/>
              </a:ln>
              <a:effectLst/>
              <a:sp3d/>
            </c:spPr>
            <c:extLst>
              <c:ext xmlns:c16="http://schemas.microsoft.com/office/drawing/2014/chart" uri="{C3380CC4-5D6E-409C-BE32-E72D297353CC}">
                <c16:uniqueId val="{00000019-A128-40D1-B290-C15B2454FE41}"/>
              </c:ext>
            </c:extLst>
          </c:dPt>
          <c:dPt>
            <c:idx val="13"/>
            <c:bubble3D val="0"/>
            <c:spPr>
              <a:solidFill>
                <a:schemeClr val="accent2">
                  <a:lumMod val="80000"/>
                  <a:lumOff val="20000"/>
                </a:schemeClr>
              </a:solidFill>
              <a:ln>
                <a:noFill/>
              </a:ln>
              <a:effectLst/>
              <a:sp3d/>
            </c:spPr>
            <c:extLst>
              <c:ext xmlns:c16="http://schemas.microsoft.com/office/drawing/2014/chart" uri="{C3380CC4-5D6E-409C-BE32-E72D297353CC}">
                <c16:uniqueId val="{0000001B-A128-40D1-B290-C15B2454FE41}"/>
              </c:ext>
            </c:extLst>
          </c:dPt>
          <c:dPt>
            <c:idx val="14"/>
            <c:bubble3D val="0"/>
            <c:spPr>
              <a:solidFill>
                <a:schemeClr val="accent3">
                  <a:lumMod val="80000"/>
                  <a:lumOff val="20000"/>
                </a:schemeClr>
              </a:solidFill>
              <a:ln>
                <a:noFill/>
              </a:ln>
              <a:effectLst/>
              <a:sp3d/>
            </c:spPr>
            <c:extLst>
              <c:ext xmlns:c16="http://schemas.microsoft.com/office/drawing/2014/chart" uri="{C3380CC4-5D6E-409C-BE32-E72D297353CC}">
                <c16:uniqueId val="{0000001D-A128-40D1-B290-C15B2454FE41}"/>
              </c:ext>
            </c:extLst>
          </c:dPt>
          <c:dPt>
            <c:idx val="15"/>
            <c:bubble3D val="0"/>
            <c:spPr>
              <a:solidFill>
                <a:schemeClr val="accent4">
                  <a:lumMod val="80000"/>
                  <a:lumOff val="20000"/>
                </a:schemeClr>
              </a:solidFill>
              <a:ln>
                <a:noFill/>
              </a:ln>
              <a:effectLst/>
              <a:sp3d/>
            </c:spPr>
            <c:extLst>
              <c:ext xmlns:c16="http://schemas.microsoft.com/office/drawing/2014/chart" uri="{C3380CC4-5D6E-409C-BE32-E72D297353CC}">
                <c16:uniqueId val="{0000001F-A128-40D1-B290-C15B2454FE41}"/>
              </c:ext>
            </c:extLst>
          </c:dPt>
          <c:dPt>
            <c:idx val="16"/>
            <c:bubble3D val="0"/>
            <c:spPr>
              <a:solidFill>
                <a:schemeClr val="accent5">
                  <a:lumMod val="80000"/>
                  <a:lumOff val="20000"/>
                </a:schemeClr>
              </a:solidFill>
              <a:ln>
                <a:noFill/>
              </a:ln>
              <a:effectLst/>
              <a:sp3d/>
            </c:spPr>
            <c:extLst>
              <c:ext xmlns:c16="http://schemas.microsoft.com/office/drawing/2014/chart" uri="{C3380CC4-5D6E-409C-BE32-E72D297353CC}">
                <c16:uniqueId val="{00000021-A128-40D1-B290-C15B2454FE41}"/>
              </c:ext>
            </c:extLst>
          </c:dPt>
          <c:dPt>
            <c:idx val="17"/>
            <c:bubble3D val="0"/>
            <c:spPr>
              <a:solidFill>
                <a:schemeClr val="accent6">
                  <a:lumMod val="80000"/>
                  <a:lumOff val="20000"/>
                </a:schemeClr>
              </a:solidFill>
              <a:ln>
                <a:noFill/>
              </a:ln>
              <a:effectLst/>
              <a:sp3d/>
            </c:spPr>
            <c:extLst>
              <c:ext xmlns:c16="http://schemas.microsoft.com/office/drawing/2014/chart" uri="{C3380CC4-5D6E-409C-BE32-E72D297353CC}">
                <c16:uniqueId val="{00000023-A128-40D1-B290-C15B2454FE41}"/>
              </c:ext>
            </c:extLst>
          </c:dPt>
          <c:dPt>
            <c:idx val="18"/>
            <c:bubble3D val="0"/>
            <c:spPr>
              <a:solidFill>
                <a:schemeClr val="accent1">
                  <a:lumMod val="80000"/>
                </a:schemeClr>
              </a:solidFill>
              <a:ln>
                <a:noFill/>
              </a:ln>
              <a:effectLst/>
              <a:sp3d/>
            </c:spPr>
            <c:extLst>
              <c:ext xmlns:c16="http://schemas.microsoft.com/office/drawing/2014/chart" uri="{C3380CC4-5D6E-409C-BE32-E72D297353CC}">
                <c16:uniqueId val="{00000025-A128-40D1-B290-C15B2454FE41}"/>
              </c:ext>
            </c:extLst>
          </c:dPt>
          <c:dPt>
            <c:idx val="19"/>
            <c:bubble3D val="0"/>
            <c:spPr>
              <a:solidFill>
                <a:schemeClr val="accent2"/>
              </a:solidFill>
              <a:ln>
                <a:noFill/>
              </a:ln>
              <a:effectLst/>
              <a:sp3d/>
            </c:spPr>
            <c:extLst>
              <c:ext xmlns:c16="http://schemas.microsoft.com/office/drawing/2014/chart" uri="{C3380CC4-5D6E-409C-BE32-E72D297353CC}">
                <c16:uniqueId val="{00000027-A128-40D1-B290-C15B2454FE41}"/>
              </c:ext>
            </c:extLst>
          </c:dPt>
          <c:dLbls>
            <c:spPr>
              <a:noFill/>
              <a:ln>
                <a:no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Hoja1!$A$2:$A$3</c:f>
              <c:strCache>
                <c:ptCount val="2"/>
                <c:pt idx="0">
                  <c:v>HOMBRES</c:v>
                </c:pt>
                <c:pt idx="1">
                  <c:v>MUJERES</c:v>
                </c:pt>
              </c:strCache>
            </c:strRef>
          </c:cat>
          <c:val>
            <c:numRef>
              <c:f>Hoja1!$B$2:$B$3</c:f>
              <c:numCache>
                <c:formatCode>General</c:formatCode>
                <c:ptCount val="2"/>
                <c:pt idx="0">
                  <c:v>2432</c:v>
                </c:pt>
                <c:pt idx="1">
                  <c:v>2503</c:v>
                </c:pt>
              </c:numCache>
            </c:numRef>
          </c:val>
          <c:extLst>
            <c:ext xmlns:c16="http://schemas.microsoft.com/office/drawing/2014/chart" uri="{C3380CC4-5D6E-409C-BE32-E72D297353CC}">
              <c16:uniqueId val="{00000028-A128-40D1-B290-C15B2454FE41}"/>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100" dirty="0"/>
              <a:t>N° TOTAL DE ESTUDIANTES </a:t>
            </a:r>
            <a:r>
              <a:rPr lang="en-US" sz="1100" baseline="0" dirty="0"/>
              <a:t>POR NIVEL DE ESTUDIOS EN LOS </a:t>
            </a:r>
            <a:r>
              <a:rPr lang="en-US" sz="1100" dirty="0"/>
              <a:t>CLUBES DE CIENCIA Y TECNOLOGIA POR DRE Y GRE</a:t>
            </a:r>
          </a:p>
        </c:rich>
      </c:tx>
      <c:layout>
        <c:manualLayout>
          <c:xMode val="edge"/>
          <c:yMode val="edge"/>
          <c:x val="0.13728335520559931"/>
          <c:y val="4.8562196792948931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5.8633202099737533E-2"/>
          <c:y val="0.19820992111987559"/>
          <c:w val="0.92144780306403773"/>
          <c:h val="0.43076918656547736"/>
        </c:manualLayout>
      </c:layout>
      <c:barChart>
        <c:barDir val="col"/>
        <c:grouping val="clustered"/>
        <c:varyColors val="0"/>
        <c:ser>
          <c:idx val="0"/>
          <c:order val="0"/>
          <c:tx>
            <c:strRef>
              <c:f>Hoja1!$B$1</c:f>
              <c:strCache>
                <c:ptCount val="1"/>
                <c:pt idx="0">
                  <c:v>NIVEL INICIAL</c:v>
                </c:pt>
              </c:strCache>
            </c:strRef>
          </c:tx>
          <c:spPr>
            <a:solidFill>
              <a:srgbClr val="0070C0"/>
            </a:solidFill>
            <a:ln>
              <a:noFill/>
            </a:ln>
            <a:effectLst/>
          </c:spPr>
          <c:invertIfNegative val="0"/>
          <c:dPt>
            <c:idx val="19"/>
            <c:invertIfNegative val="0"/>
            <c:bubble3D val="0"/>
            <c:spPr>
              <a:solidFill>
                <a:srgbClr val="0070C0"/>
              </a:solidFill>
              <a:ln>
                <a:noFill/>
              </a:ln>
              <a:effectLst/>
            </c:spPr>
            <c:extLst>
              <c:ext xmlns:c16="http://schemas.microsoft.com/office/drawing/2014/chart" uri="{C3380CC4-5D6E-409C-BE32-E72D297353CC}">
                <c16:uniqueId val="{00000003-3AE2-425F-91FD-B852F95F030C}"/>
              </c:ext>
            </c:extLst>
          </c:dPt>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Hoja1!$A$2:$A$27</c:f>
              <c:strCache>
                <c:ptCount val="26"/>
                <c:pt idx="0">
                  <c:v>DRE AMAZONAS</c:v>
                </c:pt>
                <c:pt idx="1">
                  <c:v>DRE ANCASH</c:v>
                </c:pt>
                <c:pt idx="2">
                  <c:v>DRE APURIMAC</c:v>
                </c:pt>
                <c:pt idx="3">
                  <c:v>GRE AREQUIPA</c:v>
                </c:pt>
                <c:pt idx="4">
                  <c:v>DRE AYACUCHO</c:v>
                </c:pt>
                <c:pt idx="5">
                  <c:v>DRE CAJAMARCA</c:v>
                </c:pt>
                <c:pt idx="6">
                  <c:v>DRE CALLAO</c:v>
                </c:pt>
                <c:pt idx="7">
                  <c:v>DRE CUSCO</c:v>
                </c:pt>
                <c:pt idx="8">
                  <c:v>DRE HUANCAVELICA</c:v>
                </c:pt>
                <c:pt idx="9">
                  <c:v>DRE HUANUCO</c:v>
                </c:pt>
                <c:pt idx="10">
                  <c:v>DRE ICA</c:v>
                </c:pt>
                <c:pt idx="11">
                  <c:v>DRE JUNÍN</c:v>
                </c:pt>
                <c:pt idx="12">
                  <c:v>GRE LA LIBERTAD</c:v>
                </c:pt>
                <c:pt idx="13">
                  <c:v>GRE LAMBAYEQUE</c:v>
                </c:pt>
                <c:pt idx="14">
                  <c:v>DRE LIMA METROPOLITANA</c:v>
                </c:pt>
                <c:pt idx="15">
                  <c:v>DRE LIMA PROVINCIAS</c:v>
                </c:pt>
                <c:pt idx="16">
                  <c:v>GRE LORETO</c:v>
                </c:pt>
                <c:pt idx="17">
                  <c:v>DRE MADRE DE DIOS</c:v>
                </c:pt>
                <c:pt idx="18">
                  <c:v>DRE MOQUEGUA</c:v>
                </c:pt>
                <c:pt idx="19">
                  <c:v>DRE PASCO</c:v>
                </c:pt>
                <c:pt idx="20">
                  <c:v>DRE PIURA</c:v>
                </c:pt>
                <c:pt idx="21">
                  <c:v>DRE PUNO</c:v>
                </c:pt>
                <c:pt idx="22">
                  <c:v>DRE SAN MARTIN</c:v>
                </c:pt>
                <c:pt idx="23">
                  <c:v>DRE TACNA</c:v>
                </c:pt>
                <c:pt idx="24">
                  <c:v>DRE TUMBES</c:v>
                </c:pt>
                <c:pt idx="25">
                  <c:v>DRE UCAYALI</c:v>
                </c:pt>
              </c:strCache>
            </c:strRef>
          </c:cat>
          <c:val>
            <c:numRef>
              <c:f>Hoja1!$B$2:$B$27</c:f>
              <c:numCache>
                <c:formatCode>General</c:formatCode>
                <c:ptCount val="26"/>
                <c:pt idx="0">
                  <c:v>0</c:v>
                </c:pt>
                <c:pt idx="1">
                  <c:v>81</c:v>
                </c:pt>
                <c:pt idx="2">
                  <c:v>60</c:v>
                </c:pt>
                <c:pt idx="3">
                  <c:v>8</c:v>
                </c:pt>
                <c:pt idx="4">
                  <c:v>227</c:v>
                </c:pt>
                <c:pt idx="5">
                  <c:v>46</c:v>
                </c:pt>
                <c:pt idx="6">
                  <c:v>0</c:v>
                </c:pt>
                <c:pt idx="7">
                  <c:v>104</c:v>
                </c:pt>
                <c:pt idx="8">
                  <c:v>127</c:v>
                </c:pt>
                <c:pt idx="9">
                  <c:v>239</c:v>
                </c:pt>
                <c:pt idx="10">
                  <c:v>15</c:v>
                </c:pt>
                <c:pt idx="11">
                  <c:v>472</c:v>
                </c:pt>
                <c:pt idx="12">
                  <c:v>260</c:v>
                </c:pt>
                <c:pt idx="13">
                  <c:v>216</c:v>
                </c:pt>
                <c:pt idx="14">
                  <c:v>268</c:v>
                </c:pt>
                <c:pt idx="15">
                  <c:v>297</c:v>
                </c:pt>
                <c:pt idx="16">
                  <c:v>0</c:v>
                </c:pt>
                <c:pt idx="17">
                  <c:v>15</c:v>
                </c:pt>
                <c:pt idx="18">
                  <c:v>55</c:v>
                </c:pt>
                <c:pt idx="19">
                  <c:v>131</c:v>
                </c:pt>
                <c:pt idx="20">
                  <c:v>902</c:v>
                </c:pt>
                <c:pt idx="21">
                  <c:v>156</c:v>
                </c:pt>
                <c:pt idx="22">
                  <c:v>542</c:v>
                </c:pt>
                <c:pt idx="23">
                  <c:v>0</c:v>
                </c:pt>
                <c:pt idx="24">
                  <c:v>202</c:v>
                </c:pt>
                <c:pt idx="25">
                  <c:v>8</c:v>
                </c:pt>
              </c:numCache>
            </c:numRef>
          </c:val>
          <c:extLst>
            <c:ext xmlns:c16="http://schemas.microsoft.com/office/drawing/2014/chart" uri="{C3380CC4-5D6E-409C-BE32-E72D297353CC}">
              <c16:uniqueId val="{00000000-3AE2-425F-91FD-B852F95F030C}"/>
            </c:ext>
          </c:extLst>
        </c:ser>
        <c:ser>
          <c:idx val="1"/>
          <c:order val="1"/>
          <c:tx>
            <c:strRef>
              <c:f>Hoja1!$C$1</c:f>
              <c:strCache>
                <c:ptCount val="1"/>
                <c:pt idx="0">
                  <c:v>NIVEL PRIMIARIA</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Hoja1!$A$2:$A$27</c:f>
              <c:strCache>
                <c:ptCount val="26"/>
                <c:pt idx="0">
                  <c:v>DRE AMAZONAS</c:v>
                </c:pt>
                <c:pt idx="1">
                  <c:v>DRE ANCASH</c:v>
                </c:pt>
                <c:pt idx="2">
                  <c:v>DRE APURIMAC</c:v>
                </c:pt>
                <c:pt idx="3">
                  <c:v>GRE AREQUIPA</c:v>
                </c:pt>
                <c:pt idx="4">
                  <c:v>DRE AYACUCHO</c:v>
                </c:pt>
                <c:pt idx="5">
                  <c:v>DRE CAJAMARCA</c:v>
                </c:pt>
                <c:pt idx="6">
                  <c:v>DRE CALLAO</c:v>
                </c:pt>
                <c:pt idx="7">
                  <c:v>DRE CUSCO</c:v>
                </c:pt>
                <c:pt idx="8">
                  <c:v>DRE HUANCAVELICA</c:v>
                </c:pt>
                <c:pt idx="9">
                  <c:v>DRE HUANUCO</c:v>
                </c:pt>
                <c:pt idx="10">
                  <c:v>DRE ICA</c:v>
                </c:pt>
                <c:pt idx="11">
                  <c:v>DRE JUNÍN</c:v>
                </c:pt>
                <c:pt idx="12">
                  <c:v>GRE LA LIBERTAD</c:v>
                </c:pt>
                <c:pt idx="13">
                  <c:v>GRE LAMBAYEQUE</c:v>
                </c:pt>
                <c:pt idx="14">
                  <c:v>DRE LIMA METROPOLITANA</c:v>
                </c:pt>
                <c:pt idx="15">
                  <c:v>DRE LIMA PROVINCIAS</c:v>
                </c:pt>
                <c:pt idx="16">
                  <c:v>GRE LORETO</c:v>
                </c:pt>
                <c:pt idx="17">
                  <c:v>DRE MADRE DE DIOS</c:v>
                </c:pt>
                <c:pt idx="18">
                  <c:v>DRE MOQUEGUA</c:v>
                </c:pt>
                <c:pt idx="19">
                  <c:v>DRE PASCO</c:v>
                </c:pt>
                <c:pt idx="20">
                  <c:v>DRE PIURA</c:v>
                </c:pt>
                <c:pt idx="21">
                  <c:v>DRE PUNO</c:v>
                </c:pt>
                <c:pt idx="22">
                  <c:v>DRE SAN MARTIN</c:v>
                </c:pt>
                <c:pt idx="23">
                  <c:v>DRE TACNA</c:v>
                </c:pt>
                <c:pt idx="24">
                  <c:v>DRE TUMBES</c:v>
                </c:pt>
                <c:pt idx="25">
                  <c:v>DRE UCAYALI</c:v>
                </c:pt>
              </c:strCache>
            </c:strRef>
          </c:cat>
          <c:val>
            <c:numRef>
              <c:f>Hoja1!$C$2:$C$27</c:f>
              <c:numCache>
                <c:formatCode>General</c:formatCode>
                <c:ptCount val="26"/>
                <c:pt idx="0">
                  <c:v>320</c:v>
                </c:pt>
                <c:pt idx="1">
                  <c:v>1099</c:v>
                </c:pt>
                <c:pt idx="2">
                  <c:v>195</c:v>
                </c:pt>
                <c:pt idx="3">
                  <c:v>257</c:v>
                </c:pt>
                <c:pt idx="4">
                  <c:v>755</c:v>
                </c:pt>
                <c:pt idx="5">
                  <c:v>503</c:v>
                </c:pt>
                <c:pt idx="6">
                  <c:v>214</c:v>
                </c:pt>
                <c:pt idx="7">
                  <c:v>529</c:v>
                </c:pt>
                <c:pt idx="8">
                  <c:v>507</c:v>
                </c:pt>
                <c:pt idx="9">
                  <c:v>500</c:v>
                </c:pt>
                <c:pt idx="10">
                  <c:v>19</c:v>
                </c:pt>
                <c:pt idx="11">
                  <c:v>1728</c:v>
                </c:pt>
                <c:pt idx="12">
                  <c:v>1291</c:v>
                </c:pt>
                <c:pt idx="13">
                  <c:v>729</c:v>
                </c:pt>
                <c:pt idx="14">
                  <c:v>393</c:v>
                </c:pt>
                <c:pt idx="15">
                  <c:v>1331</c:v>
                </c:pt>
                <c:pt idx="16">
                  <c:v>105</c:v>
                </c:pt>
                <c:pt idx="17">
                  <c:v>19</c:v>
                </c:pt>
                <c:pt idx="18">
                  <c:v>81</c:v>
                </c:pt>
                <c:pt idx="19">
                  <c:v>223</c:v>
                </c:pt>
                <c:pt idx="20">
                  <c:v>648</c:v>
                </c:pt>
                <c:pt idx="21">
                  <c:v>739</c:v>
                </c:pt>
                <c:pt idx="22">
                  <c:v>683</c:v>
                </c:pt>
                <c:pt idx="23">
                  <c:v>41</c:v>
                </c:pt>
                <c:pt idx="24">
                  <c:v>504</c:v>
                </c:pt>
                <c:pt idx="25">
                  <c:v>78</c:v>
                </c:pt>
              </c:numCache>
            </c:numRef>
          </c:val>
          <c:extLst>
            <c:ext xmlns:c16="http://schemas.microsoft.com/office/drawing/2014/chart" uri="{C3380CC4-5D6E-409C-BE32-E72D297353CC}">
              <c16:uniqueId val="{00000002-1EBC-4FB3-AC9D-166457956156}"/>
            </c:ext>
          </c:extLst>
        </c:ser>
        <c:ser>
          <c:idx val="2"/>
          <c:order val="2"/>
          <c:tx>
            <c:strRef>
              <c:f>Hoja1!$D$1</c:f>
              <c:strCache>
                <c:ptCount val="1"/>
                <c:pt idx="0">
                  <c:v>NIVEL SECUNDARIA</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Hoja1!$A$2:$A$27</c:f>
              <c:strCache>
                <c:ptCount val="26"/>
                <c:pt idx="0">
                  <c:v>DRE AMAZONAS</c:v>
                </c:pt>
                <c:pt idx="1">
                  <c:v>DRE ANCASH</c:v>
                </c:pt>
                <c:pt idx="2">
                  <c:v>DRE APURIMAC</c:v>
                </c:pt>
                <c:pt idx="3">
                  <c:v>GRE AREQUIPA</c:v>
                </c:pt>
                <c:pt idx="4">
                  <c:v>DRE AYACUCHO</c:v>
                </c:pt>
                <c:pt idx="5">
                  <c:v>DRE CAJAMARCA</c:v>
                </c:pt>
                <c:pt idx="6">
                  <c:v>DRE CALLAO</c:v>
                </c:pt>
                <c:pt idx="7">
                  <c:v>DRE CUSCO</c:v>
                </c:pt>
                <c:pt idx="8">
                  <c:v>DRE HUANCAVELICA</c:v>
                </c:pt>
                <c:pt idx="9">
                  <c:v>DRE HUANUCO</c:v>
                </c:pt>
                <c:pt idx="10">
                  <c:v>DRE ICA</c:v>
                </c:pt>
                <c:pt idx="11">
                  <c:v>DRE JUNÍN</c:v>
                </c:pt>
                <c:pt idx="12">
                  <c:v>GRE LA LIBERTAD</c:v>
                </c:pt>
                <c:pt idx="13">
                  <c:v>GRE LAMBAYEQUE</c:v>
                </c:pt>
                <c:pt idx="14">
                  <c:v>DRE LIMA METROPOLITANA</c:v>
                </c:pt>
                <c:pt idx="15">
                  <c:v>DRE LIMA PROVINCIAS</c:v>
                </c:pt>
                <c:pt idx="16">
                  <c:v>GRE LORETO</c:v>
                </c:pt>
                <c:pt idx="17">
                  <c:v>DRE MADRE DE DIOS</c:v>
                </c:pt>
                <c:pt idx="18">
                  <c:v>DRE MOQUEGUA</c:v>
                </c:pt>
                <c:pt idx="19">
                  <c:v>DRE PASCO</c:v>
                </c:pt>
                <c:pt idx="20">
                  <c:v>DRE PIURA</c:v>
                </c:pt>
                <c:pt idx="21">
                  <c:v>DRE PUNO</c:v>
                </c:pt>
                <c:pt idx="22">
                  <c:v>DRE SAN MARTIN</c:v>
                </c:pt>
                <c:pt idx="23">
                  <c:v>DRE TACNA</c:v>
                </c:pt>
                <c:pt idx="24">
                  <c:v>DRE TUMBES</c:v>
                </c:pt>
                <c:pt idx="25">
                  <c:v>DRE UCAYALI</c:v>
                </c:pt>
              </c:strCache>
            </c:strRef>
          </c:cat>
          <c:val>
            <c:numRef>
              <c:f>Hoja1!$D$2:$D$27</c:f>
              <c:numCache>
                <c:formatCode>General</c:formatCode>
                <c:ptCount val="26"/>
                <c:pt idx="0">
                  <c:v>1384</c:v>
                </c:pt>
                <c:pt idx="1">
                  <c:v>6653</c:v>
                </c:pt>
                <c:pt idx="2">
                  <c:v>1966</c:v>
                </c:pt>
                <c:pt idx="3">
                  <c:v>2708</c:v>
                </c:pt>
                <c:pt idx="4">
                  <c:v>3356</c:v>
                </c:pt>
                <c:pt idx="5">
                  <c:v>4182</c:v>
                </c:pt>
                <c:pt idx="6">
                  <c:v>428</c:v>
                </c:pt>
                <c:pt idx="7">
                  <c:v>4530</c:v>
                </c:pt>
                <c:pt idx="8">
                  <c:v>3727</c:v>
                </c:pt>
                <c:pt idx="9">
                  <c:v>3981</c:v>
                </c:pt>
                <c:pt idx="10">
                  <c:v>1957</c:v>
                </c:pt>
                <c:pt idx="11">
                  <c:v>9297</c:v>
                </c:pt>
                <c:pt idx="12">
                  <c:v>4935</c:v>
                </c:pt>
                <c:pt idx="13">
                  <c:v>2295</c:v>
                </c:pt>
                <c:pt idx="14">
                  <c:v>3701</c:v>
                </c:pt>
                <c:pt idx="15">
                  <c:v>4001</c:v>
                </c:pt>
                <c:pt idx="16">
                  <c:v>1134</c:v>
                </c:pt>
                <c:pt idx="17">
                  <c:v>1507</c:v>
                </c:pt>
                <c:pt idx="18">
                  <c:v>1481</c:v>
                </c:pt>
                <c:pt idx="19">
                  <c:v>2160</c:v>
                </c:pt>
                <c:pt idx="20">
                  <c:v>5138</c:v>
                </c:pt>
                <c:pt idx="21">
                  <c:v>5515</c:v>
                </c:pt>
                <c:pt idx="22">
                  <c:v>3994</c:v>
                </c:pt>
                <c:pt idx="23">
                  <c:v>1274</c:v>
                </c:pt>
                <c:pt idx="24">
                  <c:v>1449</c:v>
                </c:pt>
                <c:pt idx="25">
                  <c:v>1750</c:v>
                </c:pt>
              </c:numCache>
            </c:numRef>
          </c:val>
          <c:extLst>
            <c:ext xmlns:c16="http://schemas.microsoft.com/office/drawing/2014/chart" uri="{C3380CC4-5D6E-409C-BE32-E72D297353CC}">
              <c16:uniqueId val="{00000002-02F9-4F26-AE63-D67999C377D7}"/>
            </c:ext>
          </c:extLst>
        </c:ser>
        <c:dLbls>
          <c:dLblPos val="outEnd"/>
          <c:showLegendKey val="0"/>
          <c:showVal val="1"/>
          <c:showCatName val="0"/>
          <c:showSerName val="0"/>
          <c:showPercent val="0"/>
          <c:showBubbleSize val="0"/>
        </c:dLbls>
        <c:gapWidth val="444"/>
        <c:overlap val="-90"/>
        <c:axId val="80093440"/>
        <c:axId val="80107584"/>
      </c:barChart>
      <c:catAx>
        <c:axId val="80093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cap="all" spc="120" normalizeH="0" baseline="0">
                <a:solidFill>
                  <a:schemeClr val="tx1">
                    <a:lumMod val="65000"/>
                    <a:lumOff val="35000"/>
                  </a:schemeClr>
                </a:solidFill>
                <a:latin typeface="+mn-lt"/>
                <a:ea typeface="+mn-ea"/>
                <a:cs typeface="+mn-cs"/>
              </a:defRPr>
            </a:pPr>
            <a:endParaRPr lang="es-PE"/>
          </a:p>
        </c:txPr>
        <c:crossAx val="80107584"/>
        <c:crosses val="autoZero"/>
        <c:auto val="1"/>
        <c:lblAlgn val="ctr"/>
        <c:lblOffset val="100"/>
        <c:noMultiLvlLbl val="0"/>
      </c:catAx>
      <c:valAx>
        <c:axId val="80107584"/>
        <c:scaling>
          <c:orientation val="minMax"/>
        </c:scaling>
        <c:delete val="1"/>
        <c:axPos val="l"/>
        <c:numFmt formatCode="General" sourceLinked="1"/>
        <c:majorTickMark val="none"/>
        <c:minorTickMark val="none"/>
        <c:tickLblPos val="nextTo"/>
        <c:crossAx val="80093440"/>
        <c:crosses val="autoZero"/>
        <c:crossBetween val="between"/>
      </c:valAx>
      <c:spPr>
        <a:noFill/>
        <a:ln>
          <a:noFill/>
        </a:ln>
        <a:effectLst/>
      </c:spPr>
    </c:plotArea>
    <c:legend>
      <c:legendPos val="b"/>
      <c:layout>
        <c:manualLayout>
          <c:xMode val="edge"/>
          <c:yMode val="edge"/>
          <c:x val="0.54858880139982502"/>
          <c:y val="0.87046809613746634"/>
          <c:w val="0.41391119860017495"/>
          <c:h val="5.4944126578528318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PE" sz="1400" b="1" i="0" u="none" strike="noStrike" kern="1200" baseline="0" dirty="0">
                <a:solidFill>
                  <a:schemeClr val="tx1"/>
                </a:solidFill>
              </a:rPr>
              <a:t>N° TOTAL DE ESTUDIANTES POR NIVEL DE ESTUDIOS DE LOS CLUBES DE CIENCIA Y TECNOLOGIA A NIVEL DRE/GRE</a:t>
            </a:r>
          </a:p>
        </c:rich>
      </c:tx>
      <c:layout>
        <c:manualLayout>
          <c:xMode val="edge"/>
          <c:yMode val="edge"/>
          <c:x val="5.0154112725857652E-2"/>
          <c:y val="6.608428608393603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0.18447566986327948"/>
          <c:y val="0.20182292344204047"/>
          <c:w val="0.77243214806198002"/>
          <c:h val="0.61858770737669988"/>
        </c:manualLayout>
      </c:layout>
      <c:barChart>
        <c:barDir val="bar"/>
        <c:grouping val="clustered"/>
        <c:varyColors val="0"/>
        <c:ser>
          <c:idx val="0"/>
          <c:order val="0"/>
          <c:tx>
            <c:strRef>
              <c:f>Hoja1!$B$1</c:f>
              <c:strCache>
                <c:ptCount val="1"/>
                <c:pt idx="0">
                  <c:v>MUJERES</c:v>
                </c:pt>
              </c:strCache>
            </c:strRef>
          </c:tx>
          <c:spPr>
            <a:solidFill>
              <a:schemeClr val="accent1"/>
            </a:solidFill>
            <a:ln>
              <a:noFill/>
            </a:ln>
            <a:effectLst/>
          </c:spPr>
          <c:invertIfNegative val="0"/>
          <c:dLbls>
            <c:numFmt formatCode="#\ ?/?"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NIVEL SECUNDARIA</c:v>
                </c:pt>
                <c:pt idx="1">
                  <c:v>NIVEL PRIMARIA</c:v>
                </c:pt>
                <c:pt idx="2">
                  <c:v>NIVEL INICIAL</c:v>
                </c:pt>
              </c:strCache>
            </c:strRef>
          </c:cat>
          <c:val>
            <c:numRef>
              <c:f>Hoja1!$B$2:$B$4</c:f>
              <c:numCache>
                <c:formatCode>General</c:formatCode>
                <c:ptCount val="3"/>
                <c:pt idx="0">
                  <c:v>84503</c:v>
                </c:pt>
                <c:pt idx="1">
                  <c:v>13491</c:v>
                </c:pt>
                <c:pt idx="2">
                  <c:v>4431</c:v>
                </c:pt>
              </c:numCache>
            </c:numRef>
          </c:val>
          <c:extLst>
            <c:ext xmlns:c16="http://schemas.microsoft.com/office/drawing/2014/chart" uri="{C3380CC4-5D6E-409C-BE32-E72D297353CC}">
              <c16:uniqueId val="{00000000-17CC-470A-89BC-3936A41A1A96}"/>
            </c:ext>
          </c:extLst>
        </c:ser>
        <c:dLbls>
          <c:dLblPos val="outEnd"/>
          <c:showLegendKey val="0"/>
          <c:showVal val="1"/>
          <c:showCatName val="0"/>
          <c:showSerName val="0"/>
          <c:showPercent val="0"/>
          <c:showBubbleSize val="0"/>
        </c:dLbls>
        <c:gapWidth val="219"/>
        <c:axId val="398450783"/>
        <c:axId val="398454143"/>
      </c:barChart>
      <c:catAx>
        <c:axId val="39845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398454143"/>
        <c:crosses val="autoZero"/>
        <c:auto val="1"/>
        <c:lblAlgn val="ctr"/>
        <c:lblOffset val="100"/>
        <c:noMultiLvlLbl val="0"/>
      </c:catAx>
      <c:valAx>
        <c:axId val="3984541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39845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Hoja1!$B$2</c:f>
              <c:numCache>
                <c:formatCode>General</c:formatCode>
                <c:ptCount val="1"/>
                <c:pt idx="0">
                  <c:v>0</c:v>
                </c:pt>
              </c:numCache>
            </c:numRef>
          </c:val>
          <c:extLst>
            <c:ext xmlns:c16="http://schemas.microsoft.com/office/drawing/2014/chart" uri="{C3380CC4-5D6E-409C-BE32-E72D297353CC}">
              <c16:uniqueId val="{00000000-0D47-497A-834C-7D880CC78B98}"/>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Hoja1!$C$2</c:f>
              <c:numCache>
                <c:formatCode>General</c:formatCode>
                <c:ptCount val="1"/>
                <c:pt idx="0">
                  <c:v>0</c:v>
                </c:pt>
              </c:numCache>
            </c:numRef>
          </c:val>
          <c:extLst>
            <c:ext xmlns:c16="http://schemas.microsoft.com/office/drawing/2014/chart" uri="{C3380CC4-5D6E-409C-BE32-E72D297353CC}">
              <c16:uniqueId val="{00000001-0D47-497A-834C-7D880CC78B98}"/>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Hoja1!$D$2</c:f>
              <c:numCache>
                <c:formatCode>General</c:formatCode>
                <c:ptCount val="1"/>
                <c:pt idx="0">
                  <c:v>0</c:v>
                </c:pt>
              </c:numCache>
            </c:numRef>
          </c:val>
          <c:extLst>
            <c:ext xmlns:c16="http://schemas.microsoft.com/office/drawing/2014/chart" uri="{C3380CC4-5D6E-409C-BE32-E72D297353CC}">
              <c16:uniqueId val="{00000002-0D47-497A-834C-7D880CC78B98}"/>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Hoja1!$B$2</c:f>
              <c:numCache>
                <c:formatCode>General</c:formatCode>
                <c:ptCount val="1"/>
                <c:pt idx="0">
                  <c:v>58</c:v>
                </c:pt>
              </c:numCache>
            </c:numRef>
          </c:val>
          <c:extLst>
            <c:ext xmlns:c16="http://schemas.microsoft.com/office/drawing/2014/chart" uri="{C3380CC4-5D6E-409C-BE32-E72D297353CC}">
              <c16:uniqueId val="{00000000-08B6-4E8C-80CB-1D12728CE6BA}"/>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Hoja1!$C$2</c:f>
              <c:numCache>
                <c:formatCode>General</c:formatCode>
                <c:ptCount val="1"/>
                <c:pt idx="0">
                  <c:v>98</c:v>
                </c:pt>
              </c:numCache>
            </c:numRef>
          </c:val>
          <c:extLst>
            <c:ext xmlns:c16="http://schemas.microsoft.com/office/drawing/2014/chart" uri="{C3380CC4-5D6E-409C-BE32-E72D297353CC}">
              <c16:uniqueId val="{00000001-08B6-4E8C-80CB-1D12728CE6BA}"/>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Hoja1!$D$2</c:f>
              <c:numCache>
                <c:formatCode>General</c:formatCode>
                <c:ptCount val="1"/>
                <c:pt idx="0">
                  <c:v>156</c:v>
                </c:pt>
              </c:numCache>
            </c:numRef>
          </c:val>
          <c:extLst>
            <c:ext xmlns:c16="http://schemas.microsoft.com/office/drawing/2014/chart" uri="{C3380CC4-5D6E-409C-BE32-E72D297353CC}">
              <c16:uniqueId val="{00000002-08B6-4E8C-80CB-1D12728CE6BA}"/>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Hoja1!$B$2</c:f>
              <c:numCache>
                <c:formatCode>General</c:formatCode>
                <c:ptCount val="1"/>
                <c:pt idx="0">
                  <c:v>254</c:v>
                </c:pt>
              </c:numCache>
            </c:numRef>
          </c:val>
          <c:extLst>
            <c:ext xmlns:c16="http://schemas.microsoft.com/office/drawing/2014/chart" uri="{C3380CC4-5D6E-409C-BE32-E72D297353CC}">
              <c16:uniqueId val="{00000000-B8D0-4639-8DA7-7C1A574BE4A2}"/>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Hoja1!$C$2</c:f>
              <c:numCache>
                <c:formatCode>General</c:formatCode>
                <c:ptCount val="1"/>
                <c:pt idx="0">
                  <c:v>269</c:v>
                </c:pt>
              </c:numCache>
            </c:numRef>
          </c:val>
          <c:extLst>
            <c:ext xmlns:c16="http://schemas.microsoft.com/office/drawing/2014/chart" uri="{C3380CC4-5D6E-409C-BE32-E72D297353CC}">
              <c16:uniqueId val="{00000001-B8D0-4639-8DA7-7C1A574BE4A2}"/>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Hoja1!$D$2</c:f>
              <c:numCache>
                <c:formatCode>General</c:formatCode>
                <c:ptCount val="1"/>
                <c:pt idx="0">
                  <c:v>523</c:v>
                </c:pt>
              </c:numCache>
            </c:numRef>
          </c:val>
          <c:extLst>
            <c:ext xmlns:c16="http://schemas.microsoft.com/office/drawing/2014/chart" uri="{C3380CC4-5D6E-409C-BE32-E72D297353CC}">
              <c16:uniqueId val="{00000002-B8D0-4639-8DA7-7C1A574BE4A2}"/>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300" dirty="0"/>
              <a:t>N° TOTAL DE CLUBES DE CIENCIA Y TECNOLOGIA POR NIVELES</a:t>
            </a:r>
            <a:r>
              <a:rPr lang="en-US" sz="1300" baseline="0" dirty="0"/>
              <a:t> DE ESTUDIO EN LA GRE LA LIBERTAD</a:t>
            </a:r>
            <a:endParaRPr lang="en-US" sz="1300" dirty="0"/>
          </a:p>
        </c:rich>
      </c:tx>
      <c:layout>
        <c:manualLayout>
          <c:xMode val="edge"/>
          <c:yMode val="edge"/>
          <c:x val="0.10960751425090076"/>
          <c:y val="3.4268317826165948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0.26571528186118437"/>
          <c:y val="0.15868700942942385"/>
          <c:w val="0.70704068111673224"/>
          <c:h val="0.69677435435989343"/>
        </c:manualLayout>
      </c:layout>
      <c:barChart>
        <c:barDir val="bar"/>
        <c:grouping val="clustered"/>
        <c:varyColors val="0"/>
        <c:ser>
          <c:idx val="0"/>
          <c:order val="0"/>
          <c:tx>
            <c:strRef>
              <c:f>Hoja1!$B$1</c:f>
              <c:strCache>
                <c:ptCount val="1"/>
                <c:pt idx="0">
                  <c:v>N° TOTAL DE CLUBES DE CIENCIA Y TECNOLOGIA</c:v>
                </c:pt>
              </c:strCache>
            </c:strRef>
          </c:tx>
          <c:spPr>
            <a:solidFill>
              <a:srgbClr val="C00000"/>
            </a:solidFill>
            <a:ln>
              <a:noFill/>
            </a:ln>
            <a:effectLst/>
          </c:spPr>
          <c:invertIfNegative val="0"/>
          <c:dPt>
            <c:idx val="19"/>
            <c:invertIfNegative val="0"/>
            <c:bubble3D val="0"/>
            <c:spPr>
              <a:solidFill>
                <a:srgbClr val="C00000"/>
              </a:solidFill>
              <a:ln>
                <a:noFill/>
              </a:ln>
              <a:effectLst/>
            </c:spPr>
            <c:extLst>
              <c:ext xmlns:c16="http://schemas.microsoft.com/office/drawing/2014/chart" uri="{C3380CC4-5D6E-409C-BE32-E72D297353CC}">
                <c16:uniqueId val="{00000003-3AE2-425F-91FD-B852F95F030C}"/>
              </c:ext>
            </c:extLst>
          </c:dPt>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Hoja1!$A$2:$A$7</c:f>
              <c:strCache>
                <c:ptCount val="6"/>
                <c:pt idx="0">
                  <c:v>INICIAL</c:v>
                </c:pt>
                <c:pt idx="1">
                  <c:v>PRIMARIA</c:v>
                </c:pt>
                <c:pt idx="2">
                  <c:v>SECUNDARIA</c:v>
                </c:pt>
                <c:pt idx="3">
                  <c:v>INICIAL-PRIMARIA</c:v>
                </c:pt>
                <c:pt idx="4">
                  <c:v>PRIMARIA-SECUNDARIA</c:v>
                </c:pt>
                <c:pt idx="5">
                  <c:v>INICIAL-PRIMARIA-SECUNDARIA</c:v>
                </c:pt>
              </c:strCache>
            </c:strRef>
          </c:cat>
          <c:val>
            <c:numRef>
              <c:f>Hoja1!$B$2:$B$7</c:f>
              <c:numCache>
                <c:formatCode>General</c:formatCode>
                <c:ptCount val="6"/>
                <c:pt idx="0">
                  <c:v>6</c:v>
                </c:pt>
                <c:pt idx="1">
                  <c:v>87</c:v>
                </c:pt>
                <c:pt idx="2">
                  <c:v>372</c:v>
                </c:pt>
                <c:pt idx="3">
                  <c:v>7</c:v>
                </c:pt>
                <c:pt idx="4">
                  <c:v>30</c:v>
                </c:pt>
                <c:pt idx="5">
                  <c:v>0</c:v>
                </c:pt>
              </c:numCache>
            </c:numRef>
          </c:val>
          <c:extLst>
            <c:ext xmlns:c16="http://schemas.microsoft.com/office/drawing/2014/chart" uri="{C3380CC4-5D6E-409C-BE32-E72D297353CC}">
              <c16:uniqueId val="{00000000-3AE2-425F-91FD-B852F95F030C}"/>
            </c:ext>
          </c:extLst>
        </c:ser>
        <c:dLbls>
          <c:dLblPos val="outEnd"/>
          <c:showLegendKey val="0"/>
          <c:showVal val="1"/>
          <c:showCatName val="0"/>
          <c:showSerName val="0"/>
          <c:showPercent val="0"/>
          <c:showBubbleSize val="0"/>
        </c:dLbls>
        <c:gapWidth val="444"/>
        <c:axId val="80093440"/>
        <c:axId val="80107584"/>
      </c:barChart>
      <c:catAx>
        <c:axId val="80093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s-PE"/>
          </a:p>
        </c:txPr>
        <c:crossAx val="80107584"/>
        <c:crosses val="autoZero"/>
        <c:auto val="1"/>
        <c:lblAlgn val="ctr"/>
        <c:lblOffset val="100"/>
        <c:noMultiLvlLbl val="0"/>
      </c:catAx>
      <c:valAx>
        <c:axId val="80107584"/>
        <c:scaling>
          <c:orientation val="minMax"/>
        </c:scaling>
        <c:delete val="1"/>
        <c:axPos val="b"/>
        <c:numFmt formatCode="General" sourceLinked="1"/>
        <c:majorTickMark val="none"/>
        <c:minorTickMark val="none"/>
        <c:tickLblPos val="nextTo"/>
        <c:crossAx val="80093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Hoja1!$B$2</c:f>
              <c:numCache>
                <c:formatCode>General</c:formatCode>
                <c:ptCount val="1"/>
                <c:pt idx="0">
                  <c:v>0</c:v>
                </c:pt>
              </c:numCache>
            </c:numRef>
          </c:val>
          <c:extLst>
            <c:ext xmlns:c16="http://schemas.microsoft.com/office/drawing/2014/chart" uri="{C3380CC4-5D6E-409C-BE32-E72D297353CC}">
              <c16:uniqueId val="{00000000-0D47-497A-834C-7D880CC78B98}"/>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Hoja1!$C$2</c:f>
              <c:numCache>
                <c:formatCode>General</c:formatCode>
                <c:ptCount val="1"/>
                <c:pt idx="0">
                  <c:v>0</c:v>
                </c:pt>
              </c:numCache>
            </c:numRef>
          </c:val>
          <c:extLst>
            <c:ext xmlns:c16="http://schemas.microsoft.com/office/drawing/2014/chart" uri="{C3380CC4-5D6E-409C-BE32-E72D297353CC}">
              <c16:uniqueId val="{00000001-0D47-497A-834C-7D880CC78B98}"/>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Hoja1!$D$2</c:f>
              <c:numCache>
                <c:formatCode>General</c:formatCode>
                <c:ptCount val="1"/>
                <c:pt idx="0">
                  <c:v>0</c:v>
                </c:pt>
              </c:numCache>
            </c:numRef>
          </c:val>
          <c:extLst>
            <c:ext xmlns:c16="http://schemas.microsoft.com/office/drawing/2014/chart" uri="{C3380CC4-5D6E-409C-BE32-E72D297353CC}">
              <c16:uniqueId val="{00000002-0D47-497A-834C-7D880CC78B98}"/>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Hoja1!$B$2</c:f>
              <c:numCache>
                <c:formatCode>General</c:formatCode>
                <c:ptCount val="1"/>
                <c:pt idx="0">
                  <c:v>40</c:v>
                </c:pt>
              </c:numCache>
            </c:numRef>
          </c:val>
          <c:extLst>
            <c:ext xmlns:c16="http://schemas.microsoft.com/office/drawing/2014/chart" uri="{C3380CC4-5D6E-409C-BE32-E72D297353CC}">
              <c16:uniqueId val="{00000000-08B6-4E8C-80CB-1D12728CE6BA}"/>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Hoja1!$C$2</c:f>
              <c:numCache>
                <c:formatCode>General</c:formatCode>
                <c:ptCount val="1"/>
                <c:pt idx="0">
                  <c:v>69</c:v>
                </c:pt>
              </c:numCache>
            </c:numRef>
          </c:val>
          <c:extLst>
            <c:ext xmlns:c16="http://schemas.microsoft.com/office/drawing/2014/chart" uri="{C3380CC4-5D6E-409C-BE32-E72D297353CC}">
              <c16:uniqueId val="{00000001-08B6-4E8C-80CB-1D12728CE6BA}"/>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Hoja1!$D$2</c:f>
              <c:numCache>
                <c:formatCode>General</c:formatCode>
                <c:ptCount val="1"/>
                <c:pt idx="0">
                  <c:v>109</c:v>
                </c:pt>
              </c:numCache>
            </c:numRef>
          </c:val>
          <c:extLst>
            <c:ext xmlns:c16="http://schemas.microsoft.com/office/drawing/2014/chart" uri="{C3380CC4-5D6E-409C-BE32-E72D297353CC}">
              <c16:uniqueId val="{00000002-08B6-4E8C-80CB-1D12728CE6BA}"/>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Hoja1!$B$2</c:f>
              <c:numCache>
                <c:formatCode>General</c:formatCode>
                <c:ptCount val="1"/>
                <c:pt idx="0">
                  <c:v>128</c:v>
                </c:pt>
              </c:numCache>
            </c:numRef>
          </c:val>
          <c:extLst>
            <c:ext xmlns:c16="http://schemas.microsoft.com/office/drawing/2014/chart" uri="{C3380CC4-5D6E-409C-BE32-E72D297353CC}">
              <c16:uniqueId val="{00000000-B8D0-4639-8DA7-7C1A574BE4A2}"/>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Hoja1!$C$2</c:f>
              <c:numCache>
                <c:formatCode>General</c:formatCode>
                <c:ptCount val="1"/>
                <c:pt idx="0">
                  <c:v>169</c:v>
                </c:pt>
              </c:numCache>
            </c:numRef>
          </c:val>
          <c:extLst>
            <c:ext xmlns:c16="http://schemas.microsoft.com/office/drawing/2014/chart" uri="{C3380CC4-5D6E-409C-BE32-E72D297353CC}">
              <c16:uniqueId val="{00000001-B8D0-4639-8DA7-7C1A574BE4A2}"/>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Hoja1!$D$2</c:f>
              <c:numCache>
                <c:formatCode>General</c:formatCode>
                <c:ptCount val="1"/>
                <c:pt idx="0">
                  <c:v>297</c:v>
                </c:pt>
              </c:numCache>
            </c:numRef>
          </c:val>
          <c:extLst>
            <c:ext xmlns:c16="http://schemas.microsoft.com/office/drawing/2014/chart" uri="{C3380CC4-5D6E-409C-BE32-E72D297353CC}">
              <c16:uniqueId val="{00000002-B8D0-4639-8DA7-7C1A574BE4A2}"/>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Hoja1!$B$2</c:f>
              <c:numCache>
                <c:formatCode>General</c:formatCode>
                <c:ptCount val="1"/>
                <c:pt idx="0">
                  <c:v>0</c:v>
                </c:pt>
              </c:numCache>
            </c:numRef>
          </c:val>
          <c:extLst>
            <c:ext xmlns:c16="http://schemas.microsoft.com/office/drawing/2014/chart" uri="{C3380CC4-5D6E-409C-BE32-E72D297353CC}">
              <c16:uniqueId val="{00000000-0D47-497A-834C-7D880CC78B98}"/>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Hoja1!$C$2</c:f>
              <c:numCache>
                <c:formatCode>General</c:formatCode>
                <c:ptCount val="1"/>
                <c:pt idx="0">
                  <c:v>0</c:v>
                </c:pt>
              </c:numCache>
            </c:numRef>
          </c:val>
          <c:extLst>
            <c:ext xmlns:c16="http://schemas.microsoft.com/office/drawing/2014/chart" uri="{C3380CC4-5D6E-409C-BE32-E72D297353CC}">
              <c16:uniqueId val="{00000001-0D47-497A-834C-7D880CC78B98}"/>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Hoja1!$D$2</c:f>
              <c:numCache>
                <c:formatCode>General</c:formatCode>
                <c:ptCount val="1"/>
                <c:pt idx="0">
                  <c:v>0</c:v>
                </c:pt>
              </c:numCache>
            </c:numRef>
          </c:val>
          <c:extLst>
            <c:ext xmlns:c16="http://schemas.microsoft.com/office/drawing/2014/chart" uri="{C3380CC4-5D6E-409C-BE32-E72D297353CC}">
              <c16:uniqueId val="{00000002-0D47-497A-834C-7D880CC78B98}"/>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Hoja1!$B$2</c:f>
              <c:numCache>
                <c:formatCode>General</c:formatCode>
                <c:ptCount val="1"/>
                <c:pt idx="0">
                  <c:v>35</c:v>
                </c:pt>
              </c:numCache>
            </c:numRef>
          </c:val>
          <c:extLst>
            <c:ext xmlns:c16="http://schemas.microsoft.com/office/drawing/2014/chart" uri="{C3380CC4-5D6E-409C-BE32-E72D297353CC}">
              <c16:uniqueId val="{00000000-08B6-4E8C-80CB-1D12728CE6BA}"/>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Hoja1!$C$2</c:f>
              <c:numCache>
                <c:formatCode>General</c:formatCode>
                <c:ptCount val="1"/>
                <c:pt idx="0">
                  <c:v>29</c:v>
                </c:pt>
              </c:numCache>
            </c:numRef>
          </c:val>
          <c:extLst>
            <c:ext xmlns:c16="http://schemas.microsoft.com/office/drawing/2014/chart" uri="{C3380CC4-5D6E-409C-BE32-E72D297353CC}">
              <c16:uniqueId val="{00000001-08B6-4E8C-80CB-1D12728CE6BA}"/>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Hoja1!$D$2</c:f>
              <c:numCache>
                <c:formatCode>General</c:formatCode>
                <c:ptCount val="1"/>
                <c:pt idx="0">
                  <c:v>64</c:v>
                </c:pt>
              </c:numCache>
            </c:numRef>
          </c:val>
          <c:extLst>
            <c:ext xmlns:c16="http://schemas.microsoft.com/office/drawing/2014/chart" uri="{C3380CC4-5D6E-409C-BE32-E72D297353CC}">
              <c16:uniqueId val="{00000002-08B6-4E8C-80CB-1D12728CE6BA}"/>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Hoja1!$B$2</c:f>
              <c:numCache>
                <c:formatCode>General</c:formatCode>
                <c:ptCount val="1"/>
                <c:pt idx="0">
                  <c:v>145</c:v>
                </c:pt>
              </c:numCache>
            </c:numRef>
          </c:val>
          <c:extLst>
            <c:ext xmlns:c16="http://schemas.microsoft.com/office/drawing/2014/chart" uri="{C3380CC4-5D6E-409C-BE32-E72D297353CC}">
              <c16:uniqueId val="{00000000-B8D0-4639-8DA7-7C1A574BE4A2}"/>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Hoja1!$C$2</c:f>
              <c:numCache>
                <c:formatCode>General</c:formatCode>
                <c:ptCount val="1"/>
                <c:pt idx="0">
                  <c:v>132</c:v>
                </c:pt>
              </c:numCache>
            </c:numRef>
          </c:val>
          <c:extLst>
            <c:ext xmlns:c16="http://schemas.microsoft.com/office/drawing/2014/chart" uri="{C3380CC4-5D6E-409C-BE32-E72D297353CC}">
              <c16:uniqueId val="{00000001-B8D0-4639-8DA7-7C1A574BE4A2}"/>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Hoja1!$D$2</c:f>
              <c:numCache>
                <c:formatCode>General</c:formatCode>
                <c:ptCount val="1"/>
                <c:pt idx="0">
                  <c:v>277</c:v>
                </c:pt>
              </c:numCache>
            </c:numRef>
          </c:val>
          <c:extLst>
            <c:ext xmlns:c16="http://schemas.microsoft.com/office/drawing/2014/chart" uri="{C3380CC4-5D6E-409C-BE32-E72D297353CC}">
              <c16:uniqueId val="{00000002-B8D0-4639-8DA7-7C1A574BE4A2}"/>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Hoja1!$B$2</c:f>
              <c:numCache>
                <c:formatCode>General</c:formatCode>
                <c:ptCount val="1"/>
                <c:pt idx="0">
                  <c:v>0</c:v>
                </c:pt>
              </c:numCache>
            </c:numRef>
          </c:val>
          <c:extLst>
            <c:ext xmlns:c16="http://schemas.microsoft.com/office/drawing/2014/chart" uri="{C3380CC4-5D6E-409C-BE32-E72D297353CC}">
              <c16:uniqueId val="{00000000-0D47-497A-834C-7D880CC78B98}"/>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Hoja1!$C$2</c:f>
              <c:numCache>
                <c:formatCode>General</c:formatCode>
                <c:ptCount val="1"/>
                <c:pt idx="0">
                  <c:v>0</c:v>
                </c:pt>
              </c:numCache>
            </c:numRef>
          </c:val>
          <c:extLst>
            <c:ext xmlns:c16="http://schemas.microsoft.com/office/drawing/2014/chart" uri="{C3380CC4-5D6E-409C-BE32-E72D297353CC}">
              <c16:uniqueId val="{00000001-0D47-497A-834C-7D880CC78B98}"/>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Hoja1!$D$2</c:f>
              <c:numCache>
                <c:formatCode>General</c:formatCode>
                <c:ptCount val="1"/>
                <c:pt idx="0">
                  <c:v>0</c:v>
                </c:pt>
              </c:numCache>
            </c:numRef>
          </c:val>
          <c:extLst>
            <c:ext xmlns:c16="http://schemas.microsoft.com/office/drawing/2014/chart" uri="{C3380CC4-5D6E-409C-BE32-E72D297353CC}">
              <c16:uniqueId val="{00000002-0D47-497A-834C-7D880CC78B98}"/>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Hoja1!$B$2</c:f>
              <c:numCache>
                <c:formatCode>General</c:formatCode>
                <c:ptCount val="1"/>
                <c:pt idx="0">
                  <c:v>29</c:v>
                </c:pt>
              </c:numCache>
            </c:numRef>
          </c:val>
          <c:extLst>
            <c:ext xmlns:c16="http://schemas.microsoft.com/office/drawing/2014/chart" uri="{C3380CC4-5D6E-409C-BE32-E72D297353CC}">
              <c16:uniqueId val="{00000000-08B6-4E8C-80CB-1D12728CE6BA}"/>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Hoja1!$C$2</c:f>
              <c:numCache>
                <c:formatCode>General</c:formatCode>
                <c:ptCount val="1"/>
                <c:pt idx="0">
                  <c:v>12</c:v>
                </c:pt>
              </c:numCache>
            </c:numRef>
          </c:val>
          <c:extLst>
            <c:ext xmlns:c16="http://schemas.microsoft.com/office/drawing/2014/chart" uri="{C3380CC4-5D6E-409C-BE32-E72D297353CC}">
              <c16:uniqueId val="{00000001-08B6-4E8C-80CB-1D12728CE6BA}"/>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Hoja1!$D$2</c:f>
              <c:numCache>
                <c:formatCode>General</c:formatCode>
                <c:ptCount val="1"/>
                <c:pt idx="0">
                  <c:v>41</c:v>
                </c:pt>
              </c:numCache>
            </c:numRef>
          </c:val>
          <c:extLst>
            <c:ext xmlns:c16="http://schemas.microsoft.com/office/drawing/2014/chart" uri="{C3380CC4-5D6E-409C-BE32-E72D297353CC}">
              <c16:uniqueId val="{00000002-08B6-4E8C-80CB-1D12728CE6BA}"/>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Hoja1!$B$2</c:f>
              <c:numCache>
                <c:formatCode>General</c:formatCode>
                <c:ptCount val="1"/>
                <c:pt idx="0">
                  <c:v>87</c:v>
                </c:pt>
              </c:numCache>
            </c:numRef>
          </c:val>
          <c:extLst>
            <c:ext xmlns:c16="http://schemas.microsoft.com/office/drawing/2014/chart" uri="{C3380CC4-5D6E-409C-BE32-E72D297353CC}">
              <c16:uniqueId val="{00000000-B8D0-4639-8DA7-7C1A574BE4A2}"/>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Hoja1!$C$2</c:f>
              <c:numCache>
                <c:formatCode>General</c:formatCode>
                <c:ptCount val="1"/>
                <c:pt idx="0">
                  <c:v>96</c:v>
                </c:pt>
              </c:numCache>
            </c:numRef>
          </c:val>
          <c:extLst>
            <c:ext xmlns:c16="http://schemas.microsoft.com/office/drawing/2014/chart" uri="{C3380CC4-5D6E-409C-BE32-E72D297353CC}">
              <c16:uniqueId val="{00000001-B8D0-4639-8DA7-7C1A574BE4A2}"/>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Hoja1!$D$2</c:f>
              <c:numCache>
                <c:formatCode>General</c:formatCode>
                <c:ptCount val="1"/>
                <c:pt idx="0">
                  <c:v>183</c:v>
                </c:pt>
              </c:numCache>
            </c:numRef>
          </c:val>
          <c:extLst>
            <c:ext xmlns:c16="http://schemas.microsoft.com/office/drawing/2014/chart" uri="{C3380CC4-5D6E-409C-BE32-E72D297353CC}">
              <c16:uniqueId val="{00000002-B8D0-4639-8DA7-7C1A574BE4A2}"/>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Hoja1!$B$2</c:f>
              <c:numCache>
                <c:formatCode>General</c:formatCode>
                <c:ptCount val="1"/>
                <c:pt idx="0">
                  <c:v>14</c:v>
                </c:pt>
              </c:numCache>
            </c:numRef>
          </c:val>
          <c:extLst>
            <c:ext xmlns:c16="http://schemas.microsoft.com/office/drawing/2014/chart" uri="{C3380CC4-5D6E-409C-BE32-E72D297353CC}">
              <c16:uniqueId val="{00000000-0D47-497A-834C-7D880CC78B98}"/>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Hoja1!$C$2</c:f>
              <c:numCache>
                <c:formatCode>General</c:formatCode>
                <c:ptCount val="1"/>
                <c:pt idx="0">
                  <c:v>21</c:v>
                </c:pt>
              </c:numCache>
            </c:numRef>
          </c:val>
          <c:extLst>
            <c:ext xmlns:c16="http://schemas.microsoft.com/office/drawing/2014/chart" uri="{C3380CC4-5D6E-409C-BE32-E72D297353CC}">
              <c16:uniqueId val="{00000001-0D47-497A-834C-7D880CC78B98}"/>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Hoja1!$D$2</c:f>
              <c:numCache>
                <c:formatCode>General</c:formatCode>
                <c:ptCount val="1"/>
                <c:pt idx="0">
                  <c:v>35</c:v>
                </c:pt>
              </c:numCache>
            </c:numRef>
          </c:val>
          <c:extLst>
            <c:ext xmlns:c16="http://schemas.microsoft.com/office/drawing/2014/chart" uri="{C3380CC4-5D6E-409C-BE32-E72D297353CC}">
              <c16:uniqueId val="{00000002-0D47-497A-834C-7D880CC78B98}"/>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300" dirty="0"/>
              <a:t>N° TOTAL DE CLUBES DE CIENCIA Y TECNOLOGIA DRE Y GRE POR TIPO DE GESTIÓN</a:t>
            </a:r>
          </a:p>
        </c:rich>
      </c:tx>
      <c:layout>
        <c:manualLayout>
          <c:xMode val="edge"/>
          <c:yMode val="edge"/>
          <c:x val="0.10531718935550038"/>
          <c:y val="7.0795020393050093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0.2511798733311742"/>
          <c:y val="0.16734464994183251"/>
          <c:w val="0.73607385116412971"/>
          <c:h val="0.75530175950940392"/>
        </c:manualLayout>
      </c:layout>
      <c:barChart>
        <c:barDir val="bar"/>
        <c:grouping val="clustered"/>
        <c:varyColors val="0"/>
        <c:ser>
          <c:idx val="0"/>
          <c:order val="0"/>
          <c:tx>
            <c:strRef>
              <c:f>Hoja1!$B$1</c:f>
              <c:strCache>
                <c:ptCount val="1"/>
                <c:pt idx="0">
                  <c:v>N° TOTAL DE CLUBES DE CIENCIA Y TECNOLOGIA</c:v>
                </c:pt>
              </c:strCache>
            </c:strRef>
          </c:tx>
          <c:spPr>
            <a:solidFill>
              <a:schemeClr val="accent1"/>
            </a:solidFill>
            <a:ln>
              <a:noFill/>
            </a:ln>
            <a:effectLst/>
          </c:spPr>
          <c:invertIfNegative val="0"/>
          <c:dPt>
            <c:idx val="19"/>
            <c:invertIfNegative val="0"/>
            <c:bubble3D val="0"/>
            <c:spPr>
              <a:solidFill>
                <a:schemeClr val="accent2"/>
              </a:solidFill>
              <a:ln>
                <a:noFill/>
              </a:ln>
              <a:effectLst/>
            </c:spPr>
            <c:extLst>
              <c:ext xmlns:c16="http://schemas.microsoft.com/office/drawing/2014/chart" uri="{C3380CC4-5D6E-409C-BE32-E72D297353CC}">
                <c16:uniqueId val="{00000003-3AE2-425F-91FD-B852F95F030C}"/>
              </c:ext>
            </c:extLst>
          </c:dPt>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Hoja1!$A$2:$A$5</c:f>
              <c:strCache>
                <c:ptCount val="4"/>
                <c:pt idx="0">
                  <c:v>PÚBLICO</c:v>
                </c:pt>
                <c:pt idx="1">
                  <c:v>PRIVADO EN CONVENIO</c:v>
                </c:pt>
                <c:pt idx="2">
                  <c:v>PRIVADO PARROQUIAL</c:v>
                </c:pt>
                <c:pt idx="3">
                  <c:v>PRIVADO</c:v>
                </c:pt>
              </c:strCache>
            </c:strRef>
          </c:cat>
          <c:val>
            <c:numRef>
              <c:f>Hoja1!$B$2:$B$5</c:f>
              <c:numCache>
                <c:formatCode>General</c:formatCode>
                <c:ptCount val="4"/>
                <c:pt idx="0">
                  <c:v>8347</c:v>
                </c:pt>
                <c:pt idx="1">
                  <c:v>200</c:v>
                </c:pt>
                <c:pt idx="2">
                  <c:v>262</c:v>
                </c:pt>
                <c:pt idx="3">
                  <c:v>80</c:v>
                </c:pt>
              </c:numCache>
            </c:numRef>
          </c:val>
          <c:extLst>
            <c:ext xmlns:c16="http://schemas.microsoft.com/office/drawing/2014/chart" uri="{C3380CC4-5D6E-409C-BE32-E72D297353CC}">
              <c16:uniqueId val="{00000000-3AE2-425F-91FD-B852F95F030C}"/>
            </c:ext>
          </c:extLst>
        </c:ser>
        <c:dLbls>
          <c:dLblPos val="outEnd"/>
          <c:showLegendKey val="0"/>
          <c:showVal val="1"/>
          <c:showCatName val="0"/>
          <c:showSerName val="0"/>
          <c:showPercent val="0"/>
          <c:showBubbleSize val="0"/>
        </c:dLbls>
        <c:gapWidth val="444"/>
        <c:axId val="80093440"/>
        <c:axId val="80107584"/>
      </c:barChart>
      <c:catAx>
        <c:axId val="80093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s-PE"/>
          </a:p>
        </c:txPr>
        <c:crossAx val="80107584"/>
        <c:crosses val="autoZero"/>
        <c:auto val="1"/>
        <c:lblAlgn val="ctr"/>
        <c:lblOffset val="100"/>
        <c:noMultiLvlLbl val="0"/>
      </c:catAx>
      <c:valAx>
        <c:axId val="80107584"/>
        <c:scaling>
          <c:orientation val="minMax"/>
        </c:scaling>
        <c:delete val="1"/>
        <c:axPos val="b"/>
        <c:numFmt formatCode="General" sourceLinked="1"/>
        <c:majorTickMark val="none"/>
        <c:minorTickMark val="none"/>
        <c:tickLblPos val="nextTo"/>
        <c:crossAx val="80093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Hoja1!$B$2</c:f>
              <c:numCache>
                <c:formatCode>General</c:formatCode>
                <c:ptCount val="1"/>
                <c:pt idx="0">
                  <c:v>54</c:v>
                </c:pt>
              </c:numCache>
            </c:numRef>
          </c:val>
          <c:extLst>
            <c:ext xmlns:c16="http://schemas.microsoft.com/office/drawing/2014/chart" uri="{C3380CC4-5D6E-409C-BE32-E72D297353CC}">
              <c16:uniqueId val="{00000000-08B6-4E8C-80CB-1D12728CE6BA}"/>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Hoja1!$C$2</c:f>
              <c:numCache>
                <c:formatCode>General</c:formatCode>
                <c:ptCount val="1"/>
                <c:pt idx="0">
                  <c:v>36</c:v>
                </c:pt>
              </c:numCache>
            </c:numRef>
          </c:val>
          <c:extLst>
            <c:ext xmlns:c16="http://schemas.microsoft.com/office/drawing/2014/chart" uri="{C3380CC4-5D6E-409C-BE32-E72D297353CC}">
              <c16:uniqueId val="{00000001-08B6-4E8C-80CB-1D12728CE6BA}"/>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Hoja1!$D$2</c:f>
              <c:numCache>
                <c:formatCode>General</c:formatCode>
                <c:ptCount val="1"/>
                <c:pt idx="0">
                  <c:v>90</c:v>
                </c:pt>
              </c:numCache>
            </c:numRef>
          </c:val>
          <c:extLst>
            <c:ext xmlns:c16="http://schemas.microsoft.com/office/drawing/2014/chart" uri="{C3380CC4-5D6E-409C-BE32-E72D297353CC}">
              <c16:uniqueId val="{00000002-08B6-4E8C-80CB-1D12728CE6BA}"/>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Hoja1!$B$2</c:f>
              <c:numCache>
                <c:formatCode>General</c:formatCode>
                <c:ptCount val="1"/>
                <c:pt idx="0">
                  <c:v>165</c:v>
                </c:pt>
              </c:numCache>
            </c:numRef>
          </c:val>
          <c:extLst>
            <c:ext xmlns:c16="http://schemas.microsoft.com/office/drawing/2014/chart" uri="{C3380CC4-5D6E-409C-BE32-E72D297353CC}">
              <c16:uniqueId val="{00000000-B8D0-4639-8DA7-7C1A574BE4A2}"/>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Hoja1!$C$2</c:f>
              <c:numCache>
                <c:formatCode>General</c:formatCode>
                <c:ptCount val="1"/>
                <c:pt idx="0">
                  <c:v>147</c:v>
                </c:pt>
              </c:numCache>
            </c:numRef>
          </c:val>
          <c:extLst>
            <c:ext xmlns:c16="http://schemas.microsoft.com/office/drawing/2014/chart" uri="{C3380CC4-5D6E-409C-BE32-E72D297353CC}">
              <c16:uniqueId val="{00000001-B8D0-4639-8DA7-7C1A574BE4A2}"/>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Hoja1!$D$2</c:f>
              <c:numCache>
                <c:formatCode>General</c:formatCode>
                <c:ptCount val="1"/>
                <c:pt idx="0">
                  <c:v>312</c:v>
                </c:pt>
              </c:numCache>
            </c:numRef>
          </c:val>
          <c:extLst>
            <c:ext xmlns:c16="http://schemas.microsoft.com/office/drawing/2014/chart" uri="{C3380CC4-5D6E-409C-BE32-E72D297353CC}">
              <c16:uniqueId val="{00000002-B8D0-4639-8DA7-7C1A574BE4A2}"/>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Hoja1!$B$2</c:f>
              <c:numCache>
                <c:formatCode>General</c:formatCode>
                <c:ptCount val="1"/>
                <c:pt idx="0">
                  <c:v>0</c:v>
                </c:pt>
              </c:numCache>
            </c:numRef>
          </c:val>
          <c:extLst>
            <c:ext xmlns:c16="http://schemas.microsoft.com/office/drawing/2014/chart" uri="{C3380CC4-5D6E-409C-BE32-E72D297353CC}">
              <c16:uniqueId val="{00000000-0D47-497A-834C-7D880CC78B98}"/>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Hoja1!$C$2</c:f>
              <c:numCache>
                <c:formatCode>General</c:formatCode>
                <c:ptCount val="1"/>
                <c:pt idx="0">
                  <c:v>0</c:v>
                </c:pt>
              </c:numCache>
            </c:numRef>
          </c:val>
          <c:extLst>
            <c:ext xmlns:c16="http://schemas.microsoft.com/office/drawing/2014/chart" uri="{C3380CC4-5D6E-409C-BE32-E72D297353CC}">
              <c16:uniqueId val="{00000001-0D47-497A-834C-7D880CC78B98}"/>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Hoja1!$D$2</c:f>
              <c:numCache>
                <c:formatCode>General</c:formatCode>
                <c:ptCount val="1"/>
                <c:pt idx="0">
                  <c:v>0</c:v>
                </c:pt>
              </c:numCache>
            </c:numRef>
          </c:val>
          <c:extLst>
            <c:ext xmlns:c16="http://schemas.microsoft.com/office/drawing/2014/chart" uri="{C3380CC4-5D6E-409C-BE32-E72D297353CC}">
              <c16:uniqueId val="{00000002-0D47-497A-834C-7D880CC78B98}"/>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Hoja1!$B$2</c:f>
              <c:numCache>
                <c:formatCode>General</c:formatCode>
                <c:ptCount val="1"/>
                <c:pt idx="0">
                  <c:v>85</c:v>
                </c:pt>
              </c:numCache>
            </c:numRef>
          </c:val>
          <c:extLst>
            <c:ext xmlns:c16="http://schemas.microsoft.com/office/drawing/2014/chart" uri="{C3380CC4-5D6E-409C-BE32-E72D297353CC}">
              <c16:uniqueId val="{00000000-08B6-4E8C-80CB-1D12728CE6BA}"/>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Hoja1!$C$2</c:f>
              <c:numCache>
                <c:formatCode>General</c:formatCode>
                <c:ptCount val="1"/>
                <c:pt idx="0">
                  <c:v>82</c:v>
                </c:pt>
              </c:numCache>
            </c:numRef>
          </c:val>
          <c:extLst>
            <c:ext xmlns:c16="http://schemas.microsoft.com/office/drawing/2014/chart" uri="{C3380CC4-5D6E-409C-BE32-E72D297353CC}">
              <c16:uniqueId val="{00000001-08B6-4E8C-80CB-1D12728CE6BA}"/>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Hoja1!$D$2</c:f>
              <c:numCache>
                <c:formatCode>General</c:formatCode>
                <c:ptCount val="1"/>
                <c:pt idx="0">
                  <c:v>167</c:v>
                </c:pt>
              </c:numCache>
            </c:numRef>
          </c:val>
          <c:extLst>
            <c:ext xmlns:c16="http://schemas.microsoft.com/office/drawing/2014/chart" uri="{C3380CC4-5D6E-409C-BE32-E72D297353CC}">
              <c16:uniqueId val="{00000002-08B6-4E8C-80CB-1D12728CE6BA}"/>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Hoja1!$B$2</c:f>
              <c:numCache>
                <c:formatCode>General</c:formatCode>
                <c:ptCount val="1"/>
                <c:pt idx="0">
                  <c:v>113</c:v>
                </c:pt>
              </c:numCache>
            </c:numRef>
          </c:val>
          <c:extLst>
            <c:ext xmlns:c16="http://schemas.microsoft.com/office/drawing/2014/chart" uri="{C3380CC4-5D6E-409C-BE32-E72D297353CC}">
              <c16:uniqueId val="{00000000-B8D0-4639-8DA7-7C1A574BE4A2}"/>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Hoja1!$C$2</c:f>
              <c:numCache>
                <c:formatCode>General</c:formatCode>
                <c:ptCount val="1"/>
                <c:pt idx="0">
                  <c:v>145</c:v>
                </c:pt>
              </c:numCache>
            </c:numRef>
          </c:val>
          <c:extLst>
            <c:ext xmlns:c16="http://schemas.microsoft.com/office/drawing/2014/chart" uri="{C3380CC4-5D6E-409C-BE32-E72D297353CC}">
              <c16:uniqueId val="{00000001-B8D0-4639-8DA7-7C1A574BE4A2}"/>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Hoja1!$D$2</c:f>
              <c:numCache>
                <c:formatCode>General</c:formatCode>
                <c:ptCount val="1"/>
                <c:pt idx="0">
                  <c:v>258</c:v>
                </c:pt>
              </c:numCache>
            </c:numRef>
          </c:val>
          <c:extLst>
            <c:ext xmlns:c16="http://schemas.microsoft.com/office/drawing/2014/chart" uri="{C3380CC4-5D6E-409C-BE32-E72D297353CC}">
              <c16:uniqueId val="{00000002-B8D0-4639-8DA7-7C1A574BE4A2}"/>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Hoja1!$B$2</c:f>
              <c:numCache>
                <c:formatCode>General</c:formatCode>
                <c:ptCount val="1"/>
                <c:pt idx="0">
                  <c:v>10</c:v>
                </c:pt>
              </c:numCache>
            </c:numRef>
          </c:val>
          <c:extLst>
            <c:ext xmlns:c16="http://schemas.microsoft.com/office/drawing/2014/chart" uri="{C3380CC4-5D6E-409C-BE32-E72D297353CC}">
              <c16:uniqueId val="{00000000-0D47-497A-834C-7D880CC78B98}"/>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Hoja1!$C$2</c:f>
              <c:numCache>
                <c:formatCode>General</c:formatCode>
                <c:ptCount val="1"/>
                <c:pt idx="0">
                  <c:v>12</c:v>
                </c:pt>
              </c:numCache>
            </c:numRef>
          </c:val>
          <c:extLst>
            <c:ext xmlns:c16="http://schemas.microsoft.com/office/drawing/2014/chart" uri="{C3380CC4-5D6E-409C-BE32-E72D297353CC}">
              <c16:uniqueId val="{00000001-0D47-497A-834C-7D880CC78B98}"/>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Hoja1!$D$2</c:f>
              <c:numCache>
                <c:formatCode>General</c:formatCode>
                <c:ptCount val="1"/>
                <c:pt idx="0">
                  <c:v>22</c:v>
                </c:pt>
              </c:numCache>
            </c:numRef>
          </c:val>
          <c:extLst>
            <c:ext xmlns:c16="http://schemas.microsoft.com/office/drawing/2014/chart" uri="{C3380CC4-5D6E-409C-BE32-E72D297353CC}">
              <c16:uniqueId val="{00000002-0D47-497A-834C-7D880CC78B98}"/>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Hoja1!$B$2</c:f>
              <c:numCache>
                <c:formatCode>General</c:formatCode>
                <c:ptCount val="1"/>
                <c:pt idx="0">
                  <c:v>14</c:v>
                </c:pt>
              </c:numCache>
            </c:numRef>
          </c:val>
          <c:extLst>
            <c:ext xmlns:c16="http://schemas.microsoft.com/office/drawing/2014/chart" uri="{C3380CC4-5D6E-409C-BE32-E72D297353CC}">
              <c16:uniqueId val="{00000000-08B6-4E8C-80CB-1D12728CE6BA}"/>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Hoja1!$C$2</c:f>
              <c:numCache>
                <c:formatCode>General</c:formatCode>
                <c:ptCount val="1"/>
                <c:pt idx="0">
                  <c:v>13</c:v>
                </c:pt>
              </c:numCache>
            </c:numRef>
          </c:val>
          <c:extLst>
            <c:ext xmlns:c16="http://schemas.microsoft.com/office/drawing/2014/chart" uri="{C3380CC4-5D6E-409C-BE32-E72D297353CC}">
              <c16:uniqueId val="{00000001-08B6-4E8C-80CB-1D12728CE6BA}"/>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Hoja1!$D$2</c:f>
              <c:numCache>
                <c:formatCode>General</c:formatCode>
                <c:ptCount val="1"/>
                <c:pt idx="0">
                  <c:v>27</c:v>
                </c:pt>
              </c:numCache>
            </c:numRef>
          </c:val>
          <c:extLst>
            <c:ext xmlns:c16="http://schemas.microsoft.com/office/drawing/2014/chart" uri="{C3380CC4-5D6E-409C-BE32-E72D297353CC}">
              <c16:uniqueId val="{00000002-08B6-4E8C-80CB-1D12728CE6BA}"/>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Hoja1!$B$2</c:f>
              <c:numCache>
                <c:formatCode>General</c:formatCode>
                <c:ptCount val="1"/>
                <c:pt idx="0">
                  <c:v>65</c:v>
                </c:pt>
              </c:numCache>
            </c:numRef>
          </c:val>
          <c:extLst>
            <c:ext xmlns:c16="http://schemas.microsoft.com/office/drawing/2014/chart" uri="{C3380CC4-5D6E-409C-BE32-E72D297353CC}">
              <c16:uniqueId val="{00000000-B8D0-4639-8DA7-7C1A574BE4A2}"/>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Hoja1!$C$2</c:f>
              <c:numCache>
                <c:formatCode>General</c:formatCode>
                <c:ptCount val="1"/>
                <c:pt idx="0">
                  <c:v>84</c:v>
                </c:pt>
              </c:numCache>
            </c:numRef>
          </c:val>
          <c:extLst>
            <c:ext xmlns:c16="http://schemas.microsoft.com/office/drawing/2014/chart" uri="{C3380CC4-5D6E-409C-BE32-E72D297353CC}">
              <c16:uniqueId val="{00000001-B8D0-4639-8DA7-7C1A574BE4A2}"/>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Hoja1!$D$2</c:f>
              <c:numCache>
                <c:formatCode>General</c:formatCode>
                <c:ptCount val="1"/>
                <c:pt idx="0">
                  <c:v>149</c:v>
                </c:pt>
              </c:numCache>
            </c:numRef>
          </c:val>
          <c:extLst>
            <c:ext xmlns:c16="http://schemas.microsoft.com/office/drawing/2014/chart" uri="{C3380CC4-5D6E-409C-BE32-E72D297353CC}">
              <c16:uniqueId val="{00000002-B8D0-4639-8DA7-7C1A574BE4A2}"/>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Hoja1!$B$2</c:f>
              <c:numCache>
                <c:formatCode>General</c:formatCode>
                <c:ptCount val="1"/>
                <c:pt idx="0">
                  <c:v>0</c:v>
                </c:pt>
              </c:numCache>
            </c:numRef>
          </c:val>
          <c:extLst>
            <c:ext xmlns:c16="http://schemas.microsoft.com/office/drawing/2014/chart" uri="{C3380CC4-5D6E-409C-BE32-E72D297353CC}">
              <c16:uniqueId val="{00000000-0D47-497A-834C-7D880CC78B98}"/>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Hoja1!$C$2</c:f>
              <c:numCache>
                <c:formatCode>General</c:formatCode>
                <c:ptCount val="1"/>
                <c:pt idx="0">
                  <c:v>0</c:v>
                </c:pt>
              </c:numCache>
            </c:numRef>
          </c:val>
          <c:extLst>
            <c:ext xmlns:c16="http://schemas.microsoft.com/office/drawing/2014/chart" uri="{C3380CC4-5D6E-409C-BE32-E72D297353CC}">
              <c16:uniqueId val="{00000001-0D47-497A-834C-7D880CC78B98}"/>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Hoja1!$D$2</c:f>
              <c:numCache>
                <c:formatCode>General</c:formatCode>
                <c:ptCount val="1"/>
                <c:pt idx="0">
                  <c:v>0</c:v>
                </c:pt>
              </c:numCache>
            </c:numRef>
          </c:val>
          <c:extLst>
            <c:ext xmlns:c16="http://schemas.microsoft.com/office/drawing/2014/chart" uri="{C3380CC4-5D6E-409C-BE32-E72D297353CC}">
              <c16:uniqueId val="{00000002-0D47-497A-834C-7D880CC78B98}"/>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Hoja1!$B$2</c:f>
              <c:numCache>
                <c:formatCode>General</c:formatCode>
                <c:ptCount val="1"/>
                <c:pt idx="0">
                  <c:v>0</c:v>
                </c:pt>
              </c:numCache>
            </c:numRef>
          </c:val>
          <c:extLst>
            <c:ext xmlns:c16="http://schemas.microsoft.com/office/drawing/2014/chart" uri="{C3380CC4-5D6E-409C-BE32-E72D297353CC}">
              <c16:uniqueId val="{00000000-08B6-4E8C-80CB-1D12728CE6BA}"/>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Hoja1!$C$2</c:f>
              <c:numCache>
                <c:formatCode>General</c:formatCode>
                <c:ptCount val="1"/>
                <c:pt idx="0">
                  <c:v>0</c:v>
                </c:pt>
              </c:numCache>
            </c:numRef>
          </c:val>
          <c:extLst>
            <c:ext xmlns:c16="http://schemas.microsoft.com/office/drawing/2014/chart" uri="{C3380CC4-5D6E-409C-BE32-E72D297353CC}">
              <c16:uniqueId val="{00000001-08B6-4E8C-80CB-1D12728CE6BA}"/>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Hoja1!$D$2</c:f>
              <c:numCache>
                <c:formatCode>General</c:formatCode>
                <c:ptCount val="1"/>
                <c:pt idx="0">
                  <c:v>0</c:v>
                </c:pt>
              </c:numCache>
            </c:numRef>
          </c:val>
          <c:extLst>
            <c:ext xmlns:c16="http://schemas.microsoft.com/office/drawing/2014/chart" uri="{C3380CC4-5D6E-409C-BE32-E72D297353CC}">
              <c16:uniqueId val="{00000002-08B6-4E8C-80CB-1D12728CE6BA}"/>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300" dirty="0"/>
              <a:t>N° TOTAL DE CLUBES DE CIENCIA Y TECNOLOGIA POR TIPO DE GESTIÓN EN LA GRE LA LIBERTAD</a:t>
            </a:r>
          </a:p>
        </c:rich>
      </c:tx>
      <c:layout>
        <c:manualLayout>
          <c:xMode val="edge"/>
          <c:yMode val="edge"/>
          <c:x val="0.10531718935550038"/>
          <c:y val="3.8408908577831476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0.2511798733311742"/>
          <c:y val="0.16734464994183251"/>
          <c:w val="0.73607385116412971"/>
          <c:h val="0.75530175950940392"/>
        </c:manualLayout>
      </c:layout>
      <c:barChart>
        <c:barDir val="bar"/>
        <c:grouping val="clustered"/>
        <c:varyColors val="0"/>
        <c:ser>
          <c:idx val="0"/>
          <c:order val="0"/>
          <c:tx>
            <c:strRef>
              <c:f>Hoja1!$B$1</c:f>
              <c:strCache>
                <c:ptCount val="1"/>
                <c:pt idx="0">
                  <c:v>N° TOTAL DE CLUBES DE CIENCIA Y TECNOLOGIA</c:v>
                </c:pt>
              </c:strCache>
            </c:strRef>
          </c:tx>
          <c:spPr>
            <a:solidFill>
              <a:srgbClr val="C00000"/>
            </a:solidFill>
            <a:ln>
              <a:noFill/>
            </a:ln>
            <a:effectLst/>
          </c:spPr>
          <c:invertIfNegative val="0"/>
          <c:dPt>
            <c:idx val="19"/>
            <c:invertIfNegative val="0"/>
            <c:bubble3D val="0"/>
            <c:spPr>
              <a:solidFill>
                <a:srgbClr val="C00000"/>
              </a:solidFill>
              <a:ln>
                <a:noFill/>
              </a:ln>
              <a:effectLst/>
            </c:spPr>
            <c:extLst>
              <c:ext xmlns:c16="http://schemas.microsoft.com/office/drawing/2014/chart" uri="{C3380CC4-5D6E-409C-BE32-E72D297353CC}">
                <c16:uniqueId val="{00000003-3AE2-425F-91FD-B852F95F030C}"/>
              </c:ext>
            </c:extLst>
          </c:dPt>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Hoja1!$A$2:$A$5</c:f>
              <c:strCache>
                <c:ptCount val="4"/>
                <c:pt idx="0">
                  <c:v>PÚBLICO</c:v>
                </c:pt>
                <c:pt idx="1">
                  <c:v>PRIVADO EN CONVENIO</c:v>
                </c:pt>
                <c:pt idx="2">
                  <c:v>PRIVADO PARROQUIAL</c:v>
                </c:pt>
                <c:pt idx="3">
                  <c:v>PRIVADO</c:v>
                </c:pt>
              </c:strCache>
            </c:strRef>
          </c:cat>
          <c:val>
            <c:numRef>
              <c:f>Hoja1!$B$2:$B$5</c:f>
              <c:numCache>
                <c:formatCode>General</c:formatCode>
                <c:ptCount val="4"/>
                <c:pt idx="0">
                  <c:v>460</c:v>
                </c:pt>
                <c:pt idx="1">
                  <c:v>14</c:v>
                </c:pt>
                <c:pt idx="2">
                  <c:v>17</c:v>
                </c:pt>
                <c:pt idx="3">
                  <c:v>11</c:v>
                </c:pt>
              </c:numCache>
            </c:numRef>
          </c:val>
          <c:extLst>
            <c:ext xmlns:c16="http://schemas.microsoft.com/office/drawing/2014/chart" uri="{C3380CC4-5D6E-409C-BE32-E72D297353CC}">
              <c16:uniqueId val="{00000000-3AE2-425F-91FD-B852F95F030C}"/>
            </c:ext>
          </c:extLst>
        </c:ser>
        <c:dLbls>
          <c:dLblPos val="outEnd"/>
          <c:showLegendKey val="0"/>
          <c:showVal val="1"/>
          <c:showCatName val="0"/>
          <c:showSerName val="0"/>
          <c:showPercent val="0"/>
          <c:showBubbleSize val="0"/>
        </c:dLbls>
        <c:gapWidth val="444"/>
        <c:axId val="80093440"/>
        <c:axId val="80107584"/>
      </c:barChart>
      <c:catAx>
        <c:axId val="80093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s-PE"/>
          </a:p>
        </c:txPr>
        <c:crossAx val="80107584"/>
        <c:crosses val="autoZero"/>
        <c:auto val="1"/>
        <c:lblAlgn val="ctr"/>
        <c:lblOffset val="100"/>
        <c:noMultiLvlLbl val="0"/>
      </c:catAx>
      <c:valAx>
        <c:axId val="80107584"/>
        <c:scaling>
          <c:orientation val="minMax"/>
        </c:scaling>
        <c:delete val="1"/>
        <c:axPos val="b"/>
        <c:numFmt formatCode="General" sourceLinked="1"/>
        <c:majorTickMark val="none"/>
        <c:minorTickMark val="none"/>
        <c:tickLblPos val="nextTo"/>
        <c:crossAx val="80093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Hoja1!$B$2</c:f>
              <c:numCache>
                <c:formatCode>General</c:formatCode>
                <c:ptCount val="1"/>
                <c:pt idx="0">
                  <c:v>126</c:v>
                </c:pt>
              </c:numCache>
            </c:numRef>
          </c:val>
          <c:extLst>
            <c:ext xmlns:c16="http://schemas.microsoft.com/office/drawing/2014/chart" uri="{C3380CC4-5D6E-409C-BE32-E72D297353CC}">
              <c16:uniqueId val="{00000000-B8D0-4639-8DA7-7C1A574BE4A2}"/>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Hoja1!$C$2</c:f>
              <c:numCache>
                <c:formatCode>General</c:formatCode>
                <c:ptCount val="1"/>
                <c:pt idx="0">
                  <c:v>184</c:v>
                </c:pt>
              </c:numCache>
            </c:numRef>
          </c:val>
          <c:extLst>
            <c:ext xmlns:c16="http://schemas.microsoft.com/office/drawing/2014/chart" uri="{C3380CC4-5D6E-409C-BE32-E72D297353CC}">
              <c16:uniqueId val="{00000001-B8D0-4639-8DA7-7C1A574BE4A2}"/>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Hoja1!$D$2</c:f>
              <c:numCache>
                <c:formatCode>General</c:formatCode>
                <c:ptCount val="1"/>
                <c:pt idx="0">
                  <c:v>310</c:v>
                </c:pt>
              </c:numCache>
            </c:numRef>
          </c:val>
          <c:extLst>
            <c:ext xmlns:c16="http://schemas.microsoft.com/office/drawing/2014/chart" uri="{C3380CC4-5D6E-409C-BE32-E72D297353CC}">
              <c16:uniqueId val="{00000002-B8D0-4639-8DA7-7C1A574BE4A2}"/>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Hoja1!$B$2</c:f>
              <c:numCache>
                <c:formatCode>General</c:formatCode>
                <c:ptCount val="1"/>
                <c:pt idx="0">
                  <c:v>39</c:v>
                </c:pt>
              </c:numCache>
            </c:numRef>
          </c:val>
          <c:extLst>
            <c:ext xmlns:c16="http://schemas.microsoft.com/office/drawing/2014/chart" uri="{C3380CC4-5D6E-409C-BE32-E72D297353CC}">
              <c16:uniqueId val="{00000000-0D47-497A-834C-7D880CC78B98}"/>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Hoja1!$C$2</c:f>
              <c:numCache>
                <c:formatCode>General</c:formatCode>
                <c:ptCount val="1"/>
                <c:pt idx="0">
                  <c:v>23</c:v>
                </c:pt>
              </c:numCache>
            </c:numRef>
          </c:val>
          <c:extLst>
            <c:ext xmlns:c16="http://schemas.microsoft.com/office/drawing/2014/chart" uri="{C3380CC4-5D6E-409C-BE32-E72D297353CC}">
              <c16:uniqueId val="{00000001-0D47-497A-834C-7D880CC78B98}"/>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Hoja1!$D$2</c:f>
              <c:numCache>
                <c:formatCode>General</c:formatCode>
                <c:ptCount val="1"/>
                <c:pt idx="0">
                  <c:v>62</c:v>
                </c:pt>
              </c:numCache>
            </c:numRef>
          </c:val>
          <c:extLst>
            <c:ext xmlns:c16="http://schemas.microsoft.com/office/drawing/2014/chart" uri="{C3380CC4-5D6E-409C-BE32-E72D297353CC}">
              <c16:uniqueId val="{00000002-0D47-497A-834C-7D880CC78B98}"/>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Hoja1!$B$2</c:f>
              <c:numCache>
                <c:formatCode>General</c:formatCode>
                <c:ptCount val="1"/>
                <c:pt idx="0">
                  <c:v>124</c:v>
                </c:pt>
              </c:numCache>
            </c:numRef>
          </c:val>
          <c:extLst>
            <c:ext xmlns:c16="http://schemas.microsoft.com/office/drawing/2014/chart" uri="{C3380CC4-5D6E-409C-BE32-E72D297353CC}">
              <c16:uniqueId val="{00000000-08B6-4E8C-80CB-1D12728CE6BA}"/>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Hoja1!$C$2</c:f>
              <c:numCache>
                <c:formatCode>General</c:formatCode>
                <c:ptCount val="1"/>
                <c:pt idx="0">
                  <c:v>165</c:v>
                </c:pt>
              </c:numCache>
            </c:numRef>
          </c:val>
          <c:extLst>
            <c:ext xmlns:c16="http://schemas.microsoft.com/office/drawing/2014/chart" uri="{C3380CC4-5D6E-409C-BE32-E72D297353CC}">
              <c16:uniqueId val="{00000001-08B6-4E8C-80CB-1D12728CE6BA}"/>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Hoja1!$D$2</c:f>
              <c:numCache>
                <c:formatCode>General</c:formatCode>
                <c:ptCount val="1"/>
                <c:pt idx="0">
                  <c:v>289</c:v>
                </c:pt>
              </c:numCache>
            </c:numRef>
          </c:val>
          <c:extLst>
            <c:ext xmlns:c16="http://schemas.microsoft.com/office/drawing/2014/chart" uri="{C3380CC4-5D6E-409C-BE32-E72D297353CC}">
              <c16:uniqueId val="{00000002-08B6-4E8C-80CB-1D12728CE6BA}"/>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Hoja1!$B$2</c:f>
              <c:numCache>
                <c:formatCode>General</c:formatCode>
                <c:ptCount val="1"/>
                <c:pt idx="0">
                  <c:v>325</c:v>
                </c:pt>
              </c:numCache>
            </c:numRef>
          </c:val>
          <c:extLst>
            <c:ext xmlns:c16="http://schemas.microsoft.com/office/drawing/2014/chart" uri="{C3380CC4-5D6E-409C-BE32-E72D297353CC}">
              <c16:uniqueId val="{00000000-B8D0-4639-8DA7-7C1A574BE4A2}"/>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Hoja1!$C$2</c:f>
              <c:numCache>
                <c:formatCode>General</c:formatCode>
                <c:ptCount val="1"/>
                <c:pt idx="0">
                  <c:v>336</c:v>
                </c:pt>
              </c:numCache>
            </c:numRef>
          </c:val>
          <c:extLst>
            <c:ext xmlns:c16="http://schemas.microsoft.com/office/drawing/2014/chart" uri="{C3380CC4-5D6E-409C-BE32-E72D297353CC}">
              <c16:uniqueId val="{00000001-B8D0-4639-8DA7-7C1A574BE4A2}"/>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Hoja1!$D$2</c:f>
              <c:numCache>
                <c:formatCode>General</c:formatCode>
                <c:ptCount val="1"/>
                <c:pt idx="0">
                  <c:v>661</c:v>
                </c:pt>
              </c:numCache>
            </c:numRef>
          </c:val>
          <c:extLst>
            <c:ext xmlns:c16="http://schemas.microsoft.com/office/drawing/2014/chart" uri="{C3380CC4-5D6E-409C-BE32-E72D297353CC}">
              <c16:uniqueId val="{00000002-B8D0-4639-8DA7-7C1A574BE4A2}"/>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Hoja1!$B$2</c:f>
              <c:numCache>
                <c:formatCode>General</c:formatCode>
                <c:ptCount val="1"/>
                <c:pt idx="0">
                  <c:v>0</c:v>
                </c:pt>
              </c:numCache>
            </c:numRef>
          </c:val>
          <c:extLst>
            <c:ext xmlns:c16="http://schemas.microsoft.com/office/drawing/2014/chart" uri="{C3380CC4-5D6E-409C-BE32-E72D297353CC}">
              <c16:uniqueId val="{00000000-0D47-497A-834C-7D880CC78B98}"/>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Hoja1!$C$2</c:f>
              <c:numCache>
                <c:formatCode>General</c:formatCode>
                <c:ptCount val="1"/>
                <c:pt idx="0">
                  <c:v>0</c:v>
                </c:pt>
              </c:numCache>
            </c:numRef>
          </c:val>
          <c:extLst>
            <c:ext xmlns:c16="http://schemas.microsoft.com/office/drawing/2014/chart" uri="{C3380CC4-5D6E-409C-BE32-E72D297353CC}">
              <c16:uniqueId val="{00000001-0D47-497A-834C-7D880CC78B98}"/>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Hoja1!$D$2</c:f>
              <c:numCache>
                <c:formatCode>General</c:formatCode>
                <c:ptCount val="1"/>
                <c:pt idx="0">
                  <c:v>0</c:v>
                </c:pt>
              </c:numCache>
            </c:numRef>
          </c:val>
          <c:extLst>
            <c:ext xmlns:c16="http://schemas.microsoft.com/office/drawing/2014/chart" uri="{C3380CC4-5D6E-409C-BE32-E72D297353CC}">
              <c16:uniqueId val="{00000002-0D47-497A-834C-7D880CC78B98}"/>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Hoja1!$B$2</c:f>
              <c:numCache>
                <c:formatCode>General</c:formatCode>
                <c:ptCount val="1"/>
                <c:pt idx="0">
                  <c:v>15</c:v>
                </c:pt>
              </c:numCache>
            </c:numRef>
          </c:val>
          <c:extLst>
            <c:ext xmlns:c16="http://schemas.microsoft.com/office/drawing/2014/chart" uri="{C3380CC4-5D6E-409C-BE32-E72D297353CC}">
              <c16:uniqueId val="{00000000-08B6-4E8C-80CB-1D12728CE6BA}"/>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Hoja1!$C$2</c:f>
              <c:numCache>
                <c:formatCode>General</c:formatCode>
                <c:ptCount val="1"/>
                <c:pt idx="0">
                  <c:v>13</c:v>
                </c:pt>
              </c:numCache>
            </c:numRef>
          </c:val>
          <c:extLst>
            <c:ext xmlns:c16="http://schemas.microsoft.com/office/drawing/2014/chart" uri="{C3380CC4-5D6E-409C-BE32-E72D297353CC}">
              <c16:uniqueId val="{00000001-08B6-4E8C-80CB-1D12728CE6BA}"/>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Hoja1!$D$2</c:f>
              <c:numCache>
                <c:formatCode>General</c:formatCode>
                <c:ptCount val="1"/>
                <c:pt idx="0">
                  <c:v>28</c:v>
                </c:pt>
              </c:numCache>
            </c:numRef>
          </c:val>
          <c:extLst>
            <c:ext xmlns:c16="http://schemas.microsoft.com/office/drawing/2014/chart" uri="{C3380CC4-5D6E-409C-BE32-E72D297353CC}">
              <c16:uniqueId val="{00000002-08B6-4E8C-80CB-1D12728CE6BA}"/>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Hoja1!$B$2</c:f>
              <c:numCache>
                <c:formatCode>General</c:formatCode>
                <c:ptCount val="1"/>
                <c:pt idx="0">
                  <c:v>287</c:v>
                </c:pt>
              </c:numCache>
            </c:numRef>
          </c:val>
          <c:extLst>
            <c:ext xmlns:c16="http://schemas.microsoft.com/office/drawing/2014/chart" uri="{C3380CC4-5D6E-409C-BE32-E72D297353CC}">
              <c16:uniqueId val="{00000000-B8D0-4639-8DA7-7C1A574BE4A2}"/>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Hoja1!$C$2</c:f>
              <c:numCache>
                <c:formatCode>General</c:formatCode>
                <c:ptCount val="1"/>
                <c:pt idx="0">
                  <c:v>245</c:v>
                </c:pt>
              </c:numCache>
            </c:numRef>
          </c:val>
          <c:extLst>
            <c:ext xmlns:c16="http://schemas.microsoft.com/office/drawing/2014/chart" uri="{C3380CC4-5D6E-409C-BE32-E72D297353CC}">
              <c16:uniqueId val="{00000001-B8D0-4639-8DA7-7C1A574BE4A2}"/>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Hoja1!$D$2</c:f>
              <c:numCache>
                <c:formatCode>General</c:formatCode>
                <c:ptCount val="1"/>
                <c:pt idx="0">
                  <c:v>532</c:v>
                </c:pt>
              </c:numCache>
            </c:numRef>
          </c:val>
          <c:extLst>
            <c:ext xmlns:c16="http://schemas.microsoft.com/office/drawing/2014/chart" uri="{C3380CC4-5D6E-409C-BE32-E72D297353CC}">
              <c16:uniqueId val="{00000002-B8D0-4639-8DA7-7C1A574BE4A2}"/>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Hoja1!$B$2</c:f>
              <c:numCache>
                <c:formatCode>General</c:formatCode>
                <c:ptCount val="1"/>
                <c:pt idx="0">
                  <c:v>58</c:v>
                </c:pt>
              </c:numCache>
            </c:numRef>
          </c:val>
          <c:extLst>
            <c:ext xmlns:c16="http://schemas.microsoft.com/office/drawing/2014/chart" uri="{C3380CC4-5D6E-409C-BE32-E72D297353CC}">
              <c16:uniqueId val="{00000000-0D47-497A-834C-7D880CC78B98}"/>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Hoja1!$C$2</c:f>
              <c:numCache>
                <c:formatCode>General</c:formatCode>
                <c:ptCount val="1"/>
                <c:pt idx="0">
                  <c:v>69</c:v>
                </c:pt>
              </c:numCache>
            </c:numRef>
          </c:val>
          <c:extLst>
            <c:ext xmlns:c16="http://schemas.microsoft.com/office/drawing/2014/chart" uri="{C3380CC4-5D6E-409C-BE32-E72D297353CC}">
              <c16:uniqueId val="{00000001-0D47-497A-834C-7D880CC78B98}"/>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Hoja1!$D$2</c:f>
              <c:numCache>
                <c:formatCode>General</c:formatCode>
                <c:ptCount val="1"/>
                <c:pt idx="0">
                  <c:v>127</c:v>
                </c:pt>
              </c:numCache>
            </c:numRef>
          </c:val>
          <c:extLst>
            <c:ext xmlns:c16="http://schemas.microsoft.com/office/drawing/2014/chart" uri="{C3380CC4-5D6E-409C-BE32-E72D297353CC}">
              <c16:uniqueId val="{00000002-0D47-497A-834C-7D880CC78B98}"/>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Hoja1!$B$2</c:f>
              <c:numCache>
                <c:formatCode>General</c:formatCode>
                <c:ptCount val="1"/>
                <c:pt idx="0">
                  <c:v>96</c:v>
                </c:pt>
              </c:numCache>
            </c:numRef>
          </c:val>
          <c:extLst>
            <c:ext xmlns:c16="http://schemas.microsoft.com/office/drawing/2014/chart" uri="{C3380CC4-5D6E-409C-BE32-E72D297353CC}">
              <c16:uniqueId val="{00000000-08B6-4E8C-80CB-1D12728CE6BA}"/>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Hoja1!$C$2</c:f>
              <c:numCache>
                <c:formatCode>General</c:formatCode>
                <c:ptCount val="1"/>
                <c:pt idx="0">
                  <c:v>87</c:v>
                </c:pt>
              </c:numCache>
            </c:numRef>
          </c:val>
          <c:extLst>
            <c:ext xmlns:c16="http://schemas.microsoft.com/office/drawing/2014/chart" uri="{C3380CC4-5D6E-409C-BE32-E72D297353CC}">
              <c16:uniqueId val="{00000001-08B6-4E8C-80CB-1D12728CE6BA}"/>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Hoja1!$D$2</c:f>
              <c:numCache>
                <c:formatCode>General</c:formatCode>
                <c:ptCount val="1"/>
                <c:pt idx="0">
                  <c:v>183</c:v>
                </c:pt>
              </c:numCache>
            </c:numRef>
          </c:val>
          <c:extLst>
            <c:ext xmlns:c16="http://schemas.microsoft.com/office/drawing/2014/chart" uri="{C3380CC4-5D6E-409C-BE32-E72D297353CC}">
              <c16:uniqueId val="{00000002-08B6-4E8C-80CB-1D12728CE6BA}"/>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Hoja1!$B$2</c:f>
              <c:numCache>
                <c:formatCode>General</c:formatCode>
                <c:ptCount val="1"/>
                <c:pt idx="0">
                  <c:v>178</c:v>
                </c:pt>
              </c:numCache>
            </c:numRef>
          </c:val>
          <c:extLst>
            <c:ext xmlns:c16="http://schemas.microsoft.com/office/drawing/2014/chart" uri="{C3380CC4-5D6E-409C-BE32-E72D297353CC}">
              <c16:uniqueId val="{00000000-B8D0-4639-8DA7-7C1A574BE4A2}"/>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Hoja1!$C$2</c:f>
              <c:numCache>
                <c:formatCode>General</c:formatCode>
                <c:ptCount val="1"/>
                <c:pt idx="0">
                  <c:v>178</c:v>
                </c:pt>
              </c:numCache>
            </c:numRef>
          </c:val>
          <c:extLst>
            <c:ext xmlns:c16="http://schemas.microsoft.com/office/drawing/2014/chart" uri="{C3380CC4-5D6E-409C-BE32-E72D297353CC}">
              <c16:uniqueId val="{00000001-B8D0-4639-8DA7-7C1A574BE4A2}"/>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Hoja1!$D$2</c:f>
              <c:numCache>
                <c:formatCode>General</c:formatCode>
                <c:ptCount val="1"/>
                <c:pt idx="0">
                  <c:v>356</c:v>
                </c:pt>
              </c:numCache>
            </c:numRef>
          </c:val>
          <c:extLst>
            <c:ext xmlns:c16="http://schemas.microsoft.com/office/drawing/2014/chart" uri="{C3380CC4-5D6E-409C-BE32-E72D297353CC}">
              <c16:uniqueId val="{00000002-B8D0-4639-8DA7-7C1A574BE4A2}"/>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300" dirty="0"/>
              <a:t>N° TOTAL DE CLUBES DE CIENCIA Y TECNOLOGIA DRE Y GRE POR MODALIDAD</a:t>
            </a:r>
          </a:p>
        </c:rich>
      </c:tx>
      <c:layout>
        <c:manualLayout>
          <c:xMode val="edge"/>
          <c:yMode val="edge"/>
          <c:x val="0.10531718935550038"/>
          <c:y val="7.0795020393050093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0.3136794644602463"/>
          <c:y val="0.16734464994183251"/>
          <c:w val="0.67357420506103927"/>
          <c:h val="0.75530175950940392"/>
        </c:manualLayout>
      </c:layout>
      <c:barChart>
        <c:barDir val="bar"/>
        <c:grouping val="clustered"/>
        <c:varyColors val="0"/>
        <c:ser>
          <c:idx val="0"/>
          <c:order val="0"/>
          <c:tx>
            <c:strRef>
              <c:f>Hoja1!$B$1</c:f>
              <c:strCache>
                <c:ptCount val="1"/>
                <c:pt idx="0">
                  <c:v>N° TOTAL DE CLUBES DE CIENCIA Y TECNOLOGIA</c:v>
                </c:pt>
              </c:strCache>
            </c:strRef>
          </c:tx>
          <c:spPr>
            <a:solidFill>
              <a:schemeClr val="accent1"/>
            </a:solidFill>
            <a:ln>
              <a:noFill/>
            </a:ln>
            <a:effectLst/>
          </c:spPr>
          <c:invertIfNegative val="0"/>
          <c:dPt>
            <c:idx val="19"/>
            <c:invertIfNegative val="0"/>
            <c:bubble3D val="0"/>
            <c:spPr>
              <a:solidFill>
                <a:schemeClr val="accent2"/>
              </a:solidFill>
              <a:ln>
                <a:noFill/>
              </a:ln>
              <a:effectLst/>
            </c:spPr>
            <c:extLst>
              <c:ext xmlns:c16="http://schemas.microsoft.com/office/drawing/2014/chart" uri="{C3380CC4-5D6E-409C-BE32-E72D297353CC}">
                <c16:uniqueId val="{00000003-3AE2-425F-91FD-B852F95F030C}"/>
              </c:ext>
            </c:extLst>
          </c:dPt>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JORNADA ESCOLAR REGULAR</c:v>
                </c:pt>
                <c:pt idx="1">
                  <c:v>JORNADA ESCOLAR COMPLETA</c:v>
                </c:pt>
                <c:pt idx="2">
                  <c:v>COLEGIO DE ALTO RENDIMIENTO</c:v>
                </c:pt>
              </c:strCache>
            </c:strRef>
          </c:cat>
          <c:val>
            <c:numRef>
              <c:f>Hoja1!$B$2:$B$4</c:f>
              <c:numCache>
                <c:formatCode>General</c:formatCode>
                <c:ptCount val="3"/>
                <c:pt idx="0">
                  <c:v>8355</c:v>
                </c:pt>
                <c:pt idx="1">
                  <c:v>578</c:v>
                </c:pt>
                <c:pt idx="2">
                  <c:v>2</c:v>
                </c:pt>
              </c:numCache>
            </c:numRef>
          </c:val>
          <c:extLst>
            <c:ext xmlns:c16="http://schemas.microsoft.com/office/drawing/2014/chart" uri="{C3380CC4-5D6E-409C-BE32-E72D297353CC}">
              <c16:uniqueId val="{00000000-3AE2-425F-91FD-B852F95F030C}"/>
            </c:ext>
          </c:extLst>
        </c:ser>
        <c:dLbls>
          <c:dLblPos val="outEnd"/>
          <c:showLegendKey val="0"/>
          <c:showVal val="1"/>
          <c:showCatName val="0"/>
          <c:showSerName val="0"/>
          <c:showPercent val="0"/>
          <c:showBubbleSize val="0"/>
        </c:dLbls>
        <c:gapWidth val="444"/>
        <c:axId val="80093440"/>
        <c:axId val="80107584"/>
      </c:barChart>
      <c:catAx>
        <c:axId val="80093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s-PE"/>
          </a:p>
        </c:txPr>
        <c:crossAx val="80107584"/>
        <c:crosses val="autoZero"/>
        <c:auto val="1"/>
        <c:lblAlgn val="ctr"/>
        <c:lblOffset val="100"/>
        <c:noMultiLvlLbl val="0"/>
      </c:catAx>
      <c:valAx>
        <c:axId val="80107584"/>
        <c:scaling>
          <c:orientation val="minMax"/>
        </c:scaling>
        <c:delete val="1"/>
        <c:axPos val="b"/>
        <c:numFmt formatCode="General" sourceLinked="1"/>
        <c:majorTickMark val="none"/>
        <c:minorTickMark val="none"/>
        <c:tickLblPos val="nextTo"/>
        <c:crossAx val="80093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Hoja1!$B$2</c:f>
              <c:numCache>
                <c:formatCode>General</c:formatCode>
                <c:ptCount val="1"/>
                <c:pt idx="0">
                  <c:v>0</c:v>
                </c:pt>
              </c:numCache>
            </c:numRef>
          </c:val>
          <c:extLst>
            <c:ext xmlns:c16="http://schemas.microsoft.com/office/drawing/2014/chart" uri="{C3380CC4-5D6E-409C-BE32-E72D297353CC}">
              <c16:uniqueId val="{00000000-0D47-497A-834C-7D880CC78B98}"/>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Hoja1!$C$2</c:f>
              <c:numCache>
                <c:formatCode>General</c:formatCode>
                <c:ptCount val="1"/>
                <c:pt idx="0">
                  <c:v>0</c:v>
                </c:pt>
              </c:numCache>
            </c:numRef>
          </c:val>
          <c:extLst>
            <c:ext xmlns:c16="http://schemas.microsoft.com/office/drawing/2014/chart" uri="{C3380CC4-5D6E-409C-BE32-E72D297353CC}">
              <c16:uniqueId val="{00000001-0D47-497A-834C-7D880CC78B98}"/>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Hoja1!$D$2</c:f>
              <c:numCache>
                <c:formatCode>General</c:formatCode>
                <c:ptCount val="1"/>
                <c:pt idx="0">
                  <c:v>0</c:v>
                </c:pt>
              </c:numCache>
            </c:numRef>
          </c:val>
          <c:extLst>
            <c:ext xmlns:c16="http://schemas.microsoft.com/office/drawing/2014/chart" uri="{C3380CC4-5D6E-409C-BE32-E72D297353CC}">
              <c16:uniqueId val="{00000002-0D47-497A-834C-7D880CC78B98}"/>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Hoja1!$B$2</c:f>
              <c:numCache>
                <c:formatCode>General</c:formatCode>
                <c:ptCount val="1"/>
                <c:pt idx="0">
                  <c:v>0</c:v>
                </c:pt>
              </c:numCache>
            </c:numRef>
          </c:val>
          <c:extLst>
            <c:ext xmlns:c16="http://schemas.microsoft.com/office/drawing/2014/chart" uri="{C3380CC4-5D6E-409C-BE32-E72D297353CC}">
              <c16:uniqueId val="{00000000-08B6-4E8C-80CB-1D12728CE6BA}"/>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Hoja1!$C$2</c:f>
              <c:numCache>
                <c:formatCode>General</c:formatCode>
                <c:ptCount val="1"/>
                <c:pt idx="0">
                  <c:v>0</c:v>
                </c:pt>
              </c:numCache>
            </c:numRef>
          </c:val>
          <c:extLst>
            <c:ext xmlns:c16="http://schemas.microsoft.com/office/drawing/2014/chart" uri="{C3380CC4-5D6E-409C-BE32-E72D297353CC}">
              <c16:uniqueId val="{00000001-08B6-4E8C-80CB-1D12728CE6BA}"/>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Hoja1!$D$2</c:f>
              <c:numCache>
                <c:formatCode>General</c:formatCode>
                <c:ptCount val="1"/>
                <c:pt idx="0">
                  <c:v>0</c:v>
                </c:pt>
              </c:numCache>
            </c:numRef>
          </c:val>
          <c:extLst>
            <c:ext xmlns:c16="http://schemas.microsoft.com/office/drawing/2014/chart" uri="{C3380CC4-5D6E-409C-BE32-E72D297353CC}">
              <c16:uniqueId val="{00000002-08B6-4E8C-80CB-1D12728CE6BA}"/>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Hoja1!$B$2</c:f>
              <c:numCache>
                <c:formatCode>General</c:formatCode>
                <c:ptCount val="1"/>
                <c:pt idx="0">
                  <c:v>82</c:v>
                </c:pt>
              </c:numCache>
            </c:numRef>
          </c:val>
          <c:extLst>
            <c:ext xmlns:c16="http://schemas.microsoft.com/office/drawing/2014/chart" uri="{C3380CC4-5D6E-409C-BE32-E72D297353CC}">
              <c16:uniqueId val="{00000000-B8D0-4639-8DA7-7C1A574BE4A2}"/>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Hoja1!$C$2</c:f>
              <c:numCache>
                <c:formatCode>General</c:formatCode>
                <c:ptCount val="1"/>
                <c:pt idx="0">
                  <c:v>69</c:v>
                </c:pt>
              </c:numCache>
            </c:numRef>
          </c:val>
          <c:extLst>
            <c:ext xmlns:c16="http://schemas.microsoft.com/office/drawing/2014/chart" uri="{C3380CC4-5D6E-409C-BE32-E72D297353CC}">
              <c16:uniqueId val="{00000001-B8D0-4639-8DA7-7C1A574BE4A2}"/>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Hoja1!$D$2</c:f>
              <c:numCache>
                <c:formatCode>General</c:formatCode>
                <c:ptCount val="1"/>
                <c:pt idx="0">
                  <c:v>151</c:v>
                </c:pt>
              </c:numCache>
            </c:numRef>
          </c:val>
          <c:extLst>
            <c:ext xmlns:c16="http://schemas.microsoft.com/office/drawing/2014/chart" uri="{C3380CC4-5D6E-409C-BE32-E72D297353CC}">
              <c16:uniqueId val="{00000002-B8D0-4639-8DA7-7C1A574BE4A2}"/>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Hoja1!$B$2</c:f>
              <c:numCache>
                <c:formatCode>General</c:formatCode>
                <c:ptCount val="1"/>
                <c:pt idx="0">
                  <c:v>0</c:v>
                </c:pt>
              </c:numCache>
            </c:numRef>
          </c:val>
          <c:extLst>
            <c:ext xmlns:c16="http://schemas.microsoft.com/office/drawing/2014/chart" uri="{C3380CC4-5D6E-409C-BE32-E72D297353CC}">
              <c16:uniqueId val="{00000000-0D47-497A-834C-7D880CC78B98}"/>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Hoja1!$C$2</c:f>
              <c:numCache>
                <c:formatCode>General</c:formatCode>
                <c:ptCount val="1"/>
                <c:pt idx="0">
                  <c:v>14</c:v>
                </c:pt>
              </c:numCache>
            </c:numRef>
          </c:val>
          <c:extLst>
            <c:ext xmlns:c16="http://schemas.microsoft.com/office/drawing/2014/chart" uri="{C3380CC4-5D6E-409C-BE32-E72D297353CC}">
              <c16:uniqueId val="{00000001-0D47-497A-834C-7D880CC78B98}"/>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Hoja1!$D$2</c:f>
              <c:numCache>
                <c:formatCode>General</c:formatCode>
                <c:ptCount val="1"/>
                <c:pt idx="0">
                  <c:v>14</c:v>
                </c:pt>
              </c:numCache>
            </c:numRef>
          </c:val>
          <c:extLst>
            <c:ext xmlns:c16="http://schemas.microsoft.com/office/drawing/2014/chart" uri="{C3380CC4-5D6E-409C-BE32-E72D297353CC}">
              <c16:uniqueId val="{00000002-0D47-497A-834C-7D880CC78B98}"/>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Hoja1!$B$2</c:f>
              <c:numCache>
                <c:formatCode>General</c:formatCode>
                <c:ptCount val="1"/>
                <c:pt idx="0">
                  <c:v>28</c:v>
                </c:pt>
              </c:numCache>
            </c:numRef>
          </c:val>
          <c:extLst>
            <c:ext xmlns:c16="http://schemas.microsoft.com/office/drawing/2014/chart" uri="{C3380CC4-5D6E-409C-BE32-E72D297353CC}">
              <c16:uniqueId val="{00000000-08B6-4E8C-80CB-1D12728CE6BA}"/>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Hoja1!$C$2</c:f>
              <c:numCache>
                <c:formatCode>General</c:formatCode>
                <c:ptCount val="1"/>
                <c:pt idx="0">
                  <c:v>45</c:v>
                </c:pt>
              </c:numCache>
            </c:numRef>
          </c:val>
          <c:extLst>
            <c:ext xmlns:c16="http://schemas.microsoft.com/office/drawing/2014/chart" uri="{C3380CC4-5D6E-409C-BE32-E72D297353CC}">
              <c16:uniqueId val="{00000001-08B6-4E8C-80CB-1D12728CE6BA}"/>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Hoja1!$D$2</c:f>
              <c:numCache>
                <c:formatCode>General</c:formatCode>
                <c:ptCount val="1"/>
                <c:pt idx="0">
                  <c:v>73</c:v>
                </c:pt>
              </c:numCache>
            </c:numRef>
          </c:val>
          <c:extLst>
            <c:ext xmlns:c16="http://schemas.microsoft.com/office/drawing/2014/chart" uri="{C3380CC4-5D6E-409C-BE32-E72D297353CC}">
              <c16:uniqueId val="{00000002-08B6-4E8C-80CB-1D12728CE6BA}"/>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Hoja1!$B$2</c:f>
              <c:numCache>
                <c:formatCode>General</c:formatCode>
                <c:ptCount val="1"/>
                <c:pt idx="0">
                  <c:v>154</c:v>
                </c:pt>
              </c:numCache>
            </c:numRef>
          </c:val>
          <c:extLst>
            <c:ext xmlns:c16="http://schemas.microsoft.com/office/drawing/2014/chart" uri="{C3380CC4-5D6E-409C-BE32-E72D297353CC}">
              <c16:uniqueId val="{00000000-B8D0-4639-8DA7-7C1A574BE4A2}"/>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Hoja1!$C$2</c:f>
              <c:numCache>
                <c:formatCode>General</c:formatCode>
                <c:ptCount val="1"/>
                <c:pt idx="0">
                  <c:v>137</c:v>
                </c:pt>
              </c:numCache>
            </c:numRef>
          </c:val>
          <c:extLst>
            <c:ext xmlns:c16="http://schemas.microsoft.com/office/drawing/2014/chart" uri="{C3380CC4-5D6E-409C-BE32-E72D297353CC}">
              <c16:uniqueId val="{00000001-B8D0-4639-8DA7-7C1A574BE4A2}"/>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Hoja1!$D$2</c:f>
              <c:numCache>
                <c:formatCode>General</c:formatCode>
                <c:ptCount val="1"/>
                <c:pt idx="0">
                  <c:v>291</c:v>
                </c:pt>
              </c:numCache>
            </c:numRef>
          </c:val>
          <c:extLst>
            <c:ext xmlns:c16="http://schemas.microsoft.com/office/drawing/2014/chart" uri="{C3380CC4-5D6E-409C-BE32-E72D297353CC}">
              <c16:uniqueId val="{00000002-B8D0-4639-8DA7-7C1A574BE4A2}"/>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Hoja1!$B$2</c:f>
              <c:numCache>
                <c:formatCode>General</c:formatCode>
                <c:ptCount val="1"/>
                <c:pt idx="0">
                  <c:v>0</c:v>
                </c:pt>
              </c:numCache>
            </c:numRef>
          </c:val>
          <c:extLst>
            <c:ext xmlns:c16="http://schemas.microsoft.com/office/drawing/2014/chart" uri="{C3380CC4-5D6E-409C-BE32-E72D297353CC}">
              <c16:uniqueId val="{00000000-0D47-497A-834C-7D880CC78B98}"/>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Hoja1!$C$2</c:f>
              <c:numCache>
                <c:formatCode>General</c:formatCode>
                <c:ptCount val="1"/>
                <c:pt idx="0">
                  <c:v>0</c:v>
                </c:pt>
              </c:numCache>
            </c:numRef>
          </c:val>
          <c:extLst>
            <c:ext xmlns:c16="http://schemas.microsoft.com/office/drawing/2014/chart" uri="{C3380CC4-5D6E-409C-BE32-E72D297353CC}">
              <c16:uniqueId val="{00000001-0D47-497A-834C-7D880CC78B98}"/>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Hoja1!$D$2</c:f>
              <c:numCache>
                <c:formatCode>General</c:formatCode>
                <c:ptCount val="1"/>
                <c:pt idx="0">
                  <c:v>0</c:v>
                </c:pt>
              </c:numCache>
            </c:numRef>
          </c:val>
          <c:extLst>
            <c:ext xmlns:c16="http://schemas.microsoft.com/office/drawing/2014/chart" uri="{C3380CC4-5D6E-409C-BE32-E72D297353CC}">
              <c16:uniqueId val="{00000002-0D47-497A-834C-7D880CC78B98}"/>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Hoja1!$B$2</c:f>
              <c:numCache>
                <c:formatCode>General</c:formatCode>
                <c:ptCount val="1"/>
                <c:pt idx="0">
                  <c:v>35</c:v>
                </c:pt>
              </c:numCache>
            </c:numRef>
          </c:val>
          <c:extLst>
            <c:ext xmlns:c16="http://schemas.microsoft.com/office/drawing/2014/chart" uri="{C3380CC4-5D6E-409C-BE32-E72D297353CC}">
              <c16:uniqueId val="{00000000-08B6-4E8C-80CB-1D12728CE6BA}"/>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Hoja1!$C$2</c:f>
              <c:numCache>
                <c:formatCode>General</c:formatCode>
                <c:ptCount val="1"/>
                <c:pt idx="0">
                  <c:v>29</c:v>
                </c:pt>
              </c:numCache>
            </c:numRef>
          </c:val>
          <c:extLst>
            <c:ext xmlns:c16="http://schemas.microsoft.com/office/drawing/2014/chart" uri="{C3380CC4-5D6E-409C-BE32-E72D297353CC}">
              <c16:uniqueId val="{00000001-08B6-4E8C-80CB-1D12728CE6BA}"/>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Hoja1!$D$2</c:f>
              <c:numCache>
                <c:formatCode>General</c:formatCode>
                <c:ptCount val="1"/>
                <c:pt idx="0">
                  <c:v>64</c:v>
                </c:pt>
              </c:numCache>
            </c:numRef>
          </c:val>
          <c:extLst>
            <c:ext xmlns:c16="http://schemas.microsoft.com/office/drawing/2014/chart" uri="{C3380CC4-5D6E-409C-BE32-E72D297353CC}">
              <c16:uniqueId val="{00000002-08B6-4E8C-80CB-1D12728CE6BA}"/>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Hoja1!$B$2</c:f>
              <c:numCache>
                <c:formatCode>General</c:formatCode>
                <c:ptCount val="1"/>
                <c:pt idx="0">
                  <c:v>145</c:v>
                </c:pt>
              </c:numCache>
            </c:numRef>
          </c:val>
          <c:extLst>
            <c:ext xmlns:c16="http://schemas.microsoft.com/office/drawing/2014/chart" uri="{C3380CC4-5D6E-409C-BE32-E72D297353CC}">
              <c16:uniqueId val="{00000000-B8D0-4639-8DA7-7C1A574BE4A2}"/>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Hoja1!$C$2</c:f>
              <c:numCache>
                <c:formatCode>General</c:formatCode>
                <c:ptCount val="1"/>
                <c:pt idx="0">
                  <c:v>132</c:v>
                </c:pt>
              </c:numCache>
            </c:numRef>
          </c:val>
          <c:extLst>
            <c:ext xmlns:c16="http://schemas.microsoft.com/office/drawing/2014/chart" uri="{C3380CC4-5D6E-409C-BE32-E72D297353CC}">
              <c16:uniqueId val="{00000001-B8D0-4639-8DA7-7C1A574BE4A2}"/>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Hoja1!$D$2</c:f>
              <c:numCache>
                <c:formatCode>General</c:formatCode>
                <c:ptCount val="1"/>
                <c:pt idx="0">
                  <c:v>277</c:v>
                </c:pt>
              </c:numCache>
            </c:numRef>
          </c:val>
          <c:extLst>
            <c:ext xmlns:c16="http://schemas.microsoft.com/office/drawing/2014/chart" uri="{C3380CC4-5D6E-409C-BE32-E72D297353CC}">
              <c16:uniqueId val="{00000002-B8D0-4639-8DA7-7C1A574BE4A2}"/>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Hoja1!$B$2</c:f>
              <c:numCache>
                <c:formatCode>General</c:formatCode>
                <c:ptCount val="1"/>
                <c:pt idx="0">
                  <c:v>0</c:v>
                </c:pt>
              </c:numCache>
            </c:numRef>
          </c:val>
          <c:extLst>
            <c:ext xmlns:c16="http://schemas.microsoft.com/office/drawing/2014/chart" uri="{C3380CC4-5D6E-409C-BE32-E72D297353CC}">
              <c16:uniqueId val="{00000000-0D47-497A-834C-7D880CC78B98}"/>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Hoja1!$C$2</c:f>
              <c:numCache>
                <c:formatCode>General</c:formatCode>
                <c:ptCount val="1"/>
                <c:pt idx="0">
                  <c:v>0</c:v>
                </c:pt>
              </c:numCache>
            </c:numRef>
          </c:val>
          <c:extLst>
            <c:ext xmlns:c16="http://schemas.microsoft.com/office/drawing/2014/chart" uri="{C3380CC4-5D6E-409C-BE32-E72D297353CC}">
              <c16:uniqueId val="{00000001-0D47-497A-834C-7D880CC78B98}"/>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INICIAL</c:v>
                </c:pt>
              </c:strCache>
            </c:strRef>
          </c:cat>
          <c:val>
            <c:numRef>
              <c:f>Hoja1!$D$2</c:f>
              <c:numCache>
                <c:formatCode>General</c:formatCode>
                <c:ptCount val="1"/>
                <c:pt idx="0">
                  <c:v>0</c:v>
                </c:pt>
              </c:numCache>
            </c:numRef>
          </c:val>
          <c:extLst>
            <c:ext xmlns:c16="http://schemas.microsoft.com/office/drawing/2014/chart" uri="{C3380CC4-5D6E-409C-BE32-E72D297353CC}">
              <c16:uniqueId val="{00000002-0D47-497A-834C-7D880CC78B98}"/>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300" dirty="0"/>
              <a:t>N° TOTAL DE CLUBES DE CIENCIA Y TECNOLOGIA POR MODALIDAD EN LA GRE</a:t>
            </a:r>
            <a:r>
              <a:rPr lang="en-US" sz="1300" baseline="0" dirty="0"/>
              <a:t> LA LIBERTAD</a:t>
            </a:r>
            <a:endParaRPr lang="en-US" sz="1300" dirty="0"/>
          </a:p>
        </c:rich>
      </c:tx>
      <c:layout>
        <c:manualLayout>
          <c:xMode val="edge"/>
          <c:yMode val="edge"/>
          <c:x val="0.10531718935550038"/>
          <c:y val="7.0795020393050093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0.3136794644602463"/>
          <c:y val="0.16734464994183251"/>
          <c:w val="0.67357420506103927"/>
          <c:h val="0.75530175950940392"/>
        </c:manualLayout>
      </c:layout>
      <c:barChart>
        <c:barDir val="bar"/>
        <c:grouping val="clustered"/>
        <c:varyColors val="0"/>
        <c:ser>
          <c:idx val="0"/>
          <c:order val="0"/>
          <c:tx>
            <c:strRef>
              <c:f>Hoja1!$B$1</c:f>
              <c:strCache>
                <c:ptCount val="1"/>
                <c:pt idx="0">
                  <c:v>N° TOTAL DE CLUBES DE CIENCIA Y TECNOLOGIA</c:v>
                </c:pt>
              </c:strCache>
            </c:strRef>
          </c:tx>
          <c:spPr>
            <a:solidFill>
              <a:srgbClr val="C00000"/>
            </a:solidFill>
            <a:ln>
              <a:noFill/>
            </a:ln>
            <a:effectLst/>
          </c:spPr>
          <c:invertIfNegative val="0"/>
          <c:dPt>
            <c:idx val="19"/>
            <c:invertIfNegative val="0"/>
            <c:bubble3D val="0"/>
            <c:spPr>
              <a:solidFill>
                <a:srgbClr val="C00000"/>
              </a:solidFill>
              <a:ln>
                <a:noFill/>
              </a:ln>
              <a:effectLst/>
            </c:spPr>
            <c:extLst>
              <c:ext xmlns:c16="http://schemas.microsoft.com/office/drawing/2014/chart" uri="{C3380CC4-5D6E-409C-BE32-E72D297353CC}">
                <c16:uniqueId val="{00000003-3AE2-425F-91FD-B852F95F030C}"/>
              </c:ext>
            </c:extLst>
          </c:dPt>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JORNADA ESCOLAR REGULAR</c:v>
                </c:pt>
                <c:pt idx="1">
                  <c:v>JORNADA ESCOLAR COMPLETA</c:v>
                </c:pt>
                <c:pt idx="2">
                  <c:v>COLEGIO DE ALTO RENDIMIENTO</c:v>
                </c:pt>
              </c:strCache>
            </c:strRef>
          </c:cat>
          <c:val>
            <c:numRef>
              <c:f>Hoja1!$B$2:$B$4</c:f>
              <c:numCache>
                <c:formatCode>General</c:formatCode>
                <c:ptCount val="3"/>
                <c:pt idx="0">
                  <c:v>458</c:v>
                </c:pt>
                <c:pt idx="1">
                  <c:v>44</c:v>
                </c:pt>
                <c:pt idx="2">
                  <c:v>0</c:v>
                </c:pt>
              </c:numCache>
            </c:numRef>
          </c:val>
          <c:extLst>
            <c:ext xmlns:c16="http://schemas.microsoft.com/office/drawing/2014/chart" uri="{C3380CC4-5D6E-409C-BE32-E72D297353CC}">
              <c16:uniqueId val="{00000000-3AE2-425F-91FD-B852F95F030C}"/>
            </c:ext>
          </c:extLst>
        </c:ser>
        <c:dLbls>
          <c:dLblPos val="outEnd"/>
          <c:showLegendKey val="0"/>
          <c:showVal val="1"/>
          <c:showCatName val="0"/>
          <c:showSerName val="0"/>
          <c:showPercent val="0"/>
          <c:showBubbleSize val="0"/>
        </c:dLbls>
        <c:gapWidth val="444"/>
        <c:axId val="80093440"/>
        <c:axId val="80107584"/>
      </c:barChart>
      <c:catAx>
        <c:axId val="80093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s-PE"/>
          </a:p>
        </c:txPr>
        <c:crossAx val="80107584"/>
        <c:crosses val="autoZero"/>
        <c:auto val="1"/>
        <c:lblAlgn val="ctr"/>
        <c:lblOffset val="100"/>
        <c:noMultiLvlLbl val="0"/>
      </c:catAx>
      <c:valAx>
        <c:axId val="80107584"/>
        <c:scaling>
          <c:orientation val="minMax"/>
        </c:scaling>
        <c:delete val="1"/>
        <c:axPos val="b"/>
        <c:numFmt formatCode="General" sourceLinked="1"/>
        <c:majorTickMark val="none"/>
        <c:minorTickMark val="none"/>
        <c:tickLblPos val="nextTo"/>
        <c:crossAx val="80093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Hoja1!$B$2</c:f>
              <c:numCache>
                <c:formatCode>General</c:formatCode>
                <c:ptCount val="1"/>
                <c:pt idx="0">
                  <c:v>0</c:v>
                </c:pt>
              </c:numCache>
            </c:numRef>
          </c:val>
          <c:extLst>
            <c:ext xmlns:c16="http://schemas.microsoft.com/office/drawing/2014/chart" uri="{C3380CC4-5D6E-409C-BE32-E72D297353CC}">
              <c16:uniqueId val="{00000000-08B6-4E8C-80CB-1D12728CE6BA}"/>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Hoja1!$C$2</c:f>
              <c:numCache>
                <c:formatCode>General</c:formatCode>
                <c:ptCount val="1"/>
                <c:pt idx="0">
                  <c:v>0</c:v>
                </c:pt>
              </c:numCache>
            </c:numRef>
          </c:val>
          <c:extLst>
            <c:ext xmlns:c16="http://schemas.microsoft.com/office/drawing/2014/chart" uri="{C3380CC4-5D6E-409C-BE32-E72D297353CC}">
              <c16:uniqueId val="{00000001-08B6-4E8C-80CB-1D12728CE6BA}"/>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PRIMARIA</c:v>
                </c:pt>
              </c:strCache>
            </c:strRef>
          </c:cat>
          <c:val>
            <c:numRef>
              <c:f>Hoja1!$D$2</c:f>
              <c:numCache>
                <c:formatCode>General</c:formatCode>
                <c:ptCount val="1"/>
                <c:pt idx="0">
                  <c:v>0</c:v>
                </c:pt>
              </c:numCache>
            </c:numRef>
          </c:val>
          <c:extLst>
            <c:ext xmlns:c16="http://schemas.microsoft.com/office/drawing/2014/chart" uri="{C3380CC4-5D6E-409C-BE32-E72D297353CC}">
              <c16:uniqueId val="{00000002-08B6-4E8C-80CB-1D12728CE6BA}"/>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7415052393961E-2"/>
          <c:y val="0.24884577218692872"/>
          <c:w val="0.90388138431354137"/>
          <c:h val="0.50578060771025435"/>
        </c:manualLayout>
      </c:layout>
      <c:barChart>
        <c:barDir val="col"/>
        <c:grouping val="clustered"/>
        <c:varyColors val="0"/>
        <c:ser>
          <c:idx val="0"/>
          <c:order val="0"/>
          <c:tx>
            <c:strRef>
              <c:f>Hoja1!$B$1</c:f>
              <c:strCache>
                <c:ptCount val="1"/>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Hoja1!$B$2</c:f>
              <c:numCache>
                <c:formatCode>General</c:formatCode>
                <c:ptCount val="1"/>
                <c:pt idx="0">
                  <c:v>178</c:v>
                </c:pt>
              </c:numCache>
            </c:numRef>
          </c:val>
          <c:extLst>
            <c:ext xmlns:c16="http://schemas.microsoft.com/office/drawing/2014/chart" uri="{C3380CC4-5D6E-409C-BE32-E72D297353CC}">
              <c16:uniqueId val="{00000000-B8D0-4639-8DA7-7C1A574BE4A2}"/>
            </c:ext>
          </c:extLst>
        </c:ser>
        <c:ser>
          <c:idx val="1"/>
          <c:order val="1"/>
          <c:tx>
            <c:strRef>
              <c:f>Hoja1!$C$1</c:f>
              <c:strCache>
                <c:ptCount val="1"/>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Hoja1!$C$2</c:f>
              <c:numCache>
                <c:formatCode>General</c:formatCode>
                <c:ptCount val="1"/>
                <c:pt idx="0">
                  <c:v>180</c:v>
                </c:pt>
              </c:numCache>
            </c:numRef>
          </c:val>
          <c:extLst>
            <c:ext xmlns:c16="http://schemas.microsoft.com/office/drawing/2014/chart" uri="{C3380CC4-5D6E-409C-BE32-E72D297353CC}">
              <c16:uniqueId val="{00000001-B8D0-4639-8DA7-7C1A574BE4A2}"/>
            </c:ext>
          </c:extLst>
        </c:ser>
        <c:ser>
          <c:idx val="2"/>
          <c:order val="2"/>
          <c:tx>
            <c:strRef>
              <c:f>Hoja1!$D$1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SECUNDARIA</c:v>
                </c:pt>
              </c:strCache>
            </c:strRef>
          </c:cat>
          <c:val>
            <c:numRef>
              <c:f>Hoja1!$D$2</c:f>
              <c:numCache>
                <c:formatCode>General</c:formatCode>
                <c:ptCount val="1"/>
                <c:pt idx="0">
                  <c:v>358</c:v>
                </c:pt>
              </c:numCache>
            </c:numRef>
          </c:val>
          <c:extLst>
            <c:ext xmlns:c16="http://schemas.microsoft.com/office/drawing/2014/chart" uri="{C3380CC4-5D6E-409C-BE32-E72D297353CC}">
              <c16:uniqueId val="{00000002-B8D0-4639-8DA7-7C1A574BE4A2}"/>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PE" sz="1600" b="1" dirty="0">
                <a:solidFill>
                  <a:schemeClr val="tx1"/>
                </a:solidFill>
              </a:rPr>
              <a:t>Total de especialistas en educación por DRE/GRE y UGEL</a:t>
            </a:r>
          </a:p>
        </c:rich>
      </c:tx>
      <c:layout>
        <c:manualLayout>
          <c:xMode val="edge"/>
          <c:yMode val="edge"/>
          <c:x val="0.20045084164469598"/>
          <c:y val="3.403617092346198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4.9087699517884074E-2"/>
          <c:y val="0.15273212396690222"/>
          <c:w val="0.92541095814767893"/>
          <c:h val="0.63190291658414766"/>
        </c:manualLayout>
      </c:layout>
      <c:barChart>
        <c:barDir val="col"/>
        <c:grouping val="clustered"/>
        <c:varyColors val="0"/>
        <c:ser>
          <c:idx val="0"/>
          <c:order val="0"/>
          <c:tx>
            <c:strRef>
              <c:f>Hoja1!$B$1</c:f>
              <c:strCache>
                <c:ptCount val="1"/>
                <c:pt idx="0">
                  <c:v>N° Total Especialistas DRE/GRE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Ciencia y Tecnología</c:v>
                </c:pt>
                <c:pt idx="1">
                  <c:v>Matemática</c:v>
                </c:pt>
                <c:pt idx="2">
                  <c:v>Primaria</c:v>
                </c:pt>
                <c:pt idx="3">
                  <c:v>Inicial</c:v>
                </c:pt>
              </c:strCache>
            </c:strRef>
          </c:cat>
          <c:val>
            <c:numRef>
              <c:f>Hoja1!$B$2:$B$5</c:f>
              <c:numCache>
                <c:formatCode>General</c:formatCode>
                <c:ptCount val="4"/>
                <c:pt idx="0">
                  <c:v>26</c:v>
                </c:pt>
                <c:pt idx="1">
                  <c:v>26</c:v>
                </c:pt>
                <c:pt idx="2">
                  <c:v>26</c:v>
                </c:pt>
                <c:pt idx="3">
                  <c:v>26</c:v>
                </c:pt>
              </c:numCache>
            </c:numRef>
          </c:val>
          <c:extLst>
            <c:ext xmlns:c16="http://schemas.microsoft.com/office/drawing/2014/chart" uri="{C3380CC4-5D6E-409C-BE32-E72D297353CC}">
              <c16:uniqueId val="{00000000-FAAE-471D-B7B9-147C4080A733}"/>
            </c:ext>
          </c:extLst>
        </c:ser>
        <c:ser>
          <c:idx val="1"/>
          <c:order val="1"/>
          <c:tx>
            <c:strRef>
              <c:f>Hoja1!$C$1</c:f>
              <c:strCache>
                <c:ptCount val="1"/>
                <c:pt idx="0">
                  <c:v>N° Total Especialistas UGEL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Ciencia y Tecnología</c:v>
                </c:pt>
                <c:pt idx="1">
                  <c:v>Matemática</c:v>
                </c:pt>
                <c:pt idx="2">
                  <c:v>Primaria</c:v>
                </c:pt>
                <c:pt idx="3">
                  <c:v>Inicial</c:v>
                </c:pt>
              </c:strCache>
            </c:strRef>
          </c:cat>
          <c:val>
            <c:numRef>
              <c:f>Hoja1!$C$2:$C$5</c:f>
              <c:numCache>
                <c:formatCode>General</c:formatCode>
                <c:ptCount val="4"/>
                <c:pt idx="0">
                  <c:v>223</c:v>
                </c:pt>
                <c:pt idx="1">
                  <c:v>213</c:v>
                </c:pt>
                <c:pt idx="2">
                  <c:v>414</c:v>
                </c:pt>
                <c:pt idx="3">
                  <c:v>301</c:v>
                </c:pt>
              </c:numCache>
            </c:numRef>
          </c:val>
          <c:extLst>
            <c:ext xmlns:c16="http://schemas.microsoft.com/office/drawing/2014/chart" uri="{C3380CC4-5D6E-409C-BE32-E72D297353CC}">
              <c16:uniqueId val="{00000001-FAAE-471D-B7B9-147C4080A733}"/>
            </c:ext>
          </c:extLst>
        </c:ser>
        <c:dLbls>
          <c:showLegendKey val="0"/>
          <c:showVal val="0"/>
          <c:showCatName val="0"/>
          <c:showSerName val="0"/>
          <c:showPercent val="0"/>
          <c:showBubbleSize val="0"/>
        </c:dLbls>
        <c:gapWidth val="219"/>
        <c:overlap val="-27"/>
        <c:axId val="1880171568"/>
        <c:axId val="1880171088"/>
      </c:barChart>
      <c:catAx>
        <c:axId val="188017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880171088"/>
        <c:crosses val="autoZero"/>
        <c:auto val="1"/>
        <c:lblAlgn val="ctr"/>
        <c:lblOffset val="100"/>
        <c:noMultiLvlLbl val="0"/>
      </c:catAx>
      <c:valAx>
        <c:axId val="1880171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880171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PE" sz="1600" b="1" dirty="0">
                <a:solidFill>
                  <a:schemeClr val="tx1"/>
                </a:solidFill>
              </a:rPr>
              <a:t>Total de directivos</a:t>
            </a:r>
            <a:r>
              <a:rPr lang="es-PE" sz="1600" b="1" baseline="0" dirty="0">
                <a:solidFill>
                  <a:schemeClr val="tx1"/>
                </a:solidFill>
              </a:rPr>
              <a:t> </a:t>
            </a:r>
            <a:r>
              <a:rPr lang="es-PE" sz="1600" b="1" dirty="0">
                <a:solidFill>
                  <a:schemeClr val="tx1"/>
                </a:solidFill>
              </a:rPr>
              <a:t>por DRE/GRE y UGEL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4.9087699517884074E-2"/>
          <c:y val="0.15273212396690222"/>
          <c:w val="0.92541095814767893"/>
          <c:h val="0.63190291658414766"/>
        </c:manualLayout>
      </c:layout>
      <c:barChart>
        <c:barDir val="col"/>
        <c:grouping val="clustered"/>
        <c:varyColors val="0"/>
        <c:ser>
          <c:idx val="0"/>
          <c:order val="0"/>
          <c:tx>
            <c:strRef>
              <c:f>Hoja1!$B$1</c:f>
              <c:strCache>
                <c:ptCount val="1"/>
                <c:pt idx="0">
                  <c:v>N° Total de directivos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Directores DRE/GRE</c:v>
                </c:pt>
                <c:pt idx="1">
                  <c:v>Directores DGP</c:v>
                </c:pt>
                <c:pt idx="2">
                  <c:v>Directores UGEL</c:v>
                </c:pt>
                <c:pt idx="3">
                  <c:v>Jefes AGP</c:v>
                </c:pt>
              </c:strCache>
            </c:strRef>
          </c:cat>
          <c:val>
            <c:numRef>
              <c:f>Hoja1!$B$2:$B$5</c:f>
              <c:numCache>
                <c:formatCode>General</c:formatCode>
                <c:ptCount val="4"/>
                <c:pt idx="0">
                  <c:v>26</c:v>
                </c:pt>
                <c:pt idx="1">
                  <c:v>26</c:v>
                </c:pt>
                <c:pt idx="2">
                  <c:v>223</c:v>
                </c:pt>
                <c:pt idx="3">
                  <c:v>223</c:v>
                </c:pt>
              </c:numCache>
            </c:numRef>
          </c:val>
          <c:extLst>
            <c:ext xmlns:c16="http://schemas.microsoft.com/office/drawing/2014/chart" uri="{C3380CC4-5D6E-409C-BE32-E72D297353CC}">
              <c16:uniqueId val="{00000000-FAAE-471D-B7B9-147C4080A733}"/>
            </c:ext>
          </c:extLst>
        </c:ser>
        <c:dLbls>
          <c:showLegendKey val="0"/>
          <c:showVal val="0"/>
          <c:showCatName val="0"/>
          <c:showSerName val="0"/>
          <c:showPercent val="0"/>
          <c:showBubbleSize val="0"/>
        </c:dLbls>
        <c:gapWidth val="219"/>
        <c:overlap val="-27"/>
        <c:axId val="1880171568"/>
        <c:axId val="1880171088"/>
      </c:barChart>
      <c:catAx>
        <c:axId val="188017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880171088"/>
        <c:crosses val="autoZero"/>
        <c:auto val="1"/>
        <c:lblAlgn val="ctr"/>
        <c:lblOffset val="100"/>
        <c:noMultiLvlLbl val="0"/>
      </c:catAx>
      <c:valAx>
        <c:axId val="1880171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880171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419" sz="1400" b="1" dirty="0">
                <a:solidFill>
                  <a:schemeClr val="tx1"/>
                </a:solidFill>
              </a:rPr>
              <a:t>Total</a:t>
            </a:r>
            <a:r>
              <a:rPr lang="es-419" sz="1400" b="1" baseline="0" dirty="0">
                <a:solidFill>
                  <a:schemeClr val="tx1"/>
                </a:solidFill>
              </a:rPr>
              <a:t> de especialistas </a:t>
            </a:r>
            <a:r>
              <a:rPr lang="es-419" sz="1400" b="1" baseline="0" dirty="0" err="1">
                <a:solidFill>
                  <a:schemeClr val="tx1"/>
                </a:solidFill>
              </a:rPr>
              <a:t>CyT</a:t>
            </a:r>
            <a:r>
              <a:rPr lang="es-419" sz="1400" b="1" baseline="0" dirty="0">
                <a:solidFill>
                  <a:schemeClr val="tx1"/>
                </a:solidFill>
              </a:rPr>
              <a:t> DRE-GRE que mantienen y asumen sus cargos por región </a:t>
            </a:r>
            <a:endParaRPr lang="es-PE" sz="1400" b="1"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4.9087699517884074E-2"/>
          <c:y val="0.15273212396690222"/>
          <c:w val="0.92541095814767893"/>
          <c:h val="0.42297494783655354"/>
        </c:manualLayout>
      </c:layout>
      <c:barChart>
        <c:barDir val="col"/>
        <c:grouping val="clustered"/>
        <c:varyColors val="0"/>
        <c:ser>
          <c:idx val="0"/>
          <c:order val="0"/>
          <c:tx>
            <c:strRef>
              <c:f>Hoja1!$B$1</c:f>
              <c:strCache>
                <c:ptCount val="1"/>
                <c:pt idx="0">
                  <c:v>MANTIENE CARGO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Hoja1!$A$2:$A$27</c:f>
              <c:strCache>
                <c:ptCount val="26"/>
                <c:pt idx="0">
                  <c:v>Ancash</c:v>
                </c:pt>
                <c:pt idx="1">
                  <c:v>La Libertad</c:v>
                </c:pt>
                <c:pt idx="2">
                  <c:v>Cusco</c:v>
                </c:pt>
                <c:pt idx="3">
                  <c:v>Puno</c:v>
                </c:pt>
                <c:pt idx="4">
                  <c:v>Cajamarca</c:v>
                </c:pt>
                <c:pt idx="5">
                  <c:v>Junín</c:v>
                </c:pt>
                <c:pt idx="6">
                  <c:v>Piura</c:v>
                </c:pt>
                <c:pt idx="7">
                  <c:v>Ayacucho</c:v>
                </c:pt>
                <c:pt idx="8">
                  <c:v>Huánuco</c:v>
                </c:pt>
                <c:pt idx="9">
                  <c:v>Amazonas</c:v>
                </c:pt>
                <c:pt idx="10">
                  <c:v>Arequipa</c:v>
                </c:pt>
                <c:pt idx="11">
                  <c:v>San Martín</c:v>
                </c:pt>
                <c:pt idx="12">
                  <c:v>Lima Provincias</c:v>
                </c:pt>
                <c:pt idx="13">
                  <c:v>Apurímac</c:v>
                </c:pt>
                <c:pt idx="14">
                  <c:v>Huancavelica</c:v>
                </c:pt>
                <c:pt idx="15">
                  <c:v>Loreto</c:v>
                </c:pt>
                <c:pt idx="16">
                  <c:v>Lima Metropolitana</c:v>
                </c:pt>
                <c:pt idx="17">
                  <c:v>Ica</c:v>
                </c:pt>
                <c:pt idx="18">
                  <c:v>Pasco</c:v>
                </c:pt>
                <c:pt idx="19">
                  <c:v>Tacna</c:v>
                </c:pt>
                <c:pt idx="20">
                  <c:v>Ucayali</c:v>
                </c:pt>
                <c:pt idx="21">
                  <c:v>Lambayeque</c:v>
                </c:pt>
                <c:pt idx="22">
                  <c:v>Madre de Dios</c:v>
                </c:pt>
                <c:pt idx="23">
                  <c:v>Moquegua</c:v>
                </c:pt>
                <c:pt idx="24">
                  <c:v>Tumbes</c:v>
                </c:pt>
                <c:pt idx="25">
                  <c:v>Callao</c:v>
                </c:pt>
              </c:strCache>
            </c:strRef>
          </c:cat>
          <c:val>
            <c:numRef>
              <c:f>Hoja1!$B$2:$B$27</c:f>
              <c:numCache>
                <c:formatCode>General</c:formatCode>
                <c:ptCount val="26"/>
                <c:pt idx="0">
                  <c:v>1</c:v>
                </c:pt>
                <c:pt idx="1">
                  <c:v>1</c:v>
                </c:pt>
                <c:pt idx="2">
                  <c:v>0</c:v>
                </c:pt>
                <c:pt idx="3">
                  <c:v>0</c:v>
                </c:pt>
                <c:pt idx="4">
                  <c:v>0</c:v>
                </c:pt>
                <c:pt idx="5">
                  <c:v>1</c:v>
                </c:pt>
                <c:pt idx="6">
                  <c:v>0</c:v>
                </c:pt>
                <c:pt idx="7">
                  <c:v>1</c:v>
                </c:pt>
                <c:pt idx="8">
                  <c:v>0</c:v>
                </c:pt>
                <c:pt idx="9">
                  <c:v>1</c:v>
                </c:pt>
                <c:pt idx="10">
                  <c:v>0</c:v>
                </c:pt>
                <c:pt idx="11">
                  <c:v>1</c:v>
                </c:pt>
                <c:pt idx="12">
                  <c:v>1</c:v>
                </c:pt>
                <c:pt idx="13">
                  <c:v>1</c:v>
                </c:pt>
                <c:pt idx="14">
                  <c:v>1</c:v>
                </c:pt>
                <c:pt idx="15">
                  <c:v>1</c:v>
                </c:pt>
                <c:pt idx="16">
                  <c:v>1</c:v>
                </c:pt>
                <c:pt idx="17">
                  <c:v>0</c:v>
                </c:pt>
                <c:pt idx="18">
                  <c:v>0</c:v>
                </c:pt>
                <c:pt idx="19">
                  <c:v>1</c:v>
                </c:pt>
                <c:pt idx="20">
                  <c:v>1</c:v>
                </c:pt>
                <c:pt idx="21">
                  <c:v>0</c:v>
                </c:pt>
                <c:pt idx="22">
                  <c:v>0</c:v>
                </c:pt>
                <c:pt idx="23">
                  <c:v>1</c:v>
                </c:pt>
                <c:pt idx="24">
                  <c:v>1</c:v>
                </c:pt>
                <c:pt idx="25">
                  <c:v>1</c:v>
                </c:pt>
              </c:numCache>
            </c:numRef>
          </c:val>
          <c:extLst>
            <c:ext xmlns:c16="http://schemas.microsoft.com/office/drawing/2014/chart" uri="{C3380CC4-5D6E-409C-BE32-E72D297353CC}">
              <c16:uniqueId val="{00000000-FAAE-471D-B7B9-147C4080A733}"/>
            </c:ext>
          </c:extLst>
        </c:ser>
        <c:ser>
          <c:idx val="1"/>
          <c:order val="1"/>
          <c:tx>
            <c:strRef>
              <c:f>Hoja1!$C$1</c:f>
              <c:strCache>
                <c:ptCount val="1"/>
                <c:pt idx="0">
                  <c:v>NO MANTIENE CARGO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Hoja1!$A$2:$A$27</c:f>
              <c:strCache>
                <c:ptCount val="26"/>
                <c:pt idx="0">
                  <c:v>Ancash</c:v>
                </c:pt>
                <c:pt idx="1">
                  <c:v>La Libertad</c:v>
                </c:pt>
                <c:pt idx="2">
                  <c:v>Cusco</c:v>
                </c:pt>
                <c:pt idx="3">
                  <c:v>Puno</c:v>
                </c:pt>
                <c:pt idx="4">
                  <c:v>Cajamarca</c:v>
                </c:pt>
                <c:pt idx="5">
                  <c:v>Junín</c:v>
                </c:pt>
                <c:pt idx="6">
                  <c:v>Piura</c:v>
                </c:pt>
                <c:pt idx="7">
                  <c:v>Ayacucho</c:v>
                </c:pt>
                <c:pt idx="8">
                  <c:v>Huánuco</c:v>
                </c:pt>
                <c:pt idx="9">
                  <c:v>Amazonas</c:v>
                </c:pt>
                <c:pt idx="10">
                  <c:v>Arequipa</c:v>
                </c:pt>
                <c:pt idx="11">
                  <c:v>San Martín</c:v>
                </c:pt>
                <c:pt idx="12">
                  <c:v>Lima Provincias</c:v>
                </c:pt>
                <c:pt idx="13">
                  <c:v>Apurímac</c:v>
                </c:pt>
                <c:pt idx="14">
                  <c:v>Huancavelica</c:v>
                </c:pt>
                <c:pt idx="15">
                  <c:v>Loreto</c:v>
                </c:pt>
                <c:pt idx="16">
                  <c:v>Lima Metropolitana</c:v>
                </c:pt>
                <c:pt idx="17">
                  <c:v>Ica</c:v>
                </c:pt>
                <c:pt idx="18">
                  <c:v>Pasco</c:v>
                </c:pt>
                <c:pt idx="19">
                  <c:v>Tacna</c:v>
                </c:pt>
                <c:pt idx="20">
                  <c:v>Ucayali</c:v>
                </c:pt>
                <c:pt idx="21">
                  <c:v>Lambayeque</c:v>
                </c:pt>
                <c:pt idx="22">
                  <c:v>Madre de Dios</c:v>
                </c:pt>
                <c:pt idx="23">
                  <c:v>Moquegua</c:v>
                </c:pt>
                <c:pt idx="24">
                  <c:v>Tumbes</c:v>
                </c:pt>
                <c:pt idx="25">
                  <c:v>Callao</c:v>
                </c:pt>
              </c:strCache>
            </c:strRef>
          </c:cat>
          <c:val>
            <c:numRef>
              <c:f>Hoja1!$C$2:$C$27</c:f>
              <c:numCache>
                <c:formatCode>General</c:formatCode>
                <c:ptCount val="26"/>
                <c:pt idx="0">
                  <c:v>0</c:v>
                </c:pt>
                <c:pt idx="1">
                  <c:v>0</c:v>
                </c:pt>
                <c:pt idx="2">
                  <c:v>1</c:v>
                </c:pt>
                <c:pt idx="3">
                  <c:v>1</c:v>
                </c:pt>
                <c:pt idx="4">
                  <c:v>1</c:v>
                </c:pt>
                <c:pt idx="5">
                  <c:v>0</c:v>
                </c:pt>
                <c:pt idx="6">
                  <c:v>1</c:v>
                </c:pt>
                <c:pt idx="7">
                  <c:v>0</c:v>
                </c:pt>
                <c:pt idx="8">
                  <c:v>1</c:v>
                </c:pt>
                <c:pt idx="9">
                  <c:v>0</c:v>
                </c:pt>
                <c:pt idx="10">
                  <c:v>1</c:v>
                </c:pt>
                <c:pt idx="11">
                  <c:v>0</c:v>
                </c:pt>
                <c:pt idx="12">
                  <c:v>0</c:v>
                </c:pt>
                <c:pt idx="13">
                  <c:v>0</c:v>
                </c:pt>
                <c:pt idx="14">
                  <c:v>0</c:v>
                </c:pt>
                <c:pt idx="15">
                  <c:v>0</c:v>
                </c:pt>
                <c:pt idx="16">
                  <c:v>0</c:v>
                </c:pt>
                <c:pt idx="17">
                  <c:v>1</c:v>
                </c:pt>
                <c:pt idx="18">
                  <c:v>1</c:v>
                </c:pt>
                <c:pt idx="19">
                  <c:v>0</c:v>
                </c:pt>
                <c:pt idx="20">
                  <c:v>0</c:v>
                </c:pt>
                <c:pt idx="21">
                  <c:v>1</c:v>
                </c:pt>
                <c:pt idx="22">
                  <c:v>1</c:v>
                </c:pt>
                <c:pt idx="23">
                  <c:v>0</c:v>
                </c:pt>
                <c:pt idx="24">
                  <c:v>0</c:v>
                </c:pt>
                <c:pt idx="25">
                  <c:v>0</c:v>
                </c:pt>
              </c:numCache>
            </c:numRef>
          </c:val>
          <c:extLst>
            <c:ext xmlns:c16="http://schemas.microsoft.com/office/drawing/2014/chart" uri="{C3380CC4-5D6E-409C-BE32-E72D297353CC}">
              <c16:uniqueId val="{00000000-0B22-41E6-9C62-A0A006733013}"/>
            </c:ext>
          </c:extLst>
        </c:ser>
        <c:dLbls>
          <c:showLegendKey val="0"/>
          <c:showVal val="0"/>
          <c:showCatName val="0"/>
          <c:showSerName val="0"/>
          <c:showPercent val="0"/>
          <c:showBubbleSize val="0"/>
        </c:dLbls>
        <c:gapWidth val="219"/>
        <c:axId val="1880171568"/>
        <c:axId val="1880171088"/>
      </c:barChart>
      <c:catAx>
        <c:axId val="188017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880171088"/>
        <c:crosses val="autoZero"/>
        <c:auto val="1"/>
        <c:lblAlgn val="ctr"/>
        <c:lblOffset val="100"/>
        <c:noMultiLvlLbl val="0"/>
      </c:catAx>
      <c:valAx>
        <c:axId val="1880171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880171568"/>
        <c:crosses val="autoZero"/>
        <c:crossBetween val="between"/>
      </c:valAx>
      <c:spPr>
        <a:noFill/>
        <a:ln>
          <a:noFill/>
        </a:ln>
        <a:effectLst/>
      </c:spPr>
    </c:plotArea>
    <c:legend>
      <c:legendPos val="b"/>
      <c:layout>
        <c:manualLayout>
          <c:xMode val="edge"/>
          <c:yMode val="edge"/>
          <c:x val="0.60256321084864395"/>
          <c:y val="0.88140508670560569"/>
          <c:w val="0.37820680227471565"/>
          <c:h val="6.478013334798969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userShapes r:id="rId4"/>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419" sz="1600" b="1" dirty="0">
                <a:solidFill>
                  <a:schemeClr val="tx1"/>
                </a:solidFill>
              </a:rPr>
              <a:t>Total</a:t>
            </a:r>
            <a:r>
              <a:rPr lang="es-419" sz="1600" b="1" baseline="0" dirty="0">
                <a:solidFill>
                  <a:schemeClr val="tx1"/>
                </a:solidFill>
              </a:rPr>
              <a:t> de directivos y especialistas </a:t>
            </a:r>
            <a:r>
              <a:rPr lang="es-419" sz="1600" b="1" baseline="0" dirty="0" err="1">
                <a:solidFill>
                  <a:schemeClr val="tx1"/>
                </a:solidFill>
              </a:rPr>
              <a:t>CyT</a:t>
            </a:r>
            <a:r>
              <a:rPr lang="es-419" sz="1600" b="1" baseline="0" dirty="0">
                <a:solidFill>
                  <a:schemeClr val="tx1"/>
                </a:solidFill>
              </a:rPr>
              <a:t> DRE/GRE y UGEL que mantienen y asumen sus cargos </a:t>
            </a:r>
            <a:endParaRPr lang="es-PE" sz="1600" b="1"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4.9087699517884074E-2"/>
          <c:y val="0.15273212396690222"/>
          <c:w val="0.92541095814767893"/>
          <c:h val="0.63190291658414766"/>
        </c:manualLayout>
      </c:layout>
      <c:barChart>
        <c:barDir val="col"/>
        <c:grouping val="clustered"/>
        <c:varyColors val="0"/>
        <c:ser>
          <c:idx val="0"/>
          <c:order val="0"/>
          <c:tx>
            <c:strRef>
              <c:f>Hoja1!$B$1</c:f>
              <c:strCache>
                <c:ptCount val="1"/>
                <c:pt idx="0">
                  <c:v>MANTIENE CARGO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Especialistas CyT DRE/GRE</c:v>
                </c:pt>
                <c:pt idx="1">
                  <c:v>Especialistas CyT UGEL</c:v>
                </c:pt>
                <c:pt idx="2">
                  <c:v>Directores DGP</c:v>
                </c:pt>
                <c:pt idx="3">
                  <c:v>Directores DRE/GRE</c:v>
                </c:pt>
              </c:strCache>
            </c:strRef>
          </c:cat>
          <c:val>
            <c:numRef>
              <c:f>Hoja1!$B$2:$B$5</c:f>
              <c:numCache>
                <c:formatCode>General</c:formatCode>
                <c:ptCount val="4"/>
                <c:pt idx="0">
                  <c:v>10</c:v>
                </c:pt>
                <c:pt idx="1">
                  <c:v>137</c:v>
                </c:pt>
                <c:pt idx="2">
                  <c:v>15</c:v>
                </c:pt>
                <c:pt idx="3">
                  <c:v>25</c:v>
                </c:pt>
              </c:numCache>
            </c:numRef>
          </c:val>
          <c:extLst>
            <c:ext xmlns:c16="http://schemas.microsoft.com/office/drawing/2014/chart" uri="{C3380CC4-5D6E-409C-BE32-E72D297353CC}">
              <c16:uniqueId val="{00000000-FAAE-471D-B7B9-147C4080A733}"/>
            </c:ext>
          </c:extLst>
        </c:ser>
        <c:ser>
          <c:idx val="1"/>
          <c:order val="1"/>
          <c:tx>
            <c:strRef>
              <c:f>Hoja1!$C$1</c:f>
              <c:strCache>
                <c:ptCount val="1"/>
                <c:pt idx="0">
                  <c:v>NO MANTIENE CARGO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Especialistas CyT DRE/GRE</c:v>
                </c:pt>
                <c:pt idx="1">
                  <c:v>Especialistas CyT UGEL</c:v>
                </c:pt>
                <c:pt idx="2">
                  <c:v>Directores DGP</c:v>
                </c:pt>
                <c:pt idx="3">
                  <c:v>Directores DRE/GRE</c:v>
                </c:pt>
              </c:strCache>
            </c:strRef>
          </c:cat>
          <c:val>
            <c:numRef>
              <c:f>Hoja1!$C$2:$C$5</c:f>
              <c:numCache>
                <c:formatCode>General</c:formatCode>
                <c:ptCount val="4"/>
                <c:pt idx="0">
                  <c:v>16</c:v>
                </c:pt>
                <c:pt idx="1">
                  <c:v>86</c:v>
                </c:pt>
                <c:pt idx="2">
                  <c:v>11</c:v>
                </c:pt>
                <c:pt idx="3">
                  <c:v>1</c:v>
                </c:pt>
              </c:numCache>
            </c:numRef>
          </c:val>
          <c:extLst>
            <c:ext xmlns:c16="http://schemas.microsoft.com/office/drawing/2014/chart" uri="{C3380CC4-5D6E-409C-BE32-E72D297353CC}">
              <c16:uniqueId val="{00000000-0B22-41E6-9C62-A0A006733013}"/>
            </c:ext>
          </c:extLst>
        </c:ser>
        <c:dLbls>
          <c:showLegendKey val="0"/>
          <c:showVal val="0"/>
          <c:showCatName val="0"/>
          <c:showSerName val="0"/>
          <c:showPercent val="0"/>
          <c:showBubbleSize val="0"/>
        </c:dLbls>
        <c:gapWidth val="219"/>
        <c:overlap val="-27"/>
        <c:axId val="1880171568"/>
        <c:axId val="1880171088"/>
      </c:barChart>
      <c:catAx>
        <c:axId val="188017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880171088"/>
        <c:crosses val="autoZero"/>
        <c:auto val="1"/>
        <c:lblAlgn val="ctr"/>
        <c:lblOffset val="100"/>
        <c:noMultiLvlLbl val="0"/>
      </c:catAx>
      <c:valAx>
        <c:axId val="1880171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880171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419" sz="1400" b="1" dirty="0">
                <a:solidFill>
                  <a:schemeClr val="tx1"/>
                </a:solidFill>
              </a:rPr>
              <a:t>Total</a:t>
            </a:r>
            <a:r>
              <a:rPr lang="es-419" sz="1400" b="1" baseline="0" dirty="0">
                <a:solidFill>
                  <a:schemeClr val="tx1"/>
                </a:solidFill>
              </a:rPr>
              <a:t> de especialistas </a:t>
            </a:r>
            <a:r>
              <a:rPr lang="es-419" sz="1400" b="1" baseline="0" dirty="0" err="1">
                <a:solidFill>
                  <a:schemeClr val="tx1"/>
                </a:solidFill>
              </a:rPr>
              <a:t>CyT</a:t>
            </a:r>
            <a:r>
              <a:rPr lang="es-419" sz="1400" b="1" baseline="0" dirty="0">
                <a:solidFill>
                  <a:schemeClr val="tx1"/>
                </a:solidFill>
              </a:rPr>
              <a:t> UGEL que mantienen y asumen sus cargos por región </a:t>
            </a:r>
            <a:endParaRPr lang="es-PE" sz="1400" b="1"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4.9087699517884074E-2"/>
          <c:y val="0.15273212396690222"/>
          <c:w val="0.92541095814767893"/>
          <c:h val="0.63190291658414766"/>
        </c:manualLayout>
      </c:layout>
      <c:barChart>
        <c:barDir val="col"/>
        <c:grouping val="clustered"/>
        <c:varyColors val="0"/>
        <c:ser>
          <c:idx val="0"/>
          <c:order val="0"/>
          <c:tx>
            <c:strRef>
              <c:f>Hoja1!$B$1</c:f>
              <c:strCache>
                <c:ptCount val="1"/>
                <c:pt idx="0">
                  <c:v>MANTIENE CARGO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Hoja1!$A$2:$A$27</c:f>
              <c:strCache>
                <c:ptCount val="26"/>
                <c:pt idx="0">
                  <c:v>Ancash</c:v>
                </c:pt>
                <c:pt idx="1">
                  <c:v>La Libertad</c:v>
                </c:pt>
                <c:pt idx="2">
                  <c:v>Cusco</c:v>
                </c:pt>
                <c:pt idx="3">
                  <c:v>Puno</c:v>
                </c:pt>
                <c:pt idx="4">
                  <c:v>Cajamarca</c:v>
                </c:pt>
                <c:pt idx="5">
                  <c:v>Junín</c:v>
                </c:pt>
                <c:pt idx="6">
                  <c:v>Piura</c:v>
                </c:pt>
                <c:pt idx="7">
                  <c:v>Ayacucho</c:v>
                </c:pt>
                <c:pt idx="8">
                  <c:v>Huánuco</c:v>
                </c:pt>
                <c:pt idx="9">
                  <c:v>Amazonas</c:v>
                </c:pt>
                <c:pt idx="10">
                  <c:v>Arequipa</c:v>
                </c:pt>
                <c:pt idx="11">
                  <c:v>San Martín</c:v>
                </c:pt>
                <c:pt idx="12">
                  <c:v>Lima Provincias</c:v>
                </c:pt>
                <c:pt idx="13">
                  <c:v>Apurímac</c:v>
                </c:pt>
                <c:pt idx="14">
                  <c:v>Huancavelica</c:v>
                </c:pt>
                <c:pt idx="15">
                  <c:v>Loreto</c:v>
                </c:pt>
                <c:pt idx="16">
                  <c:v>Lima Metropolitana</c:v>
                </c:pt>
                <c:pt idx="17">
                  <c:v>Ica</c:v>
                </c:pt>
                <c:pt idx="18">
                  <c:v>Pasco</c:v>
                </c:pt>
                <c:pt idx="19">
                  <c:v>Tacna</c:v>
                </c:pt>
                <c:pt idx="20">
                  <c:v>Ucayali</c:v>
                </c:pt>
                <c:pt idx="21">
                  <c:v>Lambayeque</c:v>
                </c:pt>
                <c:pt idx="22">
                  <c:v>Madre de Dios</c:v>
                </c:pt>
                <c:pt idx="23">
                  <c:v>Moquegua</c:v>
                </c:pt>
                <c:pt idx="24">
                  <c:v>Tumbes</c:v>
                </c:pt>
                <c:pt idx="25">
                  <c:v>Callao</c:v>
                </c:pt>
              </c:strCache>
            </c:strRef>
          </c:cat>
          <c:val>
            <c:numRef>
              <c:f>Hoja1!$B$2:$B$27</c:f>
              <c:numCache>
                <c:formatCode>General</c:formatCode>
                <c:ptCount val="26"/>
                <c:pt idx="0">
                  <c:v>12</c:v>
                </c:pt>
                <c:pt idx="1">
                  <c:v>12</c:v>
                </c:pt>
                <c:pt idx="2">
                  <c:v>5</c:v>
                </c:pt>
                <c:pt idx="3">
                  <c:v>7</c:v>
                </c:pt>
                <c:pt idx="4">
                  <c:v>10</c:v>
                </c:pt>
                <c:pt idx="5">
                  <c:v>8</c:v>
                </c:pt>
                <c:pt idx="6">
                  <c:v>10</c:v>
                </c:pt>
                <c:pt idx="7">
                  <c:v>9</c:v>
                </c:pt>
                <c:pt idx="8">
                  <c:v>4</c:v>
                </c:pt>
                <c:pt idx="9">
                  <c:v>6</c:v>
                </c:pt>
                <c:pt idx="10">
                  <c:v>9</c:v>
                </c:pt>
                <c:pt idx="11">
                  <c:v>7</c:v>
                </c:pt>
                <c:pt idx="12">
                  <c:v>5</c:v>
                </c:pt>
                <c:pt idx="13">
                  <c:v>4</c:v>
                </c:pt>
                <c:pt idx="14">
                  <c:v>4</c:v>
                </c:pt>
                <c:pt idx="15">
                  <c:v>4</c:v>
                </c:pt>
                <c:pt idx="16">
                  <c:v>5</c:v>
                </c:pt>
                <c:pt idx="17">
                  <c:v>2</c:v>
                </c:pt>
                <c:pt idx="18">
                  <c:v>2</c:v>
                </c:pt>
                <c:pt idx="19">
                  <c:v>2</c:v>
                </c:pt>
                <c:pt idx="20">
                  <c:v>4</c:v>
                </c:pt>
                <c:pt idx="21">
                  <c:v>2</c:v>
                </c:pt>
                <c:pt idx="22">
                  <c:v>1</c:v>
                </c:pt>
                <c:pt idx="23">
                  <c:v>1</c:v>
                </c:pt>
                <c:pt idx="24">
                  <c:v>1</c:v>
                </c:pt>
                <c:pt idx="25">
                  <c:v>1</c:v>
                </c:pt>
              </c:numCache>
            </c:numRef>
          </c:val>
          <c:extLst>
            <c:ext xmlns:c16="http://schemas.microsoft.com/office/drawing/2014/chart" uri="{C3380CC4-5D6E-409C-BE32-E72D297353CC}">
              <c16:uniqueId val="{00000000-FAAE-471D-B7B9-147C4080A733}"/>
            </c:ext>
          </c:extLst>
        </c:ser>
        <c:ser>
          <c:idx val="1"/>
          <c:order val="1"/>
          <c:tx>
            <c:strRef>
              <c:f>Hoja1!$C$1</c:f>
              <c:strCache>
                <c:ptCount val="1"/>
                <c:pt idx="0">
                  <c:v>NO MANTIENE CARGO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Hoja1!$A$2:$A$27</c:f>
              <c:strCache>
                <c:ptCount val="26"/>
                <c:pt idx="0">
                  <c:v>Ancash</c:v>
                </c:pt>
                <c:pt idx="1">
                  <c:v>La Libertad</c:v>
                </c:pt>
                <c:pt idx="2">
                  <c:v>Cusco</c:v>
                </c:pt>
                <c:pt idx="3">
                  <c:v>Puno</c:v>
                </c:pt>
                <c:pt idx="4">
                  <c:v>Cajamarca</c:v>
                </c:pt>
                <c:pt idx="5">
                  <c:v>Junín</c:v>
                </c:pt>
                <c:pt idx="6">
                  <c:v>Piura</c:v>
                </c:pt>
                <c:pt idx="7">
                  <c:v>Ayacucho</c:v>
                </c:pt>
                <c:pt idx="8">
                  <c:v>Huánuco</c:v>
                </c:pt>
                <c:pt idx="9">
                  <c:v>Amazonas</c:v>
                </c:pt>
                <c:pt idx="10">
                  <c:v>Arequipa</c:v>
                </c:pt>
                <c:pt idx="11">
                  <c:v>San Martín</c:v>
                </c:pt>
                <c:pt idx="12">
                  <c:v>Lima Provincias</c:v>
                </c:pt>
                <c:pt idx="13">
                  <c:v>Apurímac</c:v>
                </c:pt>
                <c:pt idx="14">
                  <c:v>Huancavelica</c:v>
                </c:pt>
                <c:pt idx="15">
                  <c:v>Loreto</c:v>
                </c:pt>
                <c:pt idx="16">
                  <c:v>Lima Metropolitana</c:v>
                </c:pt>
                <c:pt idx="17">
                  <c:v>Ica</c:v>
                </c:pt>
                <c:pt idx="18">
                  <c:v>Pasco</c:v>
                </c:pt>
                <c:pt idx="19">
                  <c:v>Tacna</c:v>
                </c:pt>
                <c:pt idx="20">
                  <c:v>Ucayali</c:v>
                </c:pt>
                <c:pt idx="21">
                  <c:v>Lambayeque</c:v>
                </c:pt>
                <c:pt idx="22">
                  <c:v>Madre de Dios</c:v>
                </c:pt>
                <c:pt idx="23">
                  <c:v>Moquegua</c:v>
                </c:pt>
                <c:pt idx="24">
                  <c:v>Tumbes</c:v>
                </c:pt>
                <c:pt idx="25">
                  <c:v>Callao</c:v>
                </c:pt>
              </c:strCache>
            </c:strRef>
          </c:cat>
          <c:val>
            <c:numRef>
              <c:f>Hoja1!$C$2:$C$27</c:f>
              <c:numCache>
                <c:formatCode>General</c:formatCode>
                <c:ptCount val="26"/>
                <c:pt idx="0">
                  <c:v>8</c:v>
                </c:pt>
                <c:pt idx="1">
                  <c:v>3</c:v>
                </c:pt>
                <c:pt idx="2">
                  <c:v>9</c:v>
                </c:pt>
                <c:pt idx="3">
                  <c:v>7</c:v>
                </c:pt>
                <c:pt idx="4">
                  <c:v>3</c:v>
                </c:pt>
                <c:pt idx="5">
                  <c:v>5</c:v>
                </c:pt>
                <c:pt idx="6">
                  <c:v>2</c:v>
                </c:pt>
                <c:pt idx="7">
                  <c:v>2</c:v>
                </c:pt>
                <c:pt idx="8">
                  <c:v>7</c:v>
                </c:pt>
                <c:pt idx="9">
                  <c:v>4</c:v>
                </c:pt>
                <c:pt idx="10">
                  <c:v>1</c:v>
                </c:pt>
                <c:pt idx="11">
                  <c:v>3</c:v>
                </c:pt>
                <c:pt idx="12">
                  <c:v>4</c:v>
                </c:pt>
                <c:pt idx="13">
                  <c:v>4</c:v>
                </c:pt>
                <c:pt idx="14">
                  <c:v>4</c:v>
                </c:pt>
                <c:pt idx="15">
                  <c:v>4</c:v>
                </c:pt>
                <c:pt idx="16">
                  <c:v>2</c:v>
                </c:pt>
                <c:pt idx="17">
                  <c:v>3</c:v>
                </c:pt>
                <c:pt idx="18">
                  <c:v>2</c:v>
                </c:pt>
                <c:pt idx="19">
                  <c:v>2</c:v>
                </c:pt>
                <c:pt idx="20">
                  <c:v>0</c:v>
                </c:pt>
                <c:pt idx="21">
                  <c:v>1</c:v>
                </c:pt>
                <c:pt idx="22">
                  <c:v>2</c:v>
                </c:pt>
                <c:pt idx="23">
                  <c:v>2</c:v>
                </c:pt>
                <c:pt idx="24">
                  <c:v>2</c:v>
                </c:pt>
                <c:pt idx="25">
                  <c:v>0</c:v>
                </c:pt>
              </c:numCache>
            </c:numRef>
          </c:val>
          <c:extLst>
            <c:ext xmlns:c16="http://schemas.microsoft.com/office/drawing/2014/chart" uri="{C3380CC4-5D6E-409C-BE32-E72D297353CC}">
              <c16:uniqueId val="{00000000-0B22-41E6-9C62-A0A006733013}"/>
            </c:ext>
          </c:extLst>
        </c:ser>
        <c:dLbls>
          <c:showLegendKey val="0"/>
          <c:showVal val="0"/>
          <c:showCatName val="0"/>
          <c:showSerName val="0"/>
          <c:showPercent val="0"/>
          <c:showBubbleSize val="0"/>
        </c:dLbls>
        <c:gapWidth val="219"/>
        <c:axId val="1880171568"/>
        <c:axId val="1880171088"/>
      </c:barChart>
      <c:catAx>
        <c:axId val="188017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880171088"/>
        <c:crosses val="autoZero"/>
        <c:auto val="1"/>
        <c:lblAlgn val="ctr"/>
        <c:lblOffset val="100"/>
        <c:noMultiLvlLbl val="0"/>
      </c:catAx>
      <c:valAx>
        <c:axId val="1880171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880171568"/>
        <c:crosses val="autoZero"/>
        <c:crossBetween val="between"/>
      </c:valAx>
      <c:spPr>
        <a:noFill/>
        <a:ln>
          <a:noFill/>
        </a:ln>
        <a:effectLst/>
      </c:spPr>
    </c:plotArea>
    <c:legend>
      <c:legendPos val="r"/>
      <c:layout>
        <c:manualLayout>
          <c:xMode val="edge"/>
          <c:yMode val="edge"/>
          <c:x val="0.81438943569553801"/>
          <c:y val="0.25373456237288827"/>
          <c:w val="0.17866611986001749"/>
          <c:h val="0.1473146974599194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419" sz="1400" b="1" dirty="0">
                <a:solidFill>
                  <a:schemeClr val="tx1"/>
                </a:solidFill>
              </a:rPr>
              <a:t>Total</a:t>
            </a:r>
            <a:r>
              <a:rPr lang="es-419" sz="1400" b="1" baseline="0" dirty="0">
                <a:solidFill>
                  <a:schemeClr val="tx1"/>
                </a:solidFill>
              </a:rPr>
              <a:t> de directivos y especialistas CyT DRE/GRE y UGEL de la región La Libertad que mantienen y asumen sus cargos </a:t>
            </a:r>
            <a:endParaRPr lang="es-PE" sz="1400" b="1"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4.9087699517884074E-2"/>
          <c:y val="0.15273212396690222"/>
          <c:w val="0.92541095814767893"/>
          <c:h val="0.63190291658414766"/>
        </c:manualLayout>
      </c:layout>
      <c:barChart>
        <c:barDir val="col"/>
        <c:grouping val="clustered"/>
        <c:varyColors val="0"/>
        <c:ser>
          <c:idx val="0"/>
          <c:order val="0"/>
          <c:tx>
            <c:strRef>
              <c:f>Hoja1!$B$1</c:f>
              <c:strCache>
                <c:ptCount val="1"/>
                <c:pt idx="0">
                  <c:v>MANTIENE CARGO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Especialistas CyT GRE LA LIBERTAD</c:v>
                </c:pt>
                <c:pt idx="1">
                  <c:v>Especialistas CyT UGEL VIRÚ</c:v>
                </c:pt>
                <c:pt idx="2">
                  <c:v>Especialistas CyT UGEL ASCOPE</c:v>
                </c:pt>
                <c:pt idx="3">
                  <c:v>Especialistas CyT UGEL BOLÍVAR</c:v>
                </c:pt>
                <c:pt idx="4">
                  <c:v>Especialistas CyT UGEL CHEPÉN</c:v>
                </c:pt>
              </c:strCache>
            </c:strRef>
          </c:cat>
          <c:val>
            <c:numRef>
              <c:f>Hoja1!$B$2:$B$6</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0-FAAE-471D-B7B9-147C4080A733}"/>
            </c:ext>
          </c:extLst>
        </c:ser>
        <c:ser>
          <c:idx val="1"/>
          <c:order val="1"/>
          <c:tx>
            <c:strRef>
              <c:f>Hoja1!$C$1</c:f>
              <c:strCache>
                <c:ptCount val="1"/>
                <c:pt idx="0">
                  <c:v>NO MANTIENE CARGO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Especialistas CyT GRE LA LIBERTAD</c:v>
                </c:pt>
                <c:pt idx="1">
                  <c:v>Especialistas CyT UGEL VIRÚ</c:v>
                </c:pt>
                <c:pt idx="2">
                  <c:v>Especialistas CyT UGEL ASCOPE</c:v>
                </c:pt>
                <c:pt idx="3">
                  <c:v>Especialistas CyT UGEL BOLÍVAR</c:v>
                </c:pt>
                <c:pt idx="4">
                  <c:v>Especialistas CyT UGEL CHEPÉN</c:v>
                </c:pt>
              </c:strCache>
            </c:strRef>
          </c:cat>
          <c:val>
            <c:numRef>
              <c:f>Hoja1!$C$2:$C$6</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0-0B22-41E6-9C62-A0A006733013}"/>
            </c:ext>
          </c:extLst>
        </c:ser>
        <c:dLbls>
          <c:showLegendKey val="0"/>
          <c:showVal val="0"/>
          <c:showCatName val="0"/>
          <c:showSerName val="0"/>
          <c:showPercent val="0"/>
          <c:showBubbleSize val="0"/>
        </c:dLbls>
        <c:gapWidth val="219"/>
        <c:overlap val="-27"/>
        <c:axId val="1880171568"/>
        <c:axId val="1880171088"/>
      </c:barChart>
      <c:catAx>
        <c:axId val="188017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880171088"/>
        <c:crosses val="autoZero"/>
        <c:auto val="1"/>
        <c:lblAlgn val="ctr"/>
        <c:lblOffset val="100"/>
        <c:noMultiLvlLbl val="0"/>
      </c:catAx>
      <c:valAx>
        <c:axId val="1880171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880171568"/>
        <c:crosses val="autoZero"/>
        <c:crossBetween val="between"/>
      </c:valAx>
      <c:spPr>
        <a:noFill/>
        <a:ln>
          <a:noFill/>
        </a:ln>
        <a:effectLst/>
      </c:spPr>
    </c:plotArea>
    <c:legend>
      <c:legendPos val="b"/>
      <c:layout>
        <c:manualLayout>
          <c:xMode val="edge"/>
          <c:yMode val="edge"/>
          <c:x val="0.6030832432759996"/>
          <c:y val="0.92014551720517634"/>
          <c:w val="0.39691675672400034"/>
          <c:h val="6.940788630323126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419" sz="1400" b="1" dirty="0">
                <a:solidFill>
                  <a:schemeClr val="tx1"/>
                </a:solidFill>
              </a:rPr>
              <a:t>Total</a:t>
            </a:r>
            <a:r>
              <a:rPr lang="es-419" sz="1400" b="1" baseline="0" dirty="0">
                <a:solidFill>
                  <a:schemeClr val="tx1"/>
                </a:solidFill>
              </a:rPr>
              <a:t> de directivos y especialistas CyT DRE/GRE y UGEL de la región La Libertad que mantienen y asumen sus cargos </a:t>
            </a:r>
            <a:endParaRPr lang="es-PE" sz="1400" b="1"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4.9087699517884074E-2"/>
          <c:y val="0.15273212396690222"/>
          <c:w val="0.92541095814767893"/>
          <c:h val="0.63190291658414766"/>
        </c:manualLayout>
      </c:layout>
      <c:barChart>
        <c:barDir val="col"/>
        <c:grouping val="clustered"/>
        <c:varyColors val="0"/>
        <c:ser>
          <c:idx val="0"/>
          <c:order val="0"/>
          <c:tx>
            <c:strRef>
              <c:f>Hoja1!$B$1</c:f>
              <c:strCache>
                <c:ptCount val="1"/>
                <c:pt idx="0">
                  <c:v>MANTIENE CARGO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Especialistas CyT UGEL JULCÁN</c:v>
                </c:pt>
                <c:pt idx="1">
                  <c:v>Especialistas CyT UGEL OTUZCO</c:v>
                </c:pt>
                <c:pt idx="2">
                  <c:v>Especialistas CyT UGEL PACASMAYO</c:v>
                </c:pt>
                <c:pt idx="3">
                  <c:v>Especialistas CyT UGEL PATAZ</c:v>
                </c:pt>
                <c:pt idx="4">
                  <c:v>Especialistas CyT UGEL SÁNCHEZ CARRIÓN</c:v>
                </c:pt>
              </c:strCache>
            </c:strRef>
          </c:cat>
          <c:val>
            <c:numRef>
              <c:f>Hoja1!$B$2:$B$6</c:f>
              <c:numCache>
                <c:formatCode>General</c:formatCode>
                <c:ptCount val="5"/>
                <c:pt idx="0">
                  <c:v>0</c:v>
                </c:pt>
                <c:pt idx="1">
                  <c:v>1</c:v>
                </c:pt>
                <c:pt idx="2">
                  <c:v>0</c:v>
                </c:pt>
                <c:pt idx="3">
                  <c:v>1</c:v>
                </c:pt>
                <c:pt idx="4">
                  <c:v>1</c:v>
                </c:pt>
              </c:numCache>
            </c:numRef>
          </c:val>
          <c:extLst>
            <c:ext xmlns:c16="http://schemas.microsoft.com/office/drawing/2014/chart" uri="{C3380CC4-5D6E-409C-BE32-E72D297353CC}">
              <c16:uniqueId val="{00000000-FAAE-471D-B7B9-147C4080A733}"/>
            </c:ext>
          </c:extLst>
        </c:ser>
        <c:ser>
          <c:idx val="1"/>
          <c:order val="1"/>
          <c:tx>
            <c:strRef>
              <c:f>Hoja1!$C$1</c:f>
              <c:strCache>
                <c:ptCount val="1"/>
                <c:pt idx="0">
                  <c:v>NO MANTIENE CARGO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Especialistas CyT UGEL JULCÁN</c:v>
                </c:pt>
                <c:pt idx="1">
                  <c:v>Especialistas CyT UGEL OTUZCO</c:v>
                </c:pt>
                <c:pt idx="2">
                  <c:v>Especialistas CyT UGEL PACASMAYO</c:v>
                </c:pt>
                <c:pt idx="3">
                  <c:v>Especialistas CyT UGEL PATAZ</c:v>
                </c:pt>
                <c:pt idx="4">
                  <c:v>Especialistas CyT UGEL SÁNCHEZ CARRIÓN</c:v>
                </c:pt>
              </c:strCache>
            </c:strRef>
          </c:cat>
          <c:val>
            <c:numRef>
              <c:f>Hoja1!$C$2:$C$6</c:f>
              <c:numCache>
                <c:formatCode>General</c:formatCode>
                <c:ptCount val="5"/>
                <c:pt idx="0">
                  <c:v>1</c:v>
                </c:pt>
                <c:pt idx="1">
                  <c:v>0</c:v>
                </c:pt>
                <c:pt idx="2">
                  <c:v>1</c:v>
                </c:pt>
                <c:pt idx="3">
                  <c:v>0</c:v>
                </c:pt>
                <c:pt idx="4">
                  <c:v>0</c:v>
                </c:pt>
              </c:numCache>
            </c:numRef>
          </c:val>
          <c:extLst>
            <c:ext xmlns:c16="http://schemas.microsoft.com/office/drawing/2014/chart" uri="{C3380CC4-5D6E-409C-BE32-E72D297353CC}">
              <c16:uniqueId val="{00000000-0B22-41E6-9C62-A0A006733013}"/>
            </c:ext>
          </c:extLst>
        </c:ser>
        <c:dLbls>
          <c:showLegendKey val="0"/>
          <c:showVal val="0"/>
          <c:showCatName val="0"/>
          <c:showSerName val="0"/>
          <c:showPercent val="0"/>
          <c:showBubbleSize val="0"/>
        </c:dLbls>
        <c:gapWidth val="219"/>
        <c:overlap val="-27"/>
        <c:axId val="1880171568"/>
        <c:axId val="1880171088"/>
      </c:barChart>
      <c:catAx>
        <c:axId val="188017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880171088"/>
        <c:crosses val="autoZero"/>
        <c:auto val="1"/>
        <c:lblAlgn val="ctr"/>
        <c:lblOffset val="100"/>
        <c:noMultiLvlLbl val="0"/>
      </c:catAx>
      <c:valAx>
        <c:axId val="1880171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880171568"/>
        <c:crosses val="autoZero"/>
        <c:crossBetween val="between"/>
      </c:valAx>
      <c:spPr>
        <a:noFill/>
        <a:ln>
          <a:noFill/>
        </a:ln>
        <a:effectLst/>
      </c:spPr>
    </c:plotArea>
    <c:legend>
      <c:legendPos val="b"/>
      <c:layout>
        <c:manualLayout>
          <c:xMode val="edge"/>
          <c:yMode val="edge"/>
          <c:x val="0.6030832432759996"/>
          <c:y val="0.92014551720517634"/>
          <c:w val="0.39691675672400034"/>
          <c:h val="6.940788630323126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419" sz="1400" b="1" dirty="0">
                <a:solidFill>
                  <a:schemeClr val="tx1"/>
                </a:solidFill>
              </a:rPr>
              <a:t>Total</a:t>
            </a:r>
            <a:r>
              <a:rPr lang="es-419" sz="1400" b="1" baseline="0" dirty="0">
                <a:solidFill>
                  <a:schemeClr val="tx1"/>
                </a:solidFill>
              </a:rPr>
              <a:t> de directivos y especialistas CyT DRE/GRE y UGEL de la región La Libertad que mantienen y asumen sus cargos </a:t>
            </a:r>
            <a:endParaRPr lang="es-PE" sz="1400" b="1"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4.9087699517884074E-2"/>
          <c:y val="0.15273212396690222"/>
          <c:w val="0.92541095814767893"/>
          <c:h val="0.55566109169611544"/>
        </c:manualLayout>
      </c:layout>
      <c:barChart>
        <c:barDir val="col"/>
        <c:grouping val="clustered"/>
        <c:varyColors val="0"/>
        <c:ser>
          <c:idx val="0"/>
          <c:order val="0"/>
          <c:tx>
            <c:strRef>
              <c:f>Hoja1!$B$1</c:f>
              <c:strCache>
                <c:ptCount val="1"/>
                <c:pt idx="0">
                  <c:v>MANTIENE CARGO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Especialistas CyT UGEL SANTIAGO DE CHUCO</c:v>
                </c:pt>
                <c:pt idx="1">
                  <c:v>Especialistas CyT UGEL GRAN CHIMÚ</c:v>
                </c:pt>
                <c:pt idx="2">
                  <c:v>Especialistas CyT UGEL 01 - EL PORVENIR</c:v>
                </c:pt>
                <c:pt idx="3">
                  <c:v>Especialistas CyT UGEL 02 - LA ESPERANZA</c:v>
                </c:pt>
                <c:pt idx="4">
                  <c:v>Especialistas CyT UGEL 03 - TRUJILLO NOR OESTE</c:v>
                </c:pt>
                <c:pt idx="5">
                  <c:v>Especialistas CyT UGEL 04 - TRUJILLO SUR ESTE</c:v>
                </c:pt>
              </c:strCache>
            </c:strRef>
          </c:cat>
          <c:val>
            <c:numRef>
              <c:f>Hoja1!$B$2:$B$7</c:f>
              <c:numCache>
                <c:formatCode>General</c:formatCode>
                <c:ptCount val="6"/>
                <c:pt idx="0">
                  <c:v>1</c:v>
                </c:pt>
                <c:pt idx="1">
                  <c:v>1</c:v>
                </c:pt>
                <c:pt idx="2">
                  <c:v>1</c:v>
                </c:pt>
                <c:pt idx="3">
                  <c:v>0</c:v>
                </c:pt>
                <c:pt idx="4">
                  <c:v>1</c:v>
                </c:pt>
                <c:pt idx="5">
                  <c:v>1</c:v>
                </c:pt>
              </c:numCache>
            </c:numRef>
          </c:val>
          <c:extLst>
            <c:ext xmlns:c16="http://schemas.microsoft.com/office/drawing/2014/chart" uri="{C3380CC4-5D6E-409C-BE32-E72D297353CC}">
              <c16:uniqueId val="{00000000-FAAE-471D-B7B9-147C4080A733}"/>
            </c:ext>
          </c:extLst>
        </c:ser>
        <c:ser>
          <c:idx val="1"/>
          <c:order val="1"/>
          <c:tx>
            <c:strRef>
              <c:f>Hoja1!$C$1</c:f>
              <c:strCache>
                <c:ptCount val="1"/>
                <c:pt idx="0">
                  <c:v>NO MANTIENE CARGO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Especialistas CyT UGEL SANTIAGO DE CHUCO</c:v>
                </c:pt>
                <c:pt idx="1">
                  <c:v>Especialistas CyT UGEL GRAN CHIMÚ</c:v>
                </c:pt>
                <c:pt idx="2">
                  <c:v>Especialistas CyT UGEL 01 - EL PORVENIR</c:v>
                </c:pt>
                <c:pt idx="3">
                  <c:v>Especialistas CyT UGEL 02 - LA ESPERANZA</c:v>
                </c:pt>
                <c:pt idx="4">
                  <c:v>Especialistas CyT UGEL 03 - TRUJILLO NOR OESTE</c:v>
                </c:pt>
                <c:pt idx="5">
                  <c:v>Especialistas CyT UGEL 04 - TRUJILLO SUR ESTE</c:v>
                </c:pt>
              </c:strCache>
            </c:strRef>
          </c:cat>
          <c:val>
            <c:numRef>
              <c:f>Hoja1!$C$2:$C$7</c:f>
              <c:numCache>
                <c:formatCode>General</c:formatCode>
                <c:ptCount val="6"/>
                <c:pt idx="0">
                  <c:v>0</c:v>
                </c:pt>
                <c:pt idx="1">
                  <c:v>0</c:v>
                </c:pt>
                <c:pt idx="2">
                  <c:v>0</c:v>
                </c:pt>
                <c:pt idx="3">
                  <c:v>1</c:v>
                </c:pt>
                <c:pt idx="4">
                  <c:v>0</c:v>
                </c:pt>
                <c:pt idx="5">
                  <c:v>0</c:v>
                </c:pt>
              </c:numCache>
            </c:numRef>
          </c:val>
          <c:extLst>
            <c:ext xmlns:c16="http://schemas.microsoft.com/office/drawing/2014/chart" uri="{C3380CC4-5D6E-409C-BE32-E72D297353CC}">
              <c16:uniqueId val="{00000000-0B22-41E6-9C62-A0A006733013}"/>
            </c:ext>
          </c:extLst>
        </c:ser>
        <c:dLbls>
          <c:showLegendKey val="0"/>
          <c:showVal val="0"/>
          <c:showCatName val="0"/>
          <c:showSerName val="0"/>
          <c:showPercent val="0"/>
          <c:showBubbleSize val="0"/>
        </c:dLbls>
        <c:gapWidth val="219"/>
        <c:overlap val="-27"/>
        <c:axId val="1880171568"/>
        <c:axId val="1880171088"/>
      </c:barChart>
      <c:catAx>
        <c:axId val="188017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880171088"/>
        <c:crosses val="autoZero"/>
        <c:auto val="1"/>
        <c:lblAlgn val="ctr"/>
        <c:lblOffset val="100"/>
        <c:noMultiLvlLbl val="0"/>
      </c:catAx>
      <c:valAx>
        <c:axId val="1880171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880171568"/>
        <c:crosses val="autoZero"/>
        <c:crossBetween val="between"/>
      </c:valAx>
      <c:spPr>
        <a:noFill/>
        <a:ln>
          <a:noFill/>
        </a:ln>
        <a:effectLst/>
      </c:spPr>
    </c:plotArea>
    <c:legend>
      <c:legendPos val="b"/>
      <c:layout>
        <c:manualLayout>
          <c:xMode val="edge"/>
          <c:yMode val="edge"/>
          <c:x val="0.59579525599084027"/>
          <c:y val="0.92367290403091418"/>
          <c:w val="0.39691675672400034"/>
          <c:h val="6.940788630323126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419" sz="1200" b="1" dirty="0">
                <a:solidFill>
                  <a:schemeClr val="tx1"/>
                </a:solidFill>
              </a:rPr>
              <a:t>N° TOTAL DE CLUBES DE CIENCIA Y</a:t>
            </a:r>
            <a:r>
              <a:rPr lang="es-419" sz="1200" b="1" baseline="0" dirty="0">
                <a:solidFill>
                  <a:schemeClr val="tx1"/>
                </a:solidFill>
              </a:rPr>
              <a:t> TECNOLOGÍA POR UGEL A NIVEL DE LA GRE LA LIBERTAD</a:t>
            </a:r>
            <a:endParaRPr lang="es-PE" sz="1200" b="1" dirty="0">
              <a:solidFill>
                <a:schemeClr val="tx1"/>
              </a:solidFill>
            </a:endParaRPr>
          </a:p>
        </c:rich>
      </c:tx>
      <c:layout>
        <c:manualLayout>
          <c:xMode val="edge"/>
          <c:yMode val="edge"/>
          <c:x val="0.19659303485331089"/>
          <c:y val="1.799686656131178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8.7027415052393961E-2"/>
          <c:y val="0.16066123512055247"/>
          <c:w val="0.90388138431354137"/>
          <c:h val="0.59396524214987656"/>
        </c:manualLayout>
      </c:layout>
      <c:barChart>
        <c:barDir val="col"/>
        <c:grouping val="clustered"/>
        <c:varyColors val="0"/>
        <c:ser>
          <c:idx val="0"/>
          <c:order val="0"/>
          <c:tx>
            <c:strRef>
              <c:f>Hoja1!$B$1</c:f>
              <c:strCache>
                <c:ptCount val="1"/>
                <c:pt idx="0">
                  <c:v>Total de Clubes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GRE LA LIBERTAD</c:v>
                </c:pt>
                <c:pt idx="1">
                  <c:v>UGEL VIRÚ</c:v>
                </c:pt>
                <c:pt idx="2">
                  <c:v>UGEL ASCOPE</c:v>
                </c:pt>
                <c:pt idx="3">
                  <c:v>UGEL BOLÍVAR</c:v>
                </c:pt>
                <c:pt idx="4">
                  <c:v>UGEL CHEPÉN</c:v>
                </c:pt>
              </c:strCache>
            </c:strRef>
          </c:cat>
          <c:val>
            <c:numRef>
              <c:f>Hoja1!$B$2:$B$6</c:f>
              <c:numCache>
                <c:formatCode>General</c:formatCode>
                <c:ptCount val="5"/>
                <c:pt idx="0">
                  <c:v>502</c:v>
                </c:pt>
                <c:pt idx="1">
                  <c:v>40</c:v>
                </c:pt>
                <c:pt idx="2">
                  <c:v>35</c:v>
                </c:pt>
                <c:pt idx="3">
                  <c:v>22</c:v>
                </c:pt>
                <c:pt idx="4">
                  <c:v>20</c:v>
                </c:pt>
              </c:numCache>
            </c:numRef>
          </c:val>
          <c:extLst>
            <c:ext xmlns:c16="http://schemas.microsoft.com/office/drawing/2014/chart" uri="{C3380CC4-5D6E-409C-BE32-E72D297353CC}">
              <c16:uniqueId val="{00000000-0D47-497A-834C-7D880CC78B98}"/>
            </c:ext>
          </c:extLst>
        </c:ser>
        <c:ser>
          <c:idx val="1"/>
          <c:order val="1"/>
          <c:tx>
            <c:strRef>
              <c:f>Hoja1!$C$1</c:f>
              <c:strCache>
                <c:ptCount val="1"/>
                <c:pt idx="0">
                  <c:v>Total de Docentes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GRE LA LIBERTAD</c:v>
                </c:pt>
                <c:pt idx="1">
                  <c:v>UGEL VIRÚ</c:v>
                </c:pt>
                <c:pt idx="2">
                  <c:v>UGEL ASCOPE</c:v>
                </c:pt>
                <c:pt idx="3">
                  <c:v>UGEL BOLÍVAR</c:v>
                </c:pt>
                <c:pt idx="4">
                  <c:v>UGEL CHEPÉN</c:v>
                </c:pt>
              </c:strCache>
            </c:strRef>
          </c:cat>
          <c:val>
            <c:numRef>
              <c:f>Hoja1!$C$2:$C$6</c:f>
              <c:numCache>
                <c:formatCode>General</c:formatCode>
                <c:ptCount val="5"/>
                <c:pt idx="0">
                  <c:v>583</c:v>
                </c:pt>
                <c:pt idx="1">
                  <c:v>49</c:v>
                </c:pt>
                <c:pt idx="2">
                  <c:v>43</c:v>
                </c:pt>
                <c:pt idx="3">
                  <c:v>25</c:v>
                </c:pt>
                <c:pt idx="4">
                  <c:v>19</c:v>
                </c:pt>
              </c:numCache>
            </c:numRef>
          </c:val>
          <c:extLst>
            <c:ext xmlns:c16="http://schemas.microsoft.com/office/drawing/2014/chart" uri="{C3380CC4-5D6E-409C-BE32-E72D297353CC}">
              <c16:uniqueId val="{00000001-0D47-497A-834C-7D880CC78B98}"/>
            </c:ext>
          </c:extLst>
        </c:ser>
        <c:ser>
          <c:idx val="2"/>
          <c:order val="2"/>
          <c:tx>
            <c:strRef>
              <c:f>Hoja1!$D$1</c:f>
              <c:strCache>
                <c:ptCount val="1"/>
                <c:pt idx="0">
                  <c:v>Total de Estudiantes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GRE LA LIBERTAD</c:v>
                </c:pt>
                <c:pt idx="1">
                  <c:v>UGEL VIRÚ</c:v>
                </c:pt>
                <c:pt idx="2">
                  <c:v>UGEL ASCOPE</c:v>
                </c:pt>
                <c:pt idx="3">
                  <c:v>UGEL BOLÍVAR</c:v>
                </c:pt>
                <c:pt idx="4">
                  <c:v>UGEL CHEPÉN</c:v>
                </c:pt>
              </c:strCache>
            </c:strRef>
          </c:cat>
          <c:val>
            <c:numRef>
              <c:f>Hoja1!$D$2:$D$6</c:f>
              <c:numCache>
                <c:formatCode>General</c:formatCode>
                <c:ptCount val="5"/>
                <c:pt idx="0">
                  <c:v>6486</c:v>
                </c:pt>
                <c:pt idx="1">
                  <c:v>679</c:v>
                </c:pt>
                <c:pt idx="2">
                  <c:v>406</c:v>
                </c:pt>
                <c:pt idx="3">
                  <c:v>341</c:v>
                </c:pt>
                <c:pt idx="4">
                  <c:v>224</c:v>
                </c:pt>
              </c:numCache>
            </c:numRef>
          </c:val>
          <c:extLst>
            <c:ext xmlns:c16="http://schemas.microsoft.com/office/drawing/2014/chart" uri="{C3380CC4-5D6E-409C-BE32-E72D297353CC}">
              <c16:uniqueId val="{00000002-0D47-497A-834C-7D880CC78B98}"/>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419" sz="1200" b="1" dirty="0">
                <a:solidFill>
                  <a:schemeClr val="tx1"/>
                </a:solidFill>
              </a:rPr>
              <a:t>N° TOTAL DE CLUBES DE CIENCIA Y</a:t>
            </a:r>
            <a:r>
              <a:rPr lang="es-419" sz="1200" b="1" baseline="0" dirty="0">
                <a:solidFill>
                  <a:schemeClr val="tx1"/>
                </a:solidFill>
              </a:rPr>
              <a:t> TECNOLOGÍA POR UGEL A NIVEL DE LA GRE LA LIBERTAD</a:t>
            </a:r>
            <a:endParaRPr lang="es-PE" sz="1200" b="1" dirty="0">
              <a:solidFill>
                <a:schemeClr val="tx1"/>
              </a:solidFill>
            </a:endParaRPr>
          </a:p>
        </c:rich>
      </c:tx>
      <c:layout>
        <c:manualLayout>
          <c:xMode val="edge"/>
          <c:yMode val="edge"/>
          <c:x val="0.19659303485331089"/>
          <c:y val="1.799686656131178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8.7027415052393961E-2"/>
          <c:y val="0.16066123512055247"/>
          <c:w val="0.90388138431354137"/>
          <c:h val="0.59396524214987656"/>
        </c:manualLayout>
      </c:layout>
      <c:barChart>
        <c:barDir val="col"/>
        <c:grouping val="clustered"/>
        <c:varyColors val="0"/>
        <c:ser>
          <c:idx val="0"/>
          <c:order val="0"/>
          <c:tx>
            <c:strRef>
              <c:f>Hoja1!$B$1</c:f>
              <c:strCache>
                <c:ptCount val="1"/>
                <c:pt idx="0">
                  <c:v>Total de Clubes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UGEL JULCÁN</c:v>
                </c:pt>
                <c:pt idx="1">
                  <c:v>UGEL OTUZCO</c:v>
                </c:pt>
                <c:pt idx="2">
                  <c:v>UGEL PACASMAYO</c:v>
                </c:pt>
                <c:pt idx="3">
                  <c:v>UGEL PATAZ</c:v>
                </c:pt>
                <c:pt idx="4">
                  <c:v>UGEL SÁNCHEZ CARRIÓN</c:v>
                </c:pt>
              </c:strCache>
            </c:strRef>
          </c:cat>
          <c:val>
            <c:numRef>
              <c:f>Hoja1!$B$2:$B$6</c:f>
              <c:numCache>
                <c:formatCode>General</c:formatCode>
                <c:ptCount val="5"/>
                <c:pt idx="0">
                  <c:v>33</c:v>
                </c:pt>
                <c:pt idx="1">
                  <c:v>29</c:v>
                </c:pt>
                <c:pt idx="2">
                  <c:v>27</c:v>
                </c:pt>
                <c:pt idx="3">
                  <c:v>26</c:v>
                </c:pt>
                <c:pt idx="4">
                  <c:v>99</c:v>
                </c:pt>
              </c:numCache>
            </c:numRef>
          </c:val>
          <c:extLst>
            <c:ext xmlns:c16="http://schemas.microsoft.com/office/drawing/2014/chart" uri="{C3380CC4-5D6E-409C-BE32-E72D297353CC}">
              <c16:uniqueId val="{00000000-0D47-497A-834C-7D880CC78B98}"/>
            </c:ext>
          </c:extLst>
        </c:ser>
        <c:ser>
          <c:idx val="1"/>
          <c:order val="1"/>
          <c:tx>
            <c:strRef>
              <c:f>Hoja1!$C$1</c:f>
              <c:strCache>
                <c:ptCount val="1"/>
                <c:pt idx="0">
                  <c:v>Total de Docentes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UGEL JULCÁN</c:v>
                </c:pt>
                <c:pt idx="1">
                  <c:v>UGEL OTUZCO</c:v>
                </c:pt>
                <c:pt idx="2">
                  <c:v>UGEL PACASMAYO</c:v>
                </c:pt>
                <c:pt idx="3">
                  <c:v>UGEL PATAZ</c:v>
                </c:pt>
                <c:pt idx="4">
                  <c:v>UGEL SÁNCHEZ CARRIÓN</c:v>
                </c:pt>
              </c:strCache>
            </c:strRef>
          </c:cat>
          <c:val>
            <c:numRef>
              <c:f>Hoja1!$C$2:$C$6</c:f>
              <c:numCache>
                <c:formatCode>General</c:formatCode>
                <c:ptCount val="5"/>
                <c:pt idx="0">
                  <c:v>34</c:v>
                </c:pt>
                <c:pt idx="1">
                  <c:v>42</c:v>
                </c:pt>
                <c:pt idx="2">
                  <c:v>31</c:v>
                </c:pt>
                <c:pt idx="3">
                  <c:v>27</c:v>
                </c:pt>
                <c:pt idx="4">
                  <c:v>116</c:v>
                </c:pt>
              </c:numCache>
            </c:numRef>
          </c:val>
          <c:extLst>
            <c:ext xmlns:c16="http://schemas.microsoft.com/office/drawing/2014/chart" uri="{C3380CC4-5D6E-409C-BE32-E72D297353CC}">
              <c16:uniqueId val="{00000001-0D47-497A-834C-7D880CC78B98}"/>
            </c:ext>
          </c:extLst>
        </c:ser>
        <c:ser>
          <c:idx val="2"/>
          <c:order val="2"/>
          <c:tx>
            <c:strRef>
              <c:f>Hoja1!$D$1</c:f>
              <c:strCache>
                <c:ptCount val="1"/>
                <c:pt idx="0">
                  <c:v>Total de Estudiantes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UGEL JULCÁN</c:v>
                </c:pt>
                <c:pt idx="1">
                  <c:v>UGEL OTUZCO</c:v>
                </c:pt>
                <c:pt idx="2">
                  <c:v>UGEL PACASMAYO</c:v>
                </c:pt>
                <c:pt idx="3">
                  <c:v>UGEL PATAZ</c:v>
                </c:pt>
                <c:pt idx="4">
                  <c:v>UGEL SÁNCHEZ CARRIÓN</c:v>
                </c:pt>
              </c:strCache>
            </c:strRef>
          </c:cat>
          <c:val>
            <c:numRef>
              <c:f>Hoja1!$D$2:$D$6</c:f>
              <c:numCache>
                <c:formatCode>General</c:formatCode>
                <c:ptCount val="5"/>
                <c:pt idx="0">
                  <c:v>437</c:v>
                </c:pt>
                <c:pt idx="1">
                  <c:v>425</c:v>
                </c:pt>
                <c:pt idx="2">
                  <c:v>198</c:v>
                </c:pt>
                <c:pt idx="3">
                  <c:v>310</c:v>
                </c:pt>
                <c:pt idx="4">
                  <c:v>1012</c:v>
                </c:pt>
              </c:numCache>
            </c:numRef>
          </c:val>
          <c:extLst>
            <c:ext xmlns:c16="http://schemas.microsoft.com/office/drawing/2014/chart" uri="{C3380CC4-5D6E-409C-BE32-E72D297353CC}">
              <c16:uniqueId val="{00000002-0D47-497A-834C-7D880CC78B98}"/>
            </c:ext>
          </c:extLst>
        </c:ser>
        <c:dLbls>
          <c:showLegendKey val="0"/>
          <c:showVal val="0"/>
          <c:showCatName val="0"/>
          <c:showSerName val="0"/>
          <c:showPercent val="0"/>
          <c:showBubbleSize val="0"/>
        </c:dLbls>
        <c:gapWidth val="182"/>
        <c:axId val="101503328"/>
        <c:axId val="101502848"/>
      </c:barChart>
      <c:catAx>
        <c:axId val="1015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2848"/>
        <c:crosses val="autoZero"/>
        <c:auto val="1"/>
        <c:lblAlgn val="ctr"/>
        <c:lblOffset val="100"/>
        <c:noMultiLvlLbl val="0"/>
      </c:catAx>
      <c:valAx>
        <c:axId val="101502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150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7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ata11.xml.rels><?xml version="1.0" encoding="UTF-8" standalone="yes"?>
<Relationships xmlns="http://schemas.openxmlformats.org/package/2006/relationships"><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1" Type="http://schemas.openxmlformats.org/officeDocument/2006/relationships/image" Target="../media/image4.jpeg"/></Relationships>
</file>

<file path=ppt/diagrams/_rels/data7.xml.rels><?xml version="1.0" encoding="UTF-8" standalone="yes"?>
<Relationships xmlns="http://schemas.openxmlformats.org/package/2006/relationships"><Relationship Id="rId1" Type="http://schemas.openxmlformats.org/officeDocument/2006/relationships/image" Target="../media/image4.jpeg"/></Relationships>
</file>

<file path=ppt/diagrams/_rels/data9.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30B27D-76FA-4FC1-9978-8B3E9BCA31EE}"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s-ES"/>
        </a:p>
      </dgm:t>
    </dgm:pt>
    <dgm:pt modelId="{4B48DE57-5566-4745-8A67-947C4048D011}">
      <dgm:prSet phldrT="[Texto]" custT="1"/>
      <dgm:spPr/>
      <dgm:t>
        <a:bodyPr/>
        <a:lstStyle/>
        <a:p>
          <a:r>
            <a:rPr lang="es-ES" sz="2500" dirty="0"/>
            <a:t>Responsables de la implementación nacional de clubes de ciencia y tecnología</a:t>
          </a:r>
        </a:p>
      </dgm:t>
    </dgm:pt>
    <dgm:pt modelId="{DA62D413-74F1-401D-9EA9-3AD0713361D7}" type="parTrans" cxnId="{AD995DEC-185B-4003-94F9-73361ACE4FCE}">
      <dgm:prSet/>
      <dgm:spPr/>
      <dgm:t>
        <a:bodyPr/>
        <a:lstStyle/>
        <a:p>
          <a:endParaRPr lang="es-ES"/>
        </a:p>
      </dgm:t>
    </dgm:pt>
    <dgm:pt modelId="{05ADF4EB-3010-4629-97F8-8AC0D6FD1321}" type="sibTrans" cxnId="{AD995DEC-185B-4003-94F9-73361ACE4FCE}">
      <dgm:prSet/>
      <dgm:spPr/>
      <dgm:t>
        <a:bodyPr/>
        <a:lstStyle/>
        <a:p>
          <a:endParaRPr lang="es-ES"/>
        </a:p>
      </dgm:t>
    </dgm:pt>
    <dgm:pt modelId="{8927D0C8-3EA4-4E6A-AE97-51E5F1D2CFA8}" type="pres">
      <dgm:prSet presAssocID="{BB30B27D-76FA-4FC1-9978-8B3E9BCA31EE}" presName="linearFlow" presStyleCnt="0">
        <dgm:presLayoutVars>
          <dgm:dir/>
          <dgm:resizeHandles val="exact"/>
        </dgm:presLayoutVars>
      </dgm:prSet>
      <dgm:spPr/>
    </dgm:pt>
    <dgm:pt modelId="{9158EEE3-CF8F-4FBE-8CF1-DE695C187556}" type="pres">
      <dgm:prSet presAssocID="{4B48DE57-5566-4745-8A67-947C4048D011}" presName="composite" presStyleCnt="0"/>
      <dgm:spPr/>
    </dgm:pt>
    <dgm:pt modelId="{EA3B19ED-41DB-4D9F-B425-73320D18BB59}" type="pres">
      <dgm:prSet presAssocID="{4B48DE57-5566-4745-8A67-947C4048D011}"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F9104E04-4682-4F2C-BEFE-58B312E13D87}" type="pres">
      <dgm:prSet presAssocID="{4B48DE57-5566-4745-8A67-947C4048D011}" presName="txShp" presStyleLbl="node1" presStyleIdx="0" presStyleCnt="1" custScaleX="112072">
        <dgm:presLayoutVars>
          <dgm:bulletEnabled val="1"/>
        </dgm:presLayoutVars>
      </dgm:prSet>
      <dgm:spPr/>
    </dgm:pt>
  </dgm:ptLst>
  <dgm:cxnLst>
    <dgm:cxn modelId="{0D8C151E-9B46-4BBD-8897-EF18E8795936}" type="presOf" srcId="{4B48DE57-5566-4745-8A67-947C4048D011}" destId="{F9104E04-4682-4F2C-BEFE-58B312E13D87}" srcOrd="0" destOrd="0" presId="urn:microsoft.com/office/officeart/2005/8/layout/vList3"/>
    <dgm:cxn modelId="{38435D26-E001-410D-A5D6-94D72DAAA925}" type="presOf" srcId="{BB30B27D-76FA-4FC1-9978-8B3E9BCA31EE}" destId="{8927D0C8-3EA4-4E6A-AE97-51E5F1D2CFA8}" srcOrd="0" destOrd="0" presId="urn:microsoft.com/office/officeart/2005/8/layout/vList3"/>
    <dgm:cxn modelId="{AD995DEC-185B-4003-94F9-73361ACE4FCE}" srcId="{BB30B27D-76FA-4FC1-9978-8B3E9BCA31EE}" destId="{4B48DE57-5566-4745-8A67-947C4048D011}" srcOrd="0" destOrd="0" parTransId="{DA62D413-74F1-401D-9EA9-3AD0713361D7}" sibTransId="{05ADF4EB-3010-4629-97F8-8AC0D6FD1321}"/>
    <dgm:cxn modelId="{AEE2EA44-6D89-4062-B058-270814484667}" type="presParOf" srcId="{8927D0C8-3EA4-4E6A-AE97-51E5F1D2CFA8}" destId="{9158EEE3-CF8F-4FBE-8CF1-DE695C187556}" srcOrd="0" destOrd="0" presId="urn:microsoft.com/office/officeart/2005/8/layout/vList3"/>
    <dgm:cxn modelId="{9EF19EE5-3D54-4363-8BF0-C8DCA6660C77}" type="presParOf" srcId="{9158EEE3-CF8F-4FBE-8CF1-DE695C187556}" destId="{EA3B19ED-41DB-4D9F-B425-73320D18BB59}" srcOrd="0" destOrd="0" presId="urn:microsoft.com/office/officeart/2005/8/layout/vList3"/>
    <dgm:cxn modelId="{88288DF3-A130-48F0-BF81-FACC0121433C}" type="presParOf" srcId="{9158EEE3-CF8F-4FBE-8CF1-DE695C187556}" destId="{F9104E04-4682-4F2C-BEFE-58B312E13D8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B744D23-28F2-4A67-B782-F4931DC7E4B1}"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ES"/>
        </a:p>
      </dgm:t>
    </dgm:pt>
    <dgm:pt modelId="{31CA7F54-3B78-42A9-AD58-9B9390BE0EB2}">
      <dgm:prSet custT="1"/>
      <dgm:spPr/>
      <dgm:t>
        <a:bodyPr/>
        <a:lstStyle/>
        <a:p>
          <a:pPr rtl="0"/>
          <a:r>
            <a:rPr lang="es-ES" sz="900" dirty="0"/>
            <a:t>2018</a:t>
          </a:r>
        </a:p>
      </dgm:t>
    </dgm:pt>
    <dgm:pt modelId="{DA5115D1-48A5-41D2-A68C-D3BF02183BF9}" type="parTrans" cxnId="{041CA550-10D9-4BCE-A4F0-FE3590000F95}">
      <dgm:prSet/>
      <dgm:spPr/>
      <dgm:t>
        <a:bodyPr/>
        <a:lstStyle/>
        <a:p>
          <a:endParaRPr lang="es-ES" sz="900"/>
        </a:p>
      </dgm:t>
    </dgm:pt>
    <dgm:pt modelId="{7B07A0C8-1651-4AED-AA9E-EE0DE23CDC4C}" type="sibTrans" cxnId="{041CA550-10D9-4BCE-A4F0-FE3590000F95}">
      <dgm:prSet custT="1"/>
      <dgm:spPr/>
      <dgm:t>
        <a:bodyPr/>
        <a:lstStyle/>
        <a:p>
          <a:endParaRPr lang="es-ES" sz="900"/>
        </a:p>
      </dgm:t>
    </dgm:pt>
    <dgm:pt modelId="{DD7ED1EE-C9B8-4D7F-AE52-AB4A17483CF6}">
      <dgm:prSet custT="1"/>
      <dgm:spPr/>
      <dgm:t>
        <a:bodyPr/>
        <a:lstStyle/>
        <a:p>
          <a:pPr rtl="0"/>
          <a:r>
            <a:rPr lang="es-ES" sz="900" dirty="0"/>
            <a:t>2019</a:t>
          </a:r>
        </a:p>
      </dgm:t>
    </dgm:pt>
    <dgm:pt modelId="{7C5BFD98-5AB9-41EA-B392-067A78EA1C86}" type="parTrans" cxnId="{86CECAC4-34C0-4C5D-B109-DECE574194FB}">
      <dgm:prSet/>
      <dgm:spPr/>
      <dgm:t>
        <a:bodyPr/>
        <a:lstStyle/>
        <a:p>
          <a:endParaRPr lang="es-ES" sz="900"/>
        </a:p>
      </dgm:t>
    </dgm:pt>
    <dgm:pt modelId="{42CF7AA8-AD47-4A2F-A199-F60F98729FA8}" type="sibTrans" cxnId="{86CECAC4-34C0-4C5D-B109-DECE574194FB}">
      <dgm:prSet custT="1"/>
      <dgm:spPr/>
      <dgm:t>
        <a:bodyPr/>
        <a:lstStyle/>
        <a:p>
          <a:endParaRPr lang="es-ES" sz="900"/>
        </a:p>
      </dgm:t>
    </dgm:pt>
    <dgm:pt modelId="{7FF8A603-C8AE-48C3-828F-DB0E8E8C4F5F}">
      <dgm:prSet custT="1"/>
      <dgm:spPr/>
      <dgm:t>
        <a:bodyPr/>
        <a:lstStyle/>
        <a:p>
          <a:pPr rtl="0"/>
          <a:r>
            <a:rPr lang="es-ES" sz="900" dirty="0"/>
            <a:t>2020</a:t>
          </a:r>
        </a:p>
      </dgm:t>
    </dgm:pt>
    <dgm:pt modelId="{720A7DA2-5C56-4874-AE13-D8FEEB44C6A4}" type="parTrans" cxnId="{25D23AAD-D198-4D63-BBEE-51A5055D210A}">
      <dgm:prSet/>
      <dgm:spPr/>
      <dgm:t>
        <a:bodyPr/>
        <a:lstStyle/>
        <a:p>
          <a:endParaRPr lang="es-ES" sz="900"/>
        </a:p>
      </dgm:t>
    </dgm:pt>
    <dgm:pt modelId="{A8618A01-BCF8-4A36-965A-4F22820190E0}" type="sibTrans" cxnId="{25D23AAD-D198-4D63-BBEE-51A5055D210A}">
      <dgm:prSet/>
      <dgm:spPr/>
      <dgm:t>
        <a:bodyPr/>
        <a:lstStyle/>
        <a:p>
          <a:endParaRPr lang="es-ES" sz="900"/>
        </a:p>
      </dgm:t>
    </dgm:pt>
    <dgm:pt modelId="{7363515B-F009-4C61-BC10-06CD0A4DA9C1}">
      <dgm:prSet custT="1"/>
      <dgm:spPr/>
      <dgm:t>
        <a:bodyPr/>
        <a:lstStyle/>
        <a:p>
          <a:pPr rtl="0"/>
          <a:r>
            <a:rPr lang="es-ES" sz="900" dirty="0"/>
            <a:t>2017</a:t>
          </a:r>
        </a:p>
      </dgm:t>
    </dgm:pt>
    <dgm:pt modelId="{8E942676-4F86-48FE-A810-6C00F701CA00}" type="parTrans" cxnId="{66508244-FF75-4FD9-9419-B916DB911447}">
      <dgm:prSet/>
      <dgm:spPr/>
      <dgm:t>
        <a:bodyPr/>
        <a:lstStyle/>
        <a:p>
          <a:endParaRPr lang="es-ES" sz="900"/>
        </a:p>
      </dgm:t>
    </dgm:pt>
    <dgm:pt modelId="{CA2CF318-DA38-4B0C-BD1D-B5640162DABD}" type="sibTrans" cxnId="{66508244-FF75-4FD9-9419-B916DB911447}">
      <dgm:prSet custT="1"/>
      <dgm:spPr/>
      <dgm:t>
        <a:bodyPr/>
        <a:lstStyle/>
        <a:p>
          <a:endParaRPr lang="es-ES" sz="900"/>
        </a:p>
      </dgm:t>
    </dgm:pt>
    <dgm:pt modelId="{1F1CD365-0BCE-41DF-B88B-A363800CEFA8}">
      <dgm:prSet custT="1"/>
      <dgm:spPr/>
      <dgm:t>
        <a:bodyPr/>
        <a:lstStyle/>
        <a:p>
          <a:r>
            <a:rPr lang="es-PE" sz="900" b="0" i="0" u="none" dirty="0"/>
            <a:t>Relanzamiento del proyecto clubes de ciencia y tecnología por parte del CONCYTEC</a:t>
          </a:r>
          <a:endParaRPr lang="es-ES" sz="900" dirty="0"/>
        </a:p>
      </dgm:t>
    </dgm:pt>
    <dgm:pt modelId="{78114EF9-CDCF-4D3D-92B1-404F93594857}" type="parTrans" cxnId="{E9DE8323-E7F1-4676-B0E4-EF403DFB1555}">
      <dgm:prSet/>
      <dgm:spPr/>
      <dgm:t>
        <a:bodyPr/>
        <a:lstStyle/>
        <a:p>
          <a:endParaRPr lang="es-ES" sz="900"/>
        </a:p>
      </dgm:t>
    </dgm:pt>
    <dgm:pt modelId="{54BE0D25-C0C0-432D-9047-FD9315A11B92}" type="sibTrans" cxnId="{E9DE8323-E7F1-4676-B0E4-EF403DFB1555}">
      <dgm:prSet/>
      <dgm:spPr/>
      <dgm:t>
        <a:bodyPr/>
        <a:lstStyle/>
        <a:p>
          <a:endParaRPr lang="es-ES" sz="900"/>
        </a:p>
      </dgm:t>
    </dgm:pt>
    <dgm:pt modelId="{728DD2BC-3D1E-4306-AB27-11FADBECB160}">
      <dgm:prSet custT="1"/>
      <dgm:spPr/>
      <dgm:t>
        <a:bodyPr/>
        <a:lstStyle/>
        <a:p>
          <a:pPr rtl="0"/>
          <a:r>
            <a:rPr lang="es-PE" sz="900" b="0" i="0" u="none" dirty="0"/>
            <a:t>Se realizaron 5     acuerdos macro regionales en Lima, Callao, Norte, Centro y Sur.</a:t>
          </a:r>
          <a:endParaRPr lang="es-ES" sz="900" dirty="0"/>
        </a:p>
      </dgm:t>
    </dgm:pt>
    <dgm:pt modelId="{804A478C-0434-431D-9DCE-FBCD463E6C00}" type="parTrans" cxnId="{0102D710-8D76-444F-B0E8-5E49091BB2CA}">
      <dgm:prSet/>
      <dgm:spPr/>
      <dgm:t>
        <a:bodyPr/>
        <a:lstStyle/>
        <a:p>
          <a:endParaRPr lang="es-ES" sz="900"/>
        </a:p>
      </dgm:t>
    </dgm:pt>
    <dgm:pt modelId="{97EE7B56-0800-48B6-9DE7-0D32D060C66C}" type="sibTrans" cxnId="{0102D710-8D76-444F-B0E8-5E49091BB2CA}">
      <dgm:prSet/>
      <dgm:spPr/>
      <dgm:t>
        <a:bodyPr/>
        <a:lstStyle/>
        <a:p>
          <a:endParaRPr lang="es-ES" sz="900"/>
        </a:p>
      </dgm:t>
    </dgm:pt>
    <dgm:pt modelId="{518FA0FB-80B1-4549-A808-E12950C4AAFD}">
      <dgm:prSet custT="1"/>
      <dgm:spPr/>
      <dgm:t>
        <a:bodyPr/>
        <a:lstStyle/>
        <a:p>
          <a:pPr rtl="0"/>
          <a:r>
            <a:rPr lang="es-ES" sz="900" b="0" i="0" u="none" dirty="0"/>
            <a:t>1011 docentes capacitados.</a:t>
          </a:r>
          <a:endParaRPr lang="es-ES" sz="900" dirty="0"/>
        </a:p>
      </dgm:t>
    </dgm:pt>
    <dgm:pt modelId="{564631D1-571F-4392-B5C5-5117637DBBC5}" type="parTrans" cxnId="{37476BC2-F231-4C41-88FF-62CEA42F1C24}">
      <dgm:prSet/>
      <dgm:spPr/>
      <dgm:t>
        <a:bodyPr/>
        <a:lstStyle/>
        <a:p>
          <a:endParaRPr lang="es-ES" sz="900"/>
        </a:p>
      </dgm:t>
    </dgm:pt>
    <dgm:pt modelId="{882C904E-C4B7-4D7A-AE47-FD3E607FEE75}" type="sibTrans" cxnId="{37476BC2-F231-4C41-88FF-62CEA42F1C24}">
      <dgm:prSet/>
      <dgm:spPr/>
      <dgm:t>
        <a:bodyPr/>
        <a:lstStyle/>
        <a:p>
          <a:endParaRPr lang="es-ES" sz="900"/>
        </a:p>
      </dgm:t>
    </dgm:pt>
    <dgm:pt modelId="{B2729C05-7919-480F-A7E9-BF6C8ED19E55}">
      <dgm:prSet custT="1"/>
      <dgm:spPr/>
      <dgm:t>
        <a:bodyPr/>
        <a:lstStyle/>
        <a:p>
          <a:pPr rtl="0"/>
          <a:r>
            <a:rPr lang="es-PE" sz="900" kern="1200" dirty="0"/>
            <a:t>8935 Clubes creados y registrados a través del SIGECCYT</a:t>
          </a:r>
          <a:endParaRPr lang="es-ES" sz="900" kern="1200" dirty="0">
            <a:solidFill>
              <a:srgbClr val="000000">
                <a:hueOff val="0"/>
                <a:satOff val="0"/>
                <a:lumOff val="0"/>
                <a:alphaOff val="0"/>
              </a:srgbClr>
            </a:solidFill>
            <a:latin typeface="Arial" panose="020B0604020202020204"/>
            <a:ea typeface="+mn-ea"/>
            <a:cs typeface="+mn-cs"/>
          </a:endParaRPr>
        </a:p>
      </dgm:t>
    </dgm:pt>
    <dgm:pt modelId="{E5595CDE-8B26-4F21-80FF-1BC9F996F0C4}" type="parTrans" cxnId="{BE5D7D6C-5FCA-412F-A434-ED4580167BDF}">
      <dgm:prSet/>
      <dgm:spPr/>
      <dgm:t>
        <a:bodyPr/>
        <a:lstStyle/>
        <a:p>
          <a:endParaRPr lang="es-ES" sz="900"/>
        </a:p>
      </dgm:t>
    </dgm:pt>
    <dgm:pt modelId="{187AF3CF-050C-4B1C-BA9A-8BC6185A8B68}" type="sibTrans" cxnId="{BE5D7D6C-5FCA-412F-A434-ED4580167BDF}">
      <dgm:prSet/>
      <dgm:spPr/>
      <dgm:t>
        <a:bodyPr/>
        <a:lstStyle/>
        <a:p>
          <a:endParaRPr lang="es-ES" sz="900"/>
        </a:p>
      </dgm:t>
    </dgm:pt>
    <dgm:pt modelId="{12162E2F-DCBB-4ED4-A405-CADBC949049B}">
      <dgm:prSet custT="1"/>
      <dgm:spPr/>
      <dgm:t>
        <a:bodyPr/>
        <a:lstStyle/>
        <a:p>
          <a:pPr rtl="0"/>
          <a:r>
            <a:rPr lang="es-PE" sz="900" b="0" i="0" u="none" dirty="0"/>
            <a:t>GRE Lambayeque  aprueba la 1ra. directiva regional de clubes</a:t>
          </a:r>
          <a:endParaRPr lang="es-ES" sz="900" b="0" i="0" u="none" dirty="0"/>
        </a:p>
      </dgm:t>
    </dgm:pt>
    <dgm:pt modelId="{8E1F7C90-947D-4463-AB6A-BFDE43B4CFCE}" type="parTrans" cxnId="{A65F9E98-8CBA-4132-B7D6-9494A0728DA5}">
      <dgm:prSet/>
      <dgm:spPr/>
      <dgm:t>
        <a:bodyPr/>
        <a:lstStyle/>
        <a:p>
          <a:endParaRPr lang="es-ES" sz="900"/>
        </a:p>
      </dgm:t>
    </dgm:pt>
    <dgm:pt modelId="{6DDE0893-B2ED-4C97-8F7B-D486CB12AA4A}" type="sibTrans" cxnId="{A65F9E98-8CBA-4132-B7D6-9494A0728DA5}">
      <dgm:prSet/>
      <dgm:spPr/>
      <dgm:t>
        <a:bodyPr/>
        <a:lstStyle/>
        <a:p>
          <a:endParaRPr lang="es-ES" sz="900"/>
        </a:p>
      </dgm:t>
    </dgm:pt>
    <dgm:pt modelId="{ED7231F6-B754-429B-BB2A-D00C2FE5AC49}">
      <dgm:prSet custT="1"/>
      <dgm:spPr/>
      <dgm:t>
        <a:bodyPr/>
        <a:lstStyle/>
        <a:p>
          <a:pPr rtl="0"/>
          <a:r>
            <a:rPr lang="es-PE" sz="900" b="0" i="0" u="none" dirty="0"/>
            <a:t>3125 Clubes creados y registrados a través de las DRE, GRE y UGEL</a:t>
          </a:r>
          <a:endParaRPr lang="es-ES" sz="900" dirty="0"/>
        </a:p>
      </dgm:t>
    </dgm:pt>
    <dgm:pt modelId="{B1422273-F8EC-404C-9716-4030A3D6512B}" type="parTrans" cxnId="{E3AE464F-E491-41EA-9877-AD8D242EB00F}">
      <dgm:prSet/>
      <dgm:spPr/>
      <dgm:t>
        <a:bodyPr/>
        <a:lstStyle/>
        <a:p>
          <a:endParaRPr lang="es-ES" sz="900"/>
        </a:p>
      </dgm:t>
    </dgm:pt>
    <dgm:pt modelId="{77C454A8-0B66-4778-9A62-9F4CB9617778}" type="sibTrans" cxnId="{E3AE464F-E491-41EA-9877-AD8D242EB00F}">
      <dgm:prSet/>
      <dgm:spPr/>
      <dgm:t>
        <a:bodyPr/>
        <a:lstStyle/>
        <a:p>
          <a:endParaRPr lang="es-ES" sz="900"/>
        </a:p>
      </dgm:t>
    </dgm:pt>
    <dgm:pt modelId="{B69892F3-4300-4A49-931D-7C8978F0E788}">
      <dgm:prSet custT="1"/>
      <dgm:spPr/>
      <dgm:t>
        <a:bodyPr/>
        <a:lstStyle/>
        <a:p>
          <a:pPr rtl="0"/>
          <a:r>
            <a:rPr lang="es-ES" sz="900" dirty="0"/>
            <a:t>2021</a:t>
          </a:r>
        </a:p>
      </dgm:t>
    </dgm:pt>
    <dgm:pt modelId="{DE3EE18D-599E-4CC2-8D00-CB363FA1C33E}" type="parTrans" cxnId="{9B0822C3-FB3D-49B7-9198-D7F81C4DF90D}">
      <dgm:prSet/>
      <dgm:spPr/>
      <dgm:t>
        <a:bodyPr/>
        <a:lstStyle/>
        <a:p>
          <a:endParaRPr lang="es-ES" sz="900"/>
        </a:p>
      </dgm:t>
    </dgm:pt>
    <dgm:pt modelId="{05C86250-52DD-402B-9C04-910EDB8D11C2}" type="sibTrans" cxnId="{9B0822C3-FB3D-49B7-9198-D7F81C4DF90D}">
      <dgm:prSet/>
      <dgm:spPr/>
      <dgm:t>
        <a:bodyPr/>
        <a:lstStyle/>
        <a:p>
          <a:endParaRPr lang="es-ES" sz="900"/>
        </a:p>
      </dgm:t>
    </dgm:pt>
    <dgm:pt modelId="{EEDFCB16-9DA6-40B2-9CF5-87775226CCD8}">
      <dgm:prSet custT="1"/>
      <dgm:spPr/>
      <dgm:t>
        <a:bodyPr/>
        <a:lstStyle/>
        <a:p>
          <a:pPr rtl="0"/>
          <a:r>
            <a:rPr lang="es-ES" sz="900" dirty="0"/>
            <a:t>Se crea el SIGECCYT</a:t>
          </a:r>
        </a:p>
      </dgm:t>
    </dgm:pt>
    <dgm:pt modelId="{3B754795-54ED-4FB0-965F-3B26675A897A}" type="parTrans" cxnId="{3734C49E-037D-41A3-984E-75C900384A4C}">
      <dgm:prSet/>
      <dgm:spPr/>
      <dgm:t>
        <a:bodyPr/>
        <a:lstStyle/>
        <a:p>
          <a:endParaRPr lang="es-ES" sz="900"/>
        </a:p>
      </dgm:t>
    </dgm:pt>
    <dgm:pt modelId="{6C508111-D0DF-4090-9E32-1E2F8CBAE57F}" type="sibTrans" cxnId="{3734C49E-037D-41A3-984E-75C900384A4C}">
      <dgm:prSet/>
      <dgm:spPr/>
      <dgm:t>
        <a:bodyPr/>
        <a:lstStyle/>
        <a:p>
          <a:endParaRPr lang="es-ES" sz="900"/>
        </a:p>
      </dgm:t>
    </dgm:pt>
    <dgm:pt modelId="{A307EBFA-DCED-4DBB-9E88-8BCB070793F1}">
      <dgm:prSet custT="1"/>
      <dgm:spPr/>
      <dgm:t>
        <a:bodyPr/>
        <a:lstStyle/>
        <a:p>
          <a:pPr rtl="0"/>
          <a:r>
            <a:rPr lang="es-PE" sz="900" dirty="0"/>
            <a:t>2204 Clubes creados y registrados a través del SIGECCYT</a:t>
          </a:r>
          <a:endParaRPr lang="es-ES" sz="900" dirty="0"/>
        </a:p>
      </dgm:t>
    </dgm:pt>
    <dgm:pt modelId="{7DD62837-BE2C-40D2-BAF9-3BE953A19C47}" type="parTrans" cxnId="{9E05DBAE-EB66-4DF9-B937-A149A71BEC67}">
      <dgm:prSet/>
      <dgm:spPr/>
      <dgm:t>
        <a:bodyPr/>
        <a:lstStyle/>
        <a:p>
          <a:endParaRPr lang="es-ES" sz="900"/>
        </a:p>
      </dgm:t>
    </dgm:pt>
    <dgm:pt modelId="{D2176CC3-6025-4CC1-81EF-8FA2DAA9E3C0}" type="sibTrans" cxnId="{9E05DBAE-EB66-4DF9-B937-A149A71BEC67}">
      <dgm:prSet/>
      <dgm:spPr/>
      <dgm:t>
        <a:bodyPr/>
        <a:lstStyle/>
        <a:p>
          <a:endParaRPr lang="es-ES" sz="900"/>
        </a:p>
      </dgm:t>
    </dgm:pt>
    <dgm:pt modelId="{497BB4FB-8139-4B90-9EBE-17FAAC2866C8}">
      <dgm:prSet custT="1"/>
      <dgm:spPr/>
      <dgm:t>
        <a:bodyPr/>
        <a:lstStyle/>
        <a:p>
          <a:pPr rtl="0"/>
          <a:r>
            <a:rPr lang="es-ES" sz="900" dirty="0"/>
            <a:t>5191 </a:t>
          </a:r>
          <a:r>
            <a:rPr lang="es-ES" sz="900" b="0" i="0" u="none" dirty="0"/>
            <a:t>docentes</a:t>
          </a:r>
          <a:r>
            <a:rPr lang="es-ES" sz="900" dirty="0"/>
            <a:t> capacitados</a:t>
          </a:r>
        </a:p>
      </dgm:t>
    </dgm:pt>
    <dgm:pt modelId="{3C824772-86DD-4A9A-8409-0061C30DCCF2}" type="parTrans" cxnId="{6B1F7B73-43A0-49E8-A640-24947E416B2F}">
      <dgm:prSet/>
      <dgm:spPr/>
      <dgm:t>
        <a:bodyPr/>
        <a:lstStyle/>
        <a:p>
          <a:endParaRPr lang="es-ES" sz="900"/>
        </a:p>
      </dgm:t>
    </dgm:pt>
    <dgm:pt modelId="{0E76343F-2283-43BB-8CDD-F1636949468C}" type="sibTrans" cxnId="{6B1F7B73-43A0-49E8-A640-24947E416B2F}">
      <dgm:prSet/>
      <dgm:spPr/>
      <dgm:t>
        <a:bodyPr/>
        <a:lstStyle/>
        <a:p>
          <a:endParaRPr lang="es-ES" sz="900"/>
        </a:p>
      </dgm:t>
    </dgm:pt>
    <dgm:pt modelId="{13A0C5FC-2729-44F2-AF3E-134C53115724}">
      <dgm:prSet custT="1"/>
      <dgm:spPr/>
      <dgm:t>
        <a:bodyPr/>
        <a:lstStyle/>
        <a:p>
          <a:pPr rtl="0"/>
          <a:r>
            <a:rPr lang="es-PE" sz="900" dirty="0"/>
            <a:t>Se lograron implementar 03 proyectos educativos con enfoque STEAM/STEM con plataformas virtuales como SIENCE BITS, CLOUDLABS y PLAYTEC EDU </a:t>
          </a:r>
          <a:endParaRPr lang="es-ES" sz="900" dirty="0"/>
        </a:p>
      </dgm:t>
    </dgm:pt>
    <dgm:pt modelId="{7508BBA6-A568-4A50-92E3-4146A633F0FA}" type="parTrans" cxnId="{A9B671E1-2329-4FD8-B90D-53247C583772}">
      <dgm:prSet/>
      <dgm:spPr/>
      <dgm:t>
        <a:bodyPr/>
        <a:lstStyle/>
        <a:p>
          <a:endParaRPr lang="es-ES" sz="900"/>
        </a:p>
      </dgm:t>
    </dgm:pt>
    <dgm:pt modelId="{F60EF02F-B761-4B3B-97E0-80232C95E244}" type="sibTrans" cxnId="{A9B671E1-2329-4FD8-B90D-53247C583772}">
      <dgm:prSet/>
      <dgm:spPr/>
      <dgm:t>
        <a:bodyPr/>
        <a:lstStyle/>
        <a:p>
          <a:endParaRPr lang="es-ES" sz="900"/>
        </a:p>
      </dgm:t>
    </dgm:pt>
    <dgm:pt modelId="{3D9C543A-AD39-49A6-9387-199BAE4EF3A4}">
      <dgm:prSet custT="1"/>
      <dgm:spPr/>
      <dgm:t>
        <a:bodyPr/>
        <a:lstStyle/>
        <a:p>
          <a:pPr rtl="0"/>
          <a:r>
            <a:rPr lang="es-ES" sz="900" dirty="0"/>
            <a:t>Se crea el portal web de clubes</a:t>
          </a:r>
        </a:p>
      </dgm:t>
    </dgm:pt>
    <dgm:pt modelId="{9BDA680E-9A1A-416D-ADCF-75FD74552BF9}" type="parTrans" cxnId="{06DBD839-C11F-443F-A507-3668948551F6}">
      <dgm:prSet/>
      <dgm:spPr/>
      <dgm:t>
        <a:bodyPr/>
        <a:lstStyle/>
        <a:p>
          <a:endParaRPr lang="es-ES" sz="900"/>
        </a:p>
      </dgm:t>
    </dgm:pt>
    <dgm:pt modelId="{5E0DAA8E-B098-486A-B589-DDEA4E6F7D9F}" type="sibTrans" cxnId="{06DBD839-C11F-443F-A507-3668948551F6}">
      <dgm:prSet/>
      <dgm:spPr/>
      <dgm:t>
        <a:bodyPr/>
        <a:lstStyle/>
        <a:p>
          <a:endParaRPr lang="es-ES" sz="900"/>
        </a:p>
      </dgm:t>
    </dgm:pt>
    <dgm:pt modelId="{92CEF6AD-065D-47FC-8365-0CB875B0AB2A}">
      <dgm:prSet custT="1"/>
      <dgm:spPr/>
      <dgm:t>
        <a:bodyPr/>
        <a:lstStyle/>
        <a:p>
          <a:pPr rtl="0"/>
          <a:r>
            <a:rPr lang="es-ES" sz="900" dirty="0"/>
            <a:t>2022</a:t>
          </a:r>
        </a:p>
      </dgm:t>
    </dgm:pt>
    <dgm:pt modelId="{4492349B-D9B7-4E1E-8C3B-D3420463EA89}" type="parTrans" cxnId="{38265134-F520-40A6-AB8E-F0F02887AD5A}">
      <dgm:prSet/>
      <dgm:spPr/>
      <dgm:t>
        <a:bodyPr/>
        <a:lstStyle/>
        <a:p>
          <a:endParaRPr lang="es-ES" sz="900"/>
        </a:p>
      </dgm:t>
    </dgm:pt>
    <dgm:pt modelId="{EDA3D2BE-F56F-424B-9516-F7DE706E6BF7}" type="sibTrans" cxnId="{38265134-F520-40A6-AB8E-F0F02887AD5A}">
      <dgm:prSet/>
      <dgm:spPr/>
      <dgm:t>
        <a:bodyPr/>
        <a:lstStyle/>
        <a:p>
          <a:endParaRPr lang="es-ES" sz="900"/>
        </a:p>
      </dgm:t>
    </dgm:pt>
    <dgm:pt modelId="{E53DCDD2-2A31-48AF-9069-2AC4A34016FA}">
      <dgm:prSet custT="1"/>
      <dgm:spPr/>
      <dgm:t>
        <a:bodyPr/>
        <a:lstStyle/>
        <a:p>
          <a:pPr rtl="0"/>
          <a:r>
            <a:rPr lang="es-PE" sz="900" dirty="0"/>
            <a:t>6261 Clubes creados y registrados a través del SIGECCYT</a:t>
          </a:r>
          <a:endParaRPr lang="es-ES" sz="900" dirty="0"/>
        </a:p>
      </dgm:t>
    </dgm:pt>
    <dgm:pt modelId="{C7074D6B-C555-42E7-8F5D-78EEC21EDAEA}" type="parTrans" cxnId="{8CDC3630-2A3C-4F0E-97D2-BAA7F4AC6354}">
      <dgm:prSet/>
      <dgm:spPr/>
      <dgm:t>
        <a:bodyPr/>
        <a:lstStyle/>
        <a:p>
          <a:endParaRPr lang="es-ES" sz="900"/>
        </a:p>
      </dgm:t>
    </dgm:pt>
    <dgm:pt modelId="{E9E9F210-8525-480A-8917-74FEAA6F5E03}" type="sibTrans" cxnId="{8CDC3630-2A3C-4F0E-97D2-BAA7F4AC6354}">
      <dgm:prSet/>
      <dgm:spPr/>
      <dgm:t>
        <a:bodyPr/>
        <a:lstStyle/>
        <a:p>
          <a:endParaRPr lang="es-ES" sz="900"/>
        </a:p>
      </dgm:t>
    </dgm:pt>
    <dgm:pt modelId="{D21C073C-3CC9-4C6A-B6BE-CBB3123946A2}">
      <dgm:prSet custT="1"/>
      <dgm:spPr/>
      <dgm:t>
        <a:bodyPr/>
        <a:lstStyle/>
        <a:p>
          <a:pPr rtl="0"/>
          <a:r>
            <a:rPr lang="es-ES" sz="900" dirty="0"/>
            <a:t>54 talleres regionales</a:t>
          </a:r>
        </a:p>
      </dgm:t>
    </dgm:pt>
    <dgm:pt modelId="{F1B83B8E-DA47-4593-9CA4-6511962BC160}" type="parTrans" cxnId="{52524032-8F06-4514-8FD1-8A466F4D426B}">
      <dgm:prSet/>
      <dgm:spPr/>
      <dgm:t>
        <a:bodyPr/>
        <a:lstStyle/>
        <a:p>
          <a:endParaRPr lang="es-ES" sz="900"/>
        </a:p>
      </dgm:t>
    </dgm:pt>
    <dgm:pt modelId="{8646B129-C8FD-4FB1-979F-336B2472997D}" type="sibTrans" cxnId="{52524032-8F06-4514-8FD1-8A466F4D426B}">
      <dgm:prSet/>
      <dgm:spPr/>
      <dgm:t>
        <a:bodyPr/>
        <a:lstStyle/>
        <a:p>
          <a:endParaRPr lang="es-ES" sz="900"/>
        </a:p>
      </dgm:t>
    </dgm:pt>
    <dgm:pt modelId="{A4106371-0AE1-4442-B464-9D2CCBE3728A}">
      <dgm:prSet custT="1"/>
      <dgm:spPr/>
      <dgm:t>
        <a:bodyPr/>
        <a:lstStyle/>
        <a:p>
          <a:pPr rtl="0"/>
          <a:r>
            <a:rPr lang="es-ES" sz="900" dirty="0"/>
            <a:t>9183 </a:t>
          </a:r>
          <a:r>
            <a:rPr lang="es-ES" sz="900" b="0" i="0" u="none" dirty="0"/>
            <a:t>docentes</a:t>
          </a:r>
          <a:r>
            <a:rPr lang="es-ES" sz="900" dirty="0"/>
            <a:t> capacitados</a:t>
          </a:r>
        </a:p>
      </dgm:t>
    </dgm:pt>
    <dgm:pt modelId="{61DD2006-B9CD-43AA-8576-8CB39B579FFD}" type="parTrans" cxnId="{8EAE3EC5-7B09-4BEA-93E3-33992B84CE1E}">
      <dgm:prSet/>
      <dgm:spPr/>
      <dgm:t>
        <a:bodyPr/>
        <a:lstStyle/>
        <a:p>
          <a:endParaRPr lang="es-ES" sz="900"/>
        </a:p>
      </dgm:t>
    </dgm:pt>
    <dgm:pt modelId="{78989602-131F-4E7F-BEAF-C7D83112BB8F}" type="sibTrans" cxnId="{8EAE3EC5-7B09-4BEA-93E3-33992B84CE1E}">
      <dgm:prSet/>
      <dgm:spPr/>
      <dgm:t>
        <a:bodyPr/>
        <a:lstStyle/>
        <a:p>
          <a:endParaRPr lang="es-ES" sz="900"/>
        </a:p>
      </dgm:t>
    </dgm:pt>
    <dgm:pt modelId="{E042D590-6364-4F83-9F49-20B30496841F}">
      <dgm:prSet custT="1"/>
      <dgm:spPr/>
      <dgm:t>
        <a:bodyPr/>
        <a:lstStyle/>
        <a:p>
          <a:pPr rtl="0"/>
          <a:r>
            <a:rPr lang="es-PE" sz="900" dirty="0"/>
            <a:t>Se lograron implementar 05 proyectos educativos con enfoque STEAM/STEM con plataformas virtuales como SIENCE BITS, CLOUDLABS,  PLAYTEC EDU, TWIG EDUCATION Y ENGITRONIC.</a:t>
          </a:r>
          <a:endParaRPr lang="es-ES" sz="900" dirty="0"/>
        </a:p>
      </dgm:t>
    </dgm:pt>
    <dgm:pt modelId="{617B1E0B-A4EB-4F8C-ADC2-DB2242D9CE70}" type="parTrans" cxnId="{237B1FA0-302F-4BBD-B32C-143CD6F46EE7}">
      <dgm:prSet/>
      <dgm:spPr/>
      <dgm:t>
        <a:bodyPr/>
        <a:lstStyle/>
        <a:p>
          <a:endParaRPr lang="es-ES" sz="900"/>
        </a:p>
      </dgm:t>
    </dgm:pt>
    <dgm:pt modelId="{FFFAB3CF-CBA9-4CA5-ADC0-92317F16F294}" type="sibTrans" cxnId="{237B1FA0-302F-4BBD-B32C-143CD6F46EE7}">
      <dgm:prSet/>
      <dgm:spPr/>
      <dgm:t>
        <a:bodyPr/>
        <a:lstStyle/>
        <a:p>
          <a:endParaRPr lang="es-ES" sz="900"/>
        </a:p>
      </dgm:t>
    </dgm:pt>
    <dgm:pt modelId="{AE56ED06-B144-4D29-B419-98885C004A2C}">
      <dgm:prSet custT="1"/>
      <dgm:spPr/>
      <dgm:t>
        <a:bodyPr/>
        <a:lstStyle/>
        <a:p>
          <a:r>
            <a:rPr lang="es-ES" sz="900" dirty="0"/>
            <a:t>15,730 actividades </a:t>
          </a:r>
          <a:r>
            <a:rPr lang="es-ES" sz="900" b="0" i="0" u="none" dirty="0"/>
            <a:t>ejecutadas por los clubes</a:t>
          </a:r>
          <a:endParaRPr lang="es-ES" sz="900" dirty="0"/>
        </a:p>
      </dgm:t>
    </dgm:pt>
    <dgm:pt modelId="{05AF9690-04C6-43BC-8AC1-4893D10B9AA2}" type="parTrans" cxnId="{46B08212-179B-4F01-9B77-43EB1BF80F13}">
      <dgm:prSet/>
      <dgm:spPr/>
      <dgm:t>
        <a:bodyPr/>
        <a:lstStyle/>
        <a:p>
          <a:endParaRPr lang="es-ES" sz="900"/>
        </a:p>
      </dgm:t>
    </dgm:pt>
    <dgm:pt modelId="{7B4144F4-A87E-4D3F-B9F6-83BDB2081B5A}" type="sibTrans" cxnId="{46B08212-179B-4F01-9B77-43EB1BF80F13}">
      <dgm:prSet/>
      <dgm:spPr/>
      <dgm:t>
        <a:bodyPr/>
        <a:lstStyle/>
        <a:p>
          <a:endParaRPr lang="es-ES" sz="900"/>
        </a:p>
      </dgm:t>
    </dgm:pt>
    <dgm:pt modelId="{7239F5DA-326F-4F84-A922-C0D965E73CFF}">
      <dgm:prSet custT="1"/>
      <dgm:spPr/>
      <dgm:t>
        <a:bodyPr/>
        <a:lstStyle/>
        <a:p>
          <a:pPr rtl="0"/>
          <a:r>
            <a:rPr lang="es-PE" sz="900" kern="1200" dirty="0">
              <a:solidFill>
                <a:srgbClr val="000000">
                  <a:hueOff val="0"/>
                  <a:satOff val="0"/>
                  <a:lumOff val="0"/>
                  <a:alphaOff val="0"/>
                </a:srgbClr>
              </a:solidFill>
              <a:latin typeface="Arial" panose="020B0604020202020204"/>
              <a:ea typeface="+mn-ea"/>
              <a:cs typeface="+mn-cs"/>
            </a:rPr>
            <a:t>11 talleres macroregionales,</a:t>
          </a:r>
          <a:endParaRPr lang="es-ES" sz="900" kern="1200" dirty="0">
            <a:solidFill>
              <a:srgbClr val="000000">
                <a:hueOff val="0"/>
                <a:satOff val="0"/>
                <a:lumOff val="0"/>
                <a:alphaOff val="0"/>
              </a:srgbClr>
            </a:solidFill>
            <a:latin typeface="Arial" panose="020B0604020202020204"/>
            <a:ea typeface="+mn-ea"/>
            <a:cs typeface="+mn-cs"/>
          </a:endParaRPr>
        </a:p>
      </dgm:t>
    </dgm:pt>
    <dgm:pt modelId="{52125B70-5C80-4E74-A02B-7114DC753918}" type="parTrans" cxnId="{C886AD66-6820-48BF-BFAD-E629D44A0ADE}">
      <dgm:prSet/>
      <dgm:spPr/>
      <dgm:t>
        <a:bodyPr/>
        <a:lstStyle/>
        <a:p>
          <a:endParaRPr lang="es-ES" sz="900"/>
        </a:p>
      </dgm:t>
    </dgm:pt>
    <dgm:pt modelId="{807AF27B-1192-4908-B7C0-3D80BD5862A6}" type="sibTrans" cxnId="{C886AD66-6820-48BF-BFAD-E629D44A0ADE}">
      <dgm:prSet/>
      <dgm:spPr/>
      <dgm:t>
        <a:bodyPr/>
        <a:lstStyle/>
        <a:p>
          <a:endParaRPr lang="es-ES" sz="900"/>
        </a:p>
      </dgm:t>
    </dgm:pt>
    <dgm:pt modelId="{15F82111-2057-4FE0-8F93-49895B3D4777}">
      <dgm:prSet custT="1"/>
      <dgm:spPr/>
      <dgm:t>
        <a:bodyPr/>
        <a:lstStyle/>
        <a:p>
          <a:pPr rtl="0"/>
          <a:r>
            <a:rPr lang="es-PE" sz="900" kern="1200" dirty="0">
              <a:solidFill>
                <a:srgbClr val="000000">
                  <a:hueOff val="0"/>
                  <a:satOff val="0"/>
                  <a:lumOff val="0"/>
                  <a:alphaOff val="0"/>
                </a:srgbClr>
              </a:solidFill>
              <a:latin typeface="Arial" panose="020B0604020202020204"/>
              <a:ea typeface="+mn-ea"/>
              <a:cs typeface="+mn-cs"/>
            </a:rPr>
            <a:t>2 asistencias técnicas  y 01 taller nacional</a:t>
          </a:r>
          <a:endParaRPr lang="es-ES" sz="900" kern="1200" dirty="0">
            <a:solidFill>
              <a:srgbClr val="000000">
                <a:hueOff val="0"/>
                <a:satOff val="0"/>
                <a:lumOff val="0"/>
                <a:alphaOff val="0"/>
              </a:srgbClr>
            </a:solidFill>
            <a:latin typeface="Arial" panose="020B0604020202020204"/>
            <a:ea typeface="+mn-ea"/>
            <a:cs typeface="+mn-cs"/>
          </a:endParaRPr>
        </a:p>
      </dgm:t>
    </dgm:pt>
    <dgm:pt modelId="{49A017EA-6ED3-4E87-96BD-ADD96CDDCD56}" type="parTrans" cxnId="{9A221A5A-6010-42D1-BECD-F93ABACAE88A}">
      <dgm:prSet/>
      <dgm:spPr/>
      <dgm:t>
        <a:bodyPr/>
        <a:lstStyle/>
        <a:p>
          <a:endParaRPr lang="es-PE" sz="900"/>
        </a:p>
      </dgm:t>
    </dgm:pt>
    <dgm:pt modelId="{EB7C968B-865C-498A-8CD2-1003E76A1317}" type="sibTrans" cxnId="{9A221A5A-6010-42D1-BECD-F93ABACAE88A}">
      <dgm:prSet/>
      <dgm:spPr/>
      <dgm:t>
        <a:bodyPr/>
        <a:lstStyle/>
        <a:p>
          <a:endParaRPr lang="es-PE" sz="900"/>
        </a:p>
      </dgm:t>
    </dgm:pt>
    <dgm:pt modelId="{5DD1803E-3343-4544-8EF7-478CB319C13C}">
      <dgm:prSet custT="1"/>
      <dgm:spPr/>
      <dgm:t>
        <a:bodyPr/>
        <a:lstStyle/>
        <a:p>
          <a:pPr rtl="0"/>
          <a:r>
            <a:rPr lang="es-PE" sz="900" kern="1200" dirty="0">
              <a:solidFill>
                <a:srgbClr val="000000">
                  <a:hueOff val="0"/>
                  <a:satOff val="0"/>
                  <a:lumOff val="0"/>
                  <a:alphaOff val="0"/>
                </a:srgbClr>
              </a:solidFill>
              <a:latin typeface="Arial" panose="020B0604020202020204"/>
              <a:ea typeface="+mn-ea"/>
              <a:cs typeface="+mn-cs"/>
            </a:rPr>
            <a:t>8676 Docentes capacitados</a:t>
          </a:r>
          <a:endParaRPr lang="es-ES" sz="900" kern="1200" dirty="0">
            <a:solidFill>
              <a:srgbClr val="000000">
                <a:hueOff val="0"/>
                <a:satOff val="0"/>
                <a:lumOff val="0"/>
                <a:alphaOff val="0"/>
              </a:srgbClr>
            </a:solidFill>
            <a:latin typeface="Arial" panose="020B0604020202020204"/>
            <a:ea typeface="+mn-ea"/>
            <a:cs typeface="+mn-cs"/>
          </a:endParaRPr>
        </a:p>
      </dgm:t>
    </dgm:pt>
    <dgm:pt modelId="{13DFEC16-B782-4BDF-9D50-9D028A932B8D}" type="parTrans" cxnId="{CFB73DEB-C41D-4716-939E-E30E7A182CD5}">
      <dgm:prSet/>
      <dgm:spPr/>
      <dgm:t>
        <a:bodyPr/>
        <a:lstStyle/>
        <a:p>
          <a:endParaRPr lang="es-PE" sz="900"/>
        </a:p>
      </dgm:t>
    </dgm:pt>
    <dgm:pt modelId="{78A5EC44-E75D-4C04-B50A-AFE47F3CF40E}" type="sibTrans" cxnId="{CFB73DEB-C41D-4716-939E-E30E7A182CD5}">
      <dgm:prSet/>
      <dgm:spPr/>
      <dgm:t>
        <a:bodyPr/>
        <a:lstStyle/>
        <a:p>
          <a:endParaRPr lang="es-PE" sz="900"/>
        </a:p>
      </dgm:t>
    </dgm:pt>
    <dgm:pt modelId="{D8304260-4349-4634-ACCC-79BBCC4FA433}">
      <dgm:prSet custT="1"/>
      <dgm:spPr/>
      <dgm:t>
        <a:bodyPr/>
        <a:lstStyle/>
        <a:p>
          <a:pPr rtl="0"/>
          <a:r>
            <a:rPr lang="es-PE" sz="900" kern="1200" dirty="0">
              <a:solidFill>
                <a:srgbClr val="000000">
                  <a:hueOff val="0"/>
                  <a:satOff val="0"/>
                  <a:lumOff val="0"/>
                  <a:alphaOff val="0"/>
                </a:srgbClr>
              </a:solidFill>
              <a:latin typeface="Arial" panose="020B0604020202020204"/>
              <a:ea typeface="+mn-ea"/>
              <a:cs typeface="+mn-cs"/>
            </a:rPr>
            <a:t>Se realizó el I encuentro de clubes de ciencia y tecnología UGEL Sullana 2022</a:t>
          </a:r>
          <a:endParaRPr lang="es-ES" sz="900" kern="1200" dirty="0">
            <a:solidFill>
              <a:srgbClr val="000000">
                <a:hueOff val="0"/>
                <a:satOff val="0"/>
                <a:lumOff val="0"/>
                <a:alphaOff val="0"/>
              </a:srgbClr>
            </a:solidFill>
            <a:latin typeface="Arial" panose="020B0604020202020204"/>
            <a:ea typeface="+mn-ea"/>
            <a:cs typeface="+mn-cs"/>
          </a:endParaRPr>
        </a:p>
      </dgm:t>
    </dgm:pt>
    <dgm:pt modelId="{D0439598-0E3D-4534-955A-D5A37E701092}" type="parTrans" cxnId="{0FA3D1BC-F643-4A60-99F4-96B9FC0F19D8}">
      <dgm:prSet/>
      <dgm:spPr/>
      <dgm:t>
        <a:bodyPr/>
        <a:lstStyle/>
        <a:p>
          <a:endParaRPr lang="es-PE" sz="900"/>
        </a:p>
      </dgm:t>
    </dgm:pt>
    <dgm:pt modelId="{0CC47537-20EB-4F1A-AFF4-903F1FE6BF8E}" type="sibTrans" cxnId="{0FA3D1BC-F643-4A60-99F4-96B9FC0F19D8}">
      <dgm:prSet/>
      <dgm:spPr/>
      <dgm:t>
        <a:bodyPr/>
        <a:lstStyle/>
        <a:p>
          <a:endParaRPr lang="es-PE" sz="900"/>
        </a:p>
      </dgm:t>
    </dgm:pt>
    <dgm:pt modelId="{D9BCC4A8-B483-48BC-9CA2-B9ECD63A9EBA}">
      <dgm:prSet custT="1"/>
      <dgm:spPr/>
      <dgm:t>
        <a:bodyPr/>
        <a:lstStyle/>
        <a:p>
          <a:pPr rtl="0"/>
          <a:r>
            <a:rPr lang="es-PE" sz="900" kern="1200" dirty="0">
              <a:solidFill>
                <a:srgbClr val="000000">
                  <a:hueOff val="0"/>
                  <a:satOff val="0"/>
                  <a:lumOff val="0"/>
                  <a:alphaOff val="0"/>
                </a:srgbClr>
              </a:solidFill>
              <a:latin typeface="Arial" panose="020B0604020202020204"/>
              <a:ea typeface="+mn-ea"/>
              <a:cs typeface="+mn-cs"/>
            </a:rPr>
            <a:t>Se realizó el I Encuentro de Clubes de Ciencia y Tecnología de Lima Metropolitana en el marco del III Congreso Internacional Lima STEAM 2022</a:t>
          </a:r>
          <a:endParaRPr lang="es-ES" sz="900" kern="1200" dirty="0">
            <a:solidFill>
              <a:srgbClr val="000000">
                <a:hueOff val="0"/>
                <a:satOff val="0"/>
                <a:lumOff val="0"/>
                <a:alphaOff val="0"/>
              </a:srgbClr>
            </a:solidFill>
            <a:latin typeface="Arial" panose="020B0604020202020204"/>
            <a:ea typeface="+mn-ea"/>
            <a:cs typeface="+mn-cs"/>
          </a:endParaRPr>
        </a:p>
      </dgm:t>
    </dgm:pt>
    <dgm:pt modelId="{60DD322B-A3C2-4C4E-B817-F0180E9CC43C}" type="parTrans" cxnId="{27142A45-6FD3-4479-971E-8EC67429CE65}">
      <dgm:prSet/>
      <dgm:spPr/>
      <dgm:t>
        <a:bodyPr/>
        <a:lstStyle/>
        <a:p>
          <a:endParaRPr lang="es-PE" sz="900"/>
        </a:p>
      </dgm:t>
    </dgm:pt>
    <dgm:pt modelId="{B58543D4-6BDD-4527-9A33-F91565113A68}" type="sibTrans" cxnId="{27142A45-6FD3-4479-971E-8EC67429CE65}">
      <dgm:prSet/>
      <dgm:spPr/>
      <dgm:t>
        <a:bodyPr/>
        <a:lstStyle/>
        <a:p>
          <a:endParaRPr lang="es-PE" sz="900"/>
        </a:p>
      </dgm:t>
    </dgm:pt>
    <dgm:pt modelId="{9F40E7DE-A89E-4164-8765-A937AC195A8C}">
      <dgm:prSet custT="1"/>
      <dgm:spPr/>
      <dgm:t>
        <a:bodyPr/>
        <a:lstStyle/>
        <a:p>
          <a:r>
            <a:rPr lang="es-ES" sz="900" kern="1200" dirty="0">
              <a:solidFill>
                <a:srgbClr val="000000">
                  <a:hueOff val="0"/>
                  <a:satOff val="0"/>
                  <a:lumOff val="0"/>
                  <a:alphaOff val="0"/>
                </a:srgbClr>
              </a:solidFill>
              <a:latin typeface="Arial" panose="020B0604020202020204"/>
              <a:ea typeface="+mn-ea"/>
              <a:cs typeface="+mn-cs"/>
            </a:rPr>
            <a:t>7323 actividades ejecutadas por los clubes</a:t>
          </a:r>
        </a:p>
      </dgm:t>
    </dgm:pt>
    <dgm:pt modelId="{855DE3AE-60C1-41B0-B7A6-039E0B01A92F}" type="parTrans" cxnId="{223BE832-2D31-4AED-BC80-7DBD44E0FDE6}">
      <dgm:prSet/>
      <dgm:spPr/>
      <dgm:t>
        <a:bodyPr/>
        <a:lstStyle/>
        <a:p>
          <a:endParaRPr lang="es-PE" sz="900"/>
        </a:p>
      </dgm:t>
    </dgm:pt>
    <dgm:pt modelId="{AC2E193D-B3A3-4C61-BB35-CE22212A1595}" type="sibTrans" cxnId="{223BE832-2D31-4AED-BC80-7DBD44E0FDE6}">
      <dgm:prSet/>
      <dgm:spPr/>
      <dgm:t>
        <a:bodyPr/>
        <a:lstStyle/>
        <a:p>
          <a:endParaRPr lang="es-PE" sz="900"/>
        </a:p>
      </dgm:t>
    </dgm:pt>
    <dgm:pt modelId="{1C0CEF25-2F6B-4583-9642-982543930C53}" type="pres">
      <dgm:prSet presAssocID="{8B744D23-28F2-4A67-B782-F4931DC7E4B1}" presName="Name0" presStyleCnt="0">
        <dgm:presLayoutVars>
          <dgm:dir/>
          <dgm:animLvl val="lvl"/>
          <dgm:resizeHandles val="exact"/>
        </dgm:presLayoutVars>
      </dgm:prSet>
      <dgm:spPr/>
    </dgm:pt>
    <dgm:pt modelId="{8C679251-D7D0-45A6-BE9D-5D890F8D5D76}" type="pres">
      <dgm:prSet presAssocID="{7363515B-F009-4C61-BC10-06CD0A4DA9C1}" presName="composite" presStyleCnt="0"/>
      <dgm:spPr/>
    </dgm:pt>
    <dgm:pt modelId="{596EA5D4-5F02-4913-A451-CE07CD630F19}" type="pres">
      <dgm:prSet presAssocID="{7363515B-F009-4C61-BC10-06CD0A4DA9C1}" presName="parTx" presStyleLbl="alignNode1" presStyleIdx="0" presStyleCnt="6">
        <dgm:presLayoutVars>
          <dgm:chMax val="0"/>
          <dgm:chPref val="0"/>
          <dgm:bulletEnabled val="1"/>
        </dgm:presLayoutVars>
      </dgm:prSet>
      <dgm:spPr/>
    </dgm:pt>
    <dgm:pt modelId="{9534F494-9929-4FC5-AC4B-8E96CB36E8F7}" type="pres">
      <dgm:prSet presAssocID="{7363515B-F009-4C61-BC10-06CD0A4DA9C1}" presName="desTx" presStyleLbl="alignAccFollowNode1" presStyleIdx="0" presStyleCnt="6">
        <dgm:presLayoutVars>
          <dgm:bulletEnabled val="1"/>
        </dgm:presLayoutVars>
      </dgm:prSet>
      <dgm:spPr/>
    </dgm:pt>
    <dgm:pt modelId="{4DAD6E2D-2887-47C3-AAE9-93ABF02E57F4}" type="pres">
      <dgm:prSet presAssocID="{CA2CF318-DA38-4B0C-BD1D-B5640162DABD}" presName="space" presStyleCnt="0"/>
      <dgm:spPr/>
    </dgm:pt>
    <dgm:pt modelId="{C37C0D2B-4A8C-4D8C-9C8F-46B97C8D6B6A}" type="pres">
      <dgm:prSet presAssocID="{31CA7F54-3B78-42A9-AD58-9B9390BE0EB2}" presName="composite" presStyleCnt="0"/>
      <dgm:spPr/>
    </dgm:pt>
    <dgm:pt modelId="{B67BDDA8-7485-471F-A696-D5443CF330B1}" type="pres">
      <dgm:prSet presAssocID="{31CA7F54-3B78-42A9-AD58-9B9390BE0EB2}" presName="parTx" presStyleLbl="alignNode1" presStyleIdx="1" presStyleCnt="6">
        <dgm:presLayoutVars>
          <dgm:chMax val="0"/>
          <dgm:chPref val="0"/>
          <dgm:bulletEnabled val="1"/>
        </dgm:presLayoutVars>
      </dgm:prSet>
      <dgm:spPr/>
    </dgm:pt>
    <dgm:pt modelId="{E19D9257-6A41-4B05-B6C4-FC06E0B14A08}" type="pres">
      <dgm:prSet presAssocID="{31CA7F54-3B78-42A9-AD58-9B9390BE0EB2}" presName="desTx" presStyleLbl="alignAccFollowNode1" presStyleIdx="1" presStyleCnt="6">
        <dgm:presLayoutVars>
          <dgm:bulletEnabled val="1"/>
        </dgm:presLayoutVars>
      </dgm:prSet>
      <dgm:spPr/>
    </dgm:pt>
    <dgm:pt modelId="{75E24B9B-0D40-4C15-9DC2-E4468535A4E1}" type="pres">
      <dgm:prSet presAssocID="{7B07A0C8-1651-4AED-AA9E-EE0DE23CDC4C}" presName="space" presStyleCnt="0"/>
      <dgm:spPr/>
    </dgm:pt>
    <dgm:pt modelId="{8AFC5DD7-B18B-4266-B3C5-CC19316E528D}" type="pres">
      <dgm:prSet presAssocID="{DD7ED1EE-C9B8-4D7F-AE52-AB4A17483CF6}" presName="composite" presStyleCnt="0"/>
      <dgm:spPr/>
    </dgm:pt>
    <dgm:pt modelId="{4DD76E0D-BCD9-42A6-B4F0-C188979B48AD}" type="pres">
      <dgm:prSet presAssocID="{DD7ED1EE-C9B8-4D7F-AE52-AB4A17483CF6}" presName="parTx" presStyleLbl="alignNode1" presStyleIdx="2" presStyleCnt="6">
        <dgm:presLayoutVars>
          <dgm:chMax val="0"/>
          <dgm:chPref val="0"/>
          <dgm:bulletEnabled val="1"/>
        </dgm:presLayoutVars>
      </dgm:prSet>
      <dgm:spPr/>
    </dgm:pt>
    <dgm:pt modelId="{92148E7C-8BCC-4744-AB1E-FFA82B351B1F}" type="pres">
      <dgm:prSet presAssocID="{DD7ED1EE-C9B8-4D7F-AE52-AB4A17483CF6}" presName="desTx" presStyleLbl="alignAccFollowNode1" presStyleIdx="2" presStyleCnt="6">
        <dgm:presLayoutVars>
          <dgm:bulletEnabled val="1"/>
        </dgm:presLayoutVars>
      </dgm:prSet>
      <dgm:spPr/>
    </dgm:pt>
    <dgm:pt modelId="{F6EC6E09-9B59-42F1-9504-934F12015AB4}" type="pres">
      <dgm:prSet presAssocID="{42CF7AA8-AD47-4A2F-A199-F60F98729FA8}" presName="space" presStyleCnt="0"/>
      <dgm:spPr/>
    </dgm:pt>
    <dgm:pt modelId="{B0C7DE20-1A00-49E0-BE06-28836FD9A626}" type="pres">
      <dgm:prSet presAssocID="{7FF8A603-C8AE-48C3-828F-DB0E8E8C4F5F}" presName="composite" presStyleCnt="0"/>
      <dgm:spPr/>
    </dgm:pt>
    <dgm:pt modelId="{ED907FE9-9EE6-49BA-8513-CF2A856E023D}" type="pres">
      <dgm:prSet presAssocID="{7FF8A603-C8AE-48C3-828F-DB0E8E8C4F5F}" presName="parTx" presStyleLbl="alignNode1" presStyleIdx="3" presStyleCnt="6">
        <dgm:presLayoutVars>
          <dgm:chMax val="0"/>
          <dgm:chPref val="0"/>
          <dgm:bulletEnabled val="1"/>
        </dgm:presLayoutVars>
      </dgm:prSet>
      <dgm:spPr/>
    </dgm:pt>
    <dgm:pt modelId="{900CDCE0-4FEC-4062-BE48-AF80DF374BB2}" type="pres">
      <dgm:prSet presAssocID="{7FF8A603-C8AE-48C3-828F-DB0E8E8C4F5F}" presName="desTx" presStyleLbl="alignAccFollowNode1" presStyleIdx="3" presStyleCnt="6">
        <dgm:presLayoutVars>
          <dgm:bulletEnabled val="1"/>
        </dgm:presLayoutVars>
      </dgm:prSet>
      <dgm:spPr/>
    </dgm:pt>
    <dgm:pt modelId="{E9660FBF-6AC3-4E50-9243-7E416922D2A2}" type="pres">
      <dgm:prSet presAssocID="{A8618A01-BCF8-4A36-965A-4F22820190E0}" presName="space" presStyleCnt="0"/>
      <dgm:spPr/>
    </dgm:pt>
    <dgm:pt modelId="{B5B467E9-FF71-4D0E-9431-E373C2EF3C6A}" type="pres">
      <dgm:prSet presAssocID="{B69892F3-4300-4A49-931D-7C8978F0E788}" presName="composite" presStyleCnt="0"/>
      <dgm:spPr/>
    </dgm:pt>
    <dgm:pt modelId="{56A440BA-DFAA-4882-B1DC-7ED8BB5BBE47}" type="pres">
      <dgm:prSet presAssocID="{B69892F3-4300-4A49-931D-7C8978F0E788}" presName="parTx" presStyleLbl="alignNode1" presStyleIdx="4" presStyleCnt="6">
        <dgm:presLayoutVars>
          <dgm:chMax val="0"/>
          <dgm:chPref val="0"/>
          <dgm:bulletEnabled val="1"/>
        </dgm:presLayoutVars>
      </dgm:prSet>
      <dgm:spPr/>
    </dgm:pt>
    <dgm:pt modelId="{3868D935-E277-4467-BC62-1FC3EDB6D471}" type="pres">
      <dgm:prSet presAssocID="{B69892F3-4300-4A49-931D-7C8978F0E788}" presName="desTx" presStyleLbl="alignAccFollowNode1" presStyleIdx="4" presStyleCnt="6">
        <dgm:presLayoutVars>
          <dgm:bulletEnabled val="1"/>
        </dgm:presLayoutVars>
      </dgm:prSet>
      <dgm:spPr/>
    </dgm:pt>
    <dgm:pt modelId="{46E1A7AC-E3F0-4014-AB72-0AC3104788AE}" type="pres">
      <dgm:prSet presAssocID="{05C86250-52DD-402B-9C04-910EDB8D11C2}" presName="space" presStyleCnt="0"/>
      <dgm:spPr/>
    </dgm:pt>
    <dgm:pt modelId="{C10CB555-CEC5-482C-BB63-52027C69C474}" type="pres">
      <dgm:prSet presAssocID="{92CEF6AD-065D-47FC-8365-0CB875B0AB2A}" presName="composite" presStyleCnt="0"/>
      <dgm:spPr/>
    </dgm:pt>
    <dgm:pt modelId="{3B3F01F9-6E3D-4FFA-B20B-258EE3723CF3}" type="pres">
      <dgm:prSet presAssocID="{92CEF6AD-065D-47FC-8365-0CB875B0AB2A}" presName="parTx" presStyleLbl="alignNode1" presStyleIdx="5" presStyleCnt="6">
        <dgm:presLayoutVars>
          <dgm:chMax val="0"/>
          <dgm:chPref val="0"/>
          <dgm:bulletEnabled val="1"/>
        </dgm:presLayoutVars>
      </dgm:prSet>
      <dgm:spPr/>
    </dgm:pt>
    <dgm:pt modelId="{DE624FDD-2DD4-4479-9C8F-EE4419AB2174}" type="pres">
      <dgm:prSet presAssocID="{92CEF6AD-065D-47FC-8365-0CB875B0AB2A}" presName="desTx" presStyleLbl="alignAccFollowNode1" presStyleIdx="5" presStyleCnt="6">
        <dgm:presLayoutVars>
          <dgm:bulletEnabled val="1"/>
        </dgm:presLayoutVars>
      </dgm:prSet>
      <dgm:spPr/>
    </dgm:pt>
  </dgm:ptLst>
  <dgm:cxnLst>
    <dgm:cxn modelId="{208C8207-75BC-4D8A-987B-144E2B331B69}" type="presOf" srcId="{D21C073C-3CC9-4C6A-B6BE-CBB3123946A2}" destId="{3868D935-E277-4467-BC62-1FC3EDB6D471}" srcOrd="0" destOrd="1" presId="urn:microsoft.com/office/officeart/2005/8/layout/hList1"/>
    <dgm:cxn modelId="{DDFDAB0B-E626-4D0E-AEA9-18EE5FC5D5BA}" type="presOf" srcId="{EEDFCB16-9DA6-40B2-9CF5-87775226CCD8}" destId="{900CDCE0-4FEC-4062-BE48-AF80DF374BB2}" srcOrd="0" destOrd="0" presId="urn:microsoft.com/office/officeart/2005/8/layout/hList1"/>
    <dgm:cxn modelId="{276DB50C-51F8-4CA4-96A4-6DCE6A722599}" type="presOf" srcId="{DD7ED1EE-C9B8-4D7F-AE52-AB4A17483CF6}" destId="{4DD76E0D-BCD9-42A6-B4F0-C188979B48AD}" srcOrd="0" destOrd="0" presId="urn:microsoft.com/office/officeart/2005/8/layout/hList1"/>
    <dgm:cxn modelId="{D84CA010-F1DB-49FB-9156-77E2C6A0E3EC}" type="presOf" srcId="{8B744D23-28F2-4A67-B782-F4931DC7E4B1}" destId="{1C0CEF25-2F6B-4583-9642-982543930C53}" srcOrd="0" destOrd="0" presId="urn:microsoft.com/office/officeart/2005/8/layout/hList1"/>
    <dgm:cxn modelId="{0102D710-8D76-444F-B0E8-5E49091BB2CA}" srcId="{31CA7F54-3B78-42A9-AD58-9B9390BE0EB2}" destId="{728DD2BC-3D1E-4306-AB27-11FADBECB160}" srcOrd="0" destOrd="0" parTransId="{804A478C-0434-431D-9DCE-FBCD463E6C00}" sibTransId="{97EE7B56-0800-48B6-9DE7-0D32D060C66C}"/>
    <dgm:cxn modelId="{46B08212-179B-4F01-9B77-43EB1BF80F13}" srcId="{B69892F3-4300-4A49-931D-7C8978F0E788}" destId="{AE56ED06-B144-4D29-B419-98885C004A2C}" srcOrd="4" destOrd="0" parTransId="{05AF9690-04C6-43BC-8AC1-4893D10B9AA2}" sibTransId="{7B4144F4-A87E-4D3F-B9F6-83BDB2081B5A}"/>
    <dgm:cxn modelId="{034BCC21-0E98-4573-BDCE-AACEA3DAFBFE}" type="presOf" srcId="{92CEF6AD-065D-47FC-8365-0CB875B0AB2A}" destId="{3B3F01F9-6E3D-4FFA-B20B-258EE3723CF3}" srcOrd="0" destOrd="0" presId="urn:microsoft.com/office/officeart/2005/8/layout/hList1"/>
    <dgm:cxn modelId="{E9DE8323-E7F1-4676-B0E4-EF403DFB1555}" srcId="{7363515B-F009-4C61-BC10-06CD0A4DA9C1}" destId="{1F1CD365-0BCE-41DF-B88B-A363800CEFA8}" srcOrd="0" destOrd="0" parTransId="{78114EF9-CDCF-4D3D-92B1-404F93594857}" sibTransId="{54BE0D25-C0C0-432D-9047-FD9315A11B92}"/>
    <dgm:cxn modelId="{A50EB724-02D6-444B-81B2-9AD2A9EA701E}" type="presOf" srcId="{497BB4FB-8139-4B90-9EBE-17FAAC2866C8}" destId="{900CDCE0-4FEC-4062-BE48-AF80DF374BB2}" srcOrd="0" destOrd="3" presId="urn:microsoft.com/office/officeart/2005/8/layout/hList1"/>
    <dgm:cxn modelId="{1B1D0925-606A-4B65-BBB6-0DC5CCE96849}" type="presOf" srcId="{12162E2F-DCBB-4ED4-A405-CADBC949049B}" destId="{E19D9257-6A41-4B05-B6C4-FC06E0B14A08}" srcOrd="0" destOrd="1" presId="urn:microsoft.com/office/officeart/2005/8/layout/hList1"/>
    <dgm:cxn modelId="{8CDC3630-2A3C-4F0E-97D2-BAA7F4AC6354}" srcId="{B69892F3-4300-4A49-931D-7C8978F0E788}" destId="{E53DCDD2-2A31-48AF-9069-2AC4A34016FA}" srcOrd="0" destOrd="0" parTransId="{C7074D6B-C555-42E7-8F5D-78EEC21EDAEA}" sibTransId="{E9E9F210-8525-480A-8917-74FEAA6F5E03}"/>
    <dgm:cxn modelId="{B2CB2431-C508-4E0D-A209-F39B5057B117}" type="presOf" srcId="{B69892F3-4300-4A49-931D-7C8978F0E788}" destId="{56A440BA-DFAA-4882-B1DC-7ED8BB5BBE47}" srcOrd="0" destOrd="0" presId="urn:microsoft.com/office/officeart/2005/8/layout/hList1"/>
    <dgm:cxn modelId="{52524032-8F06-4514-8FD1-8A466F4D426B}" srcId="{B69892F3-4300-4A49-931D-7C8978F0E788}" destId="{D21C073C-3CC9-4C6A-B6BE-CBB3123946A2}" srcOrd="1" destOrd="0" parTransId="{F1B83B8E-DA47-4593-9CA4-6511962BC160}" sibTransId="{8646B129-C8FD-4FB1-979F-336B2472997D}"/>
    <dgm:cxn modelId="{223BE832-2D31-4AED-BC80-7DBD44E0FDE6}" srcId="{92CEF6AD-065D-47FC-8365-0CB875B0AB2A}" destId="{9F40E7DE-A89E-4164-8765-A937AC195A8C}" srcOrd="4" destOrd="0" parTransId="{855DE3AE-60C1-41B0-B7A6-039E0B01A92F}" sibTransId="{AC2E193D-B3A3-4C61-BB35-CE22212A1595}"/>
    <dgm:cxn modelId="{38265134-F520-40A6-AB8E-F0F02887AD5A}" srcId="{8B744D23-28F2-4A67-B782-F4931DC7E4B1}" destId="{92CEF6AD-065D-47FC-8365-0CB875B0AB2A}" srcOrd="5" destOrd="0" parTransId="{4492349B-D9B7-4E1E-8C3B-D3420463EA89}" sibTransId="{EDA3D2BE-F56F-424B-9516-F7DE706E6BF7}"/>
    <dgm:cxn modelId="{4FE13135-5622-4B21-8EBE-51FAFA94DDE1}" type="presOf" srcId="{A4106371-0AE1-4442-B464-9D2CCBE3728A}" destId="{3868D935-E277-4467-BC62-1FC3EDB6D471}" srcOrd="0" destOrd="2" presId="urn:microsoft.com/office/officeart/2005/8/layout/hList1"/>
    <dgm:cxn modelId="{06DBD839-C11F-443F-A507-3668948551F6}" srcId="{7FF8A603-C8AE-48C3-828F-DB0E8E8C4F5F}" destId="{3D9C543A-AD39-49A6-9387-199BAE4EF3A4}" srcOrd="1" destOrd="0" parTransId="{9BDA680E-9A1A-416D-ADCF-75FD74552BF9}" sibTransId="{5E0DAA8E-B098-486A-B589-DDEA4E6F7D9F}"/>
    <dgm:cxn modelId="{9920655B-841D-4262-BE78-53A7682CCEE9}" type="presOf" srcId="{9F40E7DE-A89E-4164-8765-A937AC195A8C}" destId="{DE624FDD-2DD4-4479-9C8F-EE4419AB2174}" srcOrd="0" destOrd="4" presId="urn:microsoft.com/office/officeart/2005/8/layout/hList1"/>
    <dgm:cxn modelId="{C8314F61-11D1-430B-B33A-0DA9FCFBEC55}" type="presOf" srcId="{7363515B-F009-4C61-BC10-06CD0A4DA9C1}" destId="{596EA5D4-5F02-4913-A451-CE07CD630F19}" srcOrd="0" destOrd="0" presId="urn:microsoft.com/office/officeart/2005/8/layout/hList1"/>
    <dgm:cxn modelId="{66508244-FF75-4FD9-9419-B916DB911447}" srcId="{8B744D23-28F2-4A67-B782-F4931DC7E4B1}" destId="{7363515B-F009-4C61-BC10-06CD0A4DA9C1}" srcOrd="0" destOrd="0" parTransId="{8E942676-4F86-48FE-A810-6C00F701CA00}" sibTransId="{CA2CF318-DA38-4B0C-BD1D-B5640162DABD}"/>
    <dgm:cxn modelId="{27142A45-6FD3-4479-971E-8EC67429CE65}" srcId="{92CEF6AD-065D-47FC-8365-0CB875B0AB2A}" destId="{D9BCC4A8-B483-48BC-9CA2-B9ECD63A9EBA}" srcOrd="5" destOrd="0" parTransId="{60DD322B-A3C2-4C4E-B817-F0180E9CC43C}" sibTransId="{B58543D4-6BDD-4527-9A33-F91565113A68}"/>
    <dgm:cxn modelId="{C886AD66-6820-48BF-BFAD-E629D44A0ADE}" srcId="{92CEF6AD-065D-47FC-8365-0CB875B0AB2A}" destId="{7239F5DA-326F-4F84-A922-C0D965E73CFF}" srcOrd="1" destOrd="0" parTransId="{52125B70-5C80-4E74-A02B-7114DC753918}" sibTransId="{807AF27B-1192-4908-B7C0-3D80BD5862A6}"/>
    <dgm:cxn modelId="{BE5D7D6C-5FCA-412F-A434-ED4580167BDF}" srcId="{92CEF6AD-065D-47FC-8365-0CB875B0AB2A}" destId="{B2729C05-7919-480F-A7E9-BF6C8ED19E55}" srcOrd="0" destOrd="0" parTransId="{E5595CDE-8B26-4F21-80FF-1BC9F996F0C4}" sibTransId="{187AF3CF-050C-4B1C-BA9A-8BC6185A8B68}"/>
    <dgm:cxn modelId="{E3AE464F-E491-41EA-9877-AD8D242EB00F}" srcId="{DD7ED1EE-C9B8-4D7F-AE52-AB4A17483CF6}" destId="{ED7231F6-B754-429B-BB2A-D00C2FE5AC49}" srcOrd="1" destOrd="0" parTransId="{B1422273-F8EC-404C-9716-4030A3D6512B}" sibTransId="{77C454A8-0B66-4778-9A62-9F4CB9617778}"/>
    <dgm:cxn modelId="{041CA550-10D9-4BCE-A4F0-FE3590000F95}" srcId="{8B744D23-28F2-4A67-B782-F4931DC7E4B1}" destId="{31CA7F54-3B78-42A9-AD58-9B9390BE0EB2}" srcOrd="1" destOrd="0" parTransId="{DA5115D1-48A5-41D2-A68C-D3BF02183BF9}" sibTransId="{7B07A0C8-1651-4AED-AA9E-EE0DE23CDC4C}"/>
    <dgm:cxn modelId="{6B1F7B73-43A0-49E8-A640-24947E416B2F}" srcId="{7FF8A603-C8AE-48C3-828F-DB0E8E8C4F5F}" destId="{497BB4FB-8139-4B90-9EBE-17FAAC2866C8}" srcOrd="3" destOrd="0" parTransId="{3C824772-86DD-4A9A-8409-0061C30DCCF2}" sibTransId="{0E76343F-2283-43BB-8CDD-F1636949468C}"/>
    <dgm:cxn modelId="{9FD98474-F02D-4562-BC0A-186CEA0DE21B}" type="presOf" srcId="{518FA0FB-80B1-4549-A808-E12950C4AAFD}" destId="{92148E7C-8BCC-4744-AB1E-FFA82B351B1F}" srcOrd="0" destOrd="0" presId="urn:microsoft.com/office/officeart/2005/8/layout/hList1"/>
    <dgm:cxn modelId="{9A221A5A-6010-42D1-BECD-F93ABACAE88A}" srcId="{92CEF6AD-065D-47FC-8365-0CB875B0AB2A}" destId="{15F82111-2057-4FE0-8F93-49895B3D4777}" srcOrd="2" destOrd="0" parTransId="{49A017EA-6ED3-4E87-96BD-ADD96CDDCD56}" sibTransId="{EB7C968B-865C-498A-8CD2-1003E76A1317}"/>
    <dgm:cxn modelId="{E3B19B7A-C52E-48C8-B782-FC54D31A4E94}" type="presOf" srcId="{13A0C5FC-2729-44F2-AF3E-134C53115724}" destId="{900CDCE0-4FEC-4062-BE48-AF80DF374BB2}" srcOrd="0" destOrd="4" presId="urn:microsoft.com/office/officeart/2005/8/layout/hList1"/>
    <dgm:cxn modelId="{A63EFF7C-CE54-4C94-93B2-41784017711B}" type="presOf" srcId="{AE56ED06-B144-4D29-B419-98885C004A2C}" destId="{3868D935-E277-4467-BC62-1FC3EDB6D471}" srcOrd="0" destOrd="4" presId="urn:microsoft.com/office/officeart/2005/8/layout/hList1"/>
    <dgm:cxn modelId="{B864DD7D-2BEA-497E-9C5E-39FFE49F98FE}" type="presOf" srcId="{31CA7F54-3B78-42A9-AD58-9B9390BE0EB2}" destId="{B67BDDA8-7485-471F-A696-D5443CF330B1}" srcOrd="0" destOrd="0" presId="urn:microsoft.com/office/officeart/2005/8/layout/hList1"/>
    <dgm:cxn modelId="{BA27F582-BBD2-4BBC-826D-DB5C2AD1725A}" type="presOf" srcId="{A307EBFA-DCED-4DBB-9E88-8BCB070793F1}" destId="{900CDCE0-4FEC-4062-BE48-AF80DF374BB2}" srcOrd="0" destOrd="2" presId="urn:microsoft.com/office/officeart/2005/8/layout/hList1"/>
    <dgm:cxn modelId="{8DD88492-EA44-44BD-87CF-A268D10554D7}" type="presOf" srcId="{1F1CD365-0BCE-41DF-B88B-A363800CEFA8}" destId="{9534F494-9929-4FC5-AC4B-8E96CB36E8F7}" srcOrd="0" destOrd="0" presId="urn:microsoft.com/office/officeart/2005/8/layout/hList1"/>
    <dgm:cxn modelId="{A65F9E98-8CBA-4132-B7D6-9494A0728DA5}" srcId="{31CA7F54-3B78-42A9-AD58-9B9390BE0EB2}" destId="{12162E2F-DCBB-4ED4-A405-CADBC949049B}" srcOrd="1" destOrd="0" parTransId="{8E1F7C90-947D-4463-AB6A-BFDE43B4CFCE}" sibTransId="{6DDE0893-B2ED-4C97-8F7B-D486CB12AA4A}"/>
    <dgm:cxn modelId="{92F5AA9C-BE14-41B3-B097-0387CC9F54AB}" type="presOf" srcId="{E042D590-6364-4F83-9F49-20B30496841F}" destId="{3868D935-E277-4467-BC62-1FC3EDB6D471}" srcOrd="0" destOrd="3" presId="urn:microsoft.com/office/officeart/2005/8/layout/hList1"/>
    <dgm:cxn modelId="{3734C49E-037D-41A3-984E-75C900384A4C}" srcId="{7FF8A603-C8AE-48C3-828F-DB0E8E8C4F5F}" destId="{EEDFCB16-9DA6-40B2-9CF5-87775226CCD8}" srcOrd="0" destOrd="0" parTransId="{3B754795-54ED-4FB0-965F-3B26675A897A}" sibTransId="{6C508111-D0DF-4090-9E32-1E2F8CBAE57F}"/>
    <dgm:cxn modelId="{237B1FA0-302F-4BBD-B32C-143CD6F46EE7}" srcId="{B69892F3-4300-4A49-931D-7C8978F0E788}" destId="{E042D590-6364-4F83-9F49-20B30496841F}" srcOrd="3" destOrd="0" parTransId="{617B1E0B-A4EB-4F8C-ADC2-DB2242D9CE70}" sibTransId="{FFFAB3CF-CBA9-4CA5-ADC0-92317F16F294}"/>
    <dgm:cxn modelId="{25D23AAD-D198-4D63-BBEE-51A5055D210A}" srcId="{8B744D23-28F2-4A67-B782-F4931DC7E4B1}" destId="{7FF8A603-C8AE-48C3-828F-DB0E8E8C4F5F}" srcOrd="3" destOrd="0" parTransId="{720A7DA2-5C56-4874-AE13-D8FEEB44C6A4}" sibTransId="{A8618A01-BCF8-4A36-965A-4F22820190E0}"/>
    <dgm:cxn modelId="{9E05DBAE-EB66-4DF9-B937-A149A71BEC67}" srcId="{7FF8A603-C8AE-48C3-828F-DB0E8E8C4F5F}" destId="{A307EBFA-DCED-4DBB-9E88-8BCB070793F1}" srcOrd="2" destOrd="0" parTransId="{7DD62837-BE2C-40D2-BAF9-3BE953A19C47}" sibTransId="{D2176CC3-6025-4CC1-81EF-8FA2DAA9E3C0}"/>
    <dgm:cxn modelId="{BADAC8B5-4BB0-4946-9837-7338465C2B4C}" type="presOf" srcId="{D9BCC4A8-B483-48BC-9CA2-B9ECD63A9EBA}" destId="{DE624FDD-2DD4-4479-9C8F-EE4419AB2174}" srcOrd="0" destOrd="5" presId="urn:microsoft.com/office/officeart/2005/8/layout/hList1"/>
    <dgm:cxn modelId="{790094BB-31AB-4BA7-A776-952C9A2CA2DC}" type="presOf" srcId="{E53DCDD2-2A31-48AF-9069-2AC4A34016FA}" destId="{3868D935-E277-4467-BC62-1FC3EDB6D471}" srcOrd="0" destOrd="0" presId="urn:microsoft.com/office/officeart/2005/8/layout/hList1"/>
    <dgm:cxn modelId="{22772BBC-5648-416B-AC2E-F8CC03EA000F}" type="presOf" srcId="{5DD1803E-3343-4544-8EF7-478CB319C13C}" destId="{DE624FDD-2DD4-4479-9C8F-EE4419AB2174}" srcOrd="0" destOrd="3" presId="urn:microsoft.com/office/officeart/2005/8/layout/hList1"/>
    <dgm:cxn modelId="{0FA3D1BC-F643-4A60-99F4-96B9FC0F19D8}" srcId="{92CEF6AD-065D-47FC-8365-0CB875B0AB2A}" destId="{D8304260-4349-4634-ACCC-79BBCC4FA433}" srcOrd="6" destOrd="0" parTransId="{D0439598-0E3D-4534-955A-D5A37E701092}" sibTransId="{0CC47537-20EB-4F1A-AFF4-903F1FE6BF8E}"/>
    <dgm:cxn modelId="{76590EC0-A621-424E-ACF1-0F970491F70A}" type="presOf" srcId="{15F82111-2057-4FE0-8F93-49895B3D4777}" destId="{DE624FDD-2DD4-4479-9C8F-EE4419AB2174}" srcOrd="0" destOrd="2" presId="urn:microsoft.com/office/officeart/2005/8/layout/hList1"/>
    <dgm:cxn modelId="{37476BC2-F231-4C41-88FF-62CEA42F1C24}" srcId="{DD7ED1EE-C9B8-4D7F-AE52-AB4A17483CF6}" destId="{518FA0FB-80B1-4549-A808-E12950C4AAFD}" srcOrd="0" destOrd="0" parTransId="{564631D1-571F-4392-B5C5-5117637DBBC5}" sibTransId="{882C904E-C4B7-4D7A-AE47-FD3E607FEE75}"/>
    <dgm:cxn modelId="{9B0822C3-FB3D-49B7-9198-D7F81C4DF90D}" srcId="{8B744D23-28F2-4A67-B782-F4931DC7E4B1}" destId="{B69892F3-4300-4A49-931D-7C8978F0E788}" srcOrd="4" destOrd="0" parTransId="{DE3EE18D-599E-4CC2-8D00-CB363FA1C33E}" sibTransId="{05C86250-52DD-402B-9C04-910EDB8D11C2}"/>
    <dgm:cxn modelId="{86CECAC4-34C0-4C5D-B109-DECE574194FB}" srcId="{8B744D23-28F2-4A67-B782-F4931DC7E4B1}" destId="{DD7ED1EE-C9B8-4D7F-AE52-AB4A17483CF6}" srcOrd="2" destOrd="0" parTransId="{7C5BFD98-5AB9-41EA-B392-067A78EA1C86}" sibTransId="{42CF7AA8-AD47-4A2F-A199-F60F98729FA8}"/>
    <dgm:cxn modelId="{8B37F1C4-5F32-4B4F-8F96-298671E7F0D7}" type="presOf" srcId="{D8304260-4349-4634-ACCC-79BBCC4FA433}" destId="{DE624FDD-2DD4-4479-9C8F-EE4419AB2174}" srcOrd="0" destOrd="6" presId="urn:microsoft.com/office/officeart/2005/8/layout/hList1"/>
    <dgm:cxn modelId="{8EAE3EC5-7B09-4BEA-93E3-33992B84CE1E}" srcId="{B69892F3-4300-4A49-931D-7C8978F0E788}" destId="{A4106371-0AE1-4442-B464-9D2CCBE3728A}" srcOrd="2" destOrd="0" parTransId="{61DD2006-B9CD-43AA-8576-8CB39B579FFD}" sibTransId="{78989602-131F-4E7F-BEAF-C7D83112BB8F}"/>
    <dgm:cxn modelId="{F354E0C9-F8FC-47BD-B01F-AF3B478D1231}" type="presOf" srcId="{3D9C543A-AD39-49A6-9387-199BAE4EF3A4}" destId="{900CDCE0-4FEC-4062-BE48-AF80DF374BB2}" srcOrd="0" destOrd="1" presId="urn:microsoft.com/office/officeart/2005/8/layout/hList1"/>
    <dgm:cxn modelId="{F9931FD1-8D28-4AF4-81BE-967256EE33E6}" type="presOf" srcId="{728DD2BC-3D1E-4306-AB27-11FADBECB160}" destId="{E19D9257-6A41-4B05-B6C4-FC06E0B14A08}" srcOrd="0" destOrd="0" presId="urn:microsoft.com/office/officeart/2005/8/layout/hList1"/>
    <dgm:cxn modelId="{12A3DED7-079B-4E95-8955-9781D7D3B552}" type="presOf" srcId="{7239F5DA-326F-4F84-A922-C0D965E73CFF}" destId="{DE624FDD-2DD4-4479-9C8F-EE4419AB2174}" srcOrd="0" destOrd="1" presId="urn:microsoft.com/office/officeart/2005/8/layout/hList1"/>
    <dgm:cxn modelId="{A9B671E1-2329-4FD8-B90D-53247C583772}" srcId="{7FF8A603-C8AE-48C3-828F-DB0E8E8C4F5F}" destId="{13A0C5FC-2729-44F2-AF3E-134C53115724}" srcOrd="4" destOrd="0" parTransId="{7508BBA6-A568-4A50-92E3-4146A633F0FA}" sibTransId="{F60EF02F-B761-4B3B-97E0-80232C95E244}"/>
    <dgm:cxn modelId="{CFB73DEB-C41D-4716-939E-E30E7A182CD5}" srcId="{92CEF6AD-065D-47FC-8365-0CB875B0AB2A}" destId="{5DD1803E-3343-4544-8EF7-478CB319C13C}" srcOrd="3" destOrd="0" parTransId="{13DFEC16-B782-4BDF-9D50-9D028A932B8D}" sibTransId="{78A5EC44-E75D-4C04-B50A-AFE47F3CF40E}"/>
    <dgm:cxn modelId="{6DBDC6F5-2463-46AF-81F1-0C2C01466879}" type="presOf" srcId="{B2729C05-7919-480F-A7E9-BF6C8ED19E55}" destId="{DE624FDD-2DD4-4479-9C8F-EE4419AB2174}" srcOrd="0" destOrd="0" presId="urn:microsoft.com/office/officeart/2005/8/layout/hList1"/>
    <dgm:cxn modelId="{D62508F8-D172-45E1-832F-5C52A0893553}" type="presOf" srcId="{ED7231F6-B754-429B-BB2A-D00C2FE5AC49}" destId="{92148E7C-8BCC-4744-AB1E-FFA82B351B1F}" srcOrd="0" destOrd="1" presId="urn:microsoft.com/office/officeart/2005/8/layout/hList1"/>
    <dgm:cxn modelId="{485F63FC-DB58-4243-B3BC-7CDE3E44BB2C}" type="presOf" srcId="{7FF8A603-C8AE-48C3-828F-DB0E8E8C4F5F}" destId="{ED907FE9-9EE6-49BA-8513-CF2A856E023D}" srcOrd="0" destOrd="0" presId="urn:microsoft.com/office/officeart/2005/8/layout/hList1"/>
    <dgm:cxn modelId="{FC248EDC-1B06-4687-BA85-0BCC2E1F80B5}" type="presParOf" srcId="{1C0CEF25-2F6B-4583-9642-982543930C53}" destId="{8C679251-D7D0-45A6-BE9D-5D890F8D5D76}" srcOrd="0" destOrd="0" presId="urn:microsoft.com/office/officeart/2005/8/layout/hList1"/>
    <dgm:cxn modelId="{6CF27208-D220-4EB2-93BD-68A859BB4135}" type="presParOf" srcId="{8C679251-D7D0-45A6-BE9D-5D890F8D5D76}" destId="{596EA5D4-5F02-4913-A451-CE07CD630F19}" srcOrd="0" destOrd="0" presId="urn:microsoft.com/office/officeart/2005/8/layout/hList1"/>
    <dgm:cxn modelId="{DF4EE480-AB0D-4AA3-BE89-54198E6BC0B0}" type="presParOf" srcId="{8C679251-D7D0-45A6-BE9D-5D890F8D5D76}" destId="{9534F494-9929-4FC5-AC4B-8E96CB36E8F7}" srcOrd="1" destOrd="0" presId="urn:microsoft.com/office/officeart/2005/8/layout/hList1"/>
    <dgm:cxn modelId="{63DEC00C-DB22-4F3C-89D3-5909184F1DA8}" type="presParOf" srcId="{1C0CEF25-2F6B-4583-9642-982543930C53}" destId="{4DAD6E2D-2887-47C3-AAE9-93ABF02E57F4}" srcOrd="1" destOrd="0" presId="urn:microsoft.com/office/officeart/2005/8/layout/hList1"/>
    <dgm:cxn modelId="{E932A2A8-828E-48F3-ABA5-CD051F2090B3}" type="presParOf" srcId="{1C0CEF25-2F6B-4583-9642-982543930C53}" destId="{C37C0D2B-4A8C-4D8C-9C8F-46B97C8D6B6A}" srcOrd="2" destOrd="0" presId="urn:microsoft.com/office/officeart/2005/8/layout/hList1"/>
    <dgm:cxn modelId="{8254FF61-4B08-4782-B55F-F44B7CB5C3F5}" type="presParOf" srcId="{C37C0D2B-4A8C-4D8C-9C8F-46B97C8D6B6A}" destId="{B67BDDA8-7485-471F-A696-D5443CF330B1}" srcOrd="0" destOrd="0" presId="urn:microsoft.com/office/officeart/2005/8/layout/hList1"/>
    <dgm:cxn modelId="{7F5E7AF6-391A-4FF3-9235-026FD094B751}" type="presParOf" srcId="{C37C0D2B-4A8C-4D8C-9C8F-46B97C8D6B6A}" destId="{E19D9257-6A41-4B05-B6C4-FC06E0B14A08}" srcOrd="1" destOrd="0" presId="urn:microsoft.com/office/officeart/2005/8/layout/hList1"/>
    <dgm:cxn modelId="{9CF4C24A-6728-421C-B6C6-1BE06D6E3DAC}" type="presParOf" srcId="{1C0CEF25-2F6B-4583-9642-982543930C53}" destId="{75E24B9B-0D40-4C15-9DC2-E4468535A4E1}" srcOrd="3" destOrd="0" presId="urn:microsoft.com/office/officeart/2005/8/layout/hList1"/>
    <dgm:cxn modelId="{1EF5F18D-FA6A-4ABD-A132-708A6E88FAC8}" type="presParOf" srcId="{1C0CEF25-2F6B-4583-9642-982543930C53}" destId="{8AFC5DD7-B18B-4266-B3C5-CC19316E528D}" srcOrd="4" destOrd="0" presId="urn:microsoft.com/office/officeart/2005/8/layout/hList1"/>
    <dgm:cxn modelId="{A8544E5C-4DBC-4DBC-82D5-AE4D824319A5}" type="presParOf" srcId="{8AFC5DD7-B18B-4266-B3C5-CC19316E528D}" destId="{4DD76E0D-BCD9-42A6-B4F0-C188979B48AD}" srcOrd="0" destOrd="0" presId="urn:microsoft.com/office/officeart/2005/8/layout/hList1"/>
    <dgm:cxn modelId="{8B6F2D3F-1D29-4AC3-92AD-17E92332AB97}" type="presParOf" srcId="{8AFC5DD7-B18B-4266-B3C5-CC19316E528D}" destId="{92148E7C-8BCC-4744-AB1E-FFA82B351B1F}" srcOrd="1" destOrd="0" presId="urn:microsoft.com/office/officeart/2005/8/layout/hList1"/>
    <dgm:cxn modelId="{C8FEC3E5-819B-47D4-8465-FD86192DFA05}" type="presParOf" srcId="{1C0CEF25-2F6B-4583-9642-982543930C53}" destId="{F6EC6E09-9B59-42F1-9504-934F12015AB4}" srcOrd="5" destOrd="0" presId="urn:microsoft.com/office/officeart/2005/8/layout/hList1"/>
    <dgm:cxn modelId="{2A37F8A4-4C77-40DE-8782-9832873D8B1F}" type="presParOf" srcId="{1C0CEF25-2F6B-4583-9642-982543930C53}" destId="{B0C7DE20-1A00-49E0-BE06-28836FD9A626}" srcOrd="6" destOrd="0" presId="urn:microsoft.com/office/officeart/2005/8/layout/hList1"/>
    <dgm:cxn modelId="{75993D80-70F3-4122-AFB1-3DAB2B8E805A}" type="presParOf" srcId="{B0C7DE20-1A00-49E0-BE06-28836FD9A626}" destId="{ED907FE9-9EE6-49BA-8513-CF2A856E023D}" srcOrd="0" destOrd="0" presId="urn:microsoft.com/office/officeart/2005/8/layout/hList1"/>
    <dgm:cxn modelId="{B78C0226-C0C0-4048-B939-0A0837D832DC}" type="presParOf" srcId="{B0C7DE20-1A00-49E0-BE06-28836FD9A626}" destId="{900CDCE0-4FEC-4062-BE48-AF80DF374BB2}" srcOrd="1" destOrd="0" presId="urn:microsoft.com/office/officeart/2005/8/layout/hList1"/>
    <dgm:cxn modelId="{D137D89D-F914-4098-BD49-F2C5A1C13D39}" type="presParOf" srcId="{1C0CEF25-2F6B-4583-9642-982543930C53}" destId="{E9660FBF-6AC3-4E50-9243-7E416922D2A2}" srcOrd="7" destOrd="0" presId="urn:microsoft.com/office/officeart/2005/8/layout/hList1"/>
    <dgm:cxn modelId="{FD4AC3FC-320B-4404-AFF3-257D0A3D129F}" type="presParOf" srcId="{1C0CEF25-2F6B-4583-9642-982543930C53}" destId="{B5B467E9-FF71-4D0E-9431-E373C2EF3C6A}" srcOrd="8" destOrd="0" presId="urn:microsoft.com/office/officeart/2005/8/layout/hList1"/>
    <dgm:cxn modelId="{10C859A1-649B-4ECF-8977-F136AF52A5B8}" type="presParOf" srcId="{B5B467E9-FF71-4D0E-9431-E373C2EF3C6A}" destId="{56A440BA-DFAA-4882-B1DC-7ED8BB5BBE47}" srcOrd="0" destOrd="0" presId="urn:microsoft.com/office/officeart/2005/8/layout/hList1"/>
    <dgm:cxn modelId="{9EF5DA48-D742-412B-AEA4-1239979C69E6}" type="presParOf" srcId="{B5B467E9-FF71-4D0E-9431-E373C2EF3C6A}" destId="{3868D935-E277-4467-BC62-1FC3EDB6D471}" srcOrd="1" destOrd="0" presId="urn:microsoft.com/office/officeart/2005/8/layout/hList1"/>
    <dgm:cxn modelId="{6B54B275-4691-4D85-90D4-AD9C48F37275}" type="presParOf" srcId="{1C0CEF25-2F6B-4583-9642-982543930C53}" destId="{46E1A7AC-E3F0-4014-AB72-0AC3104788AE}" srcOrd="9" destOrd="0" presId="urn:microsoft.com/office/officeart/2005/8/layout/hList1"/>
    <dgm:cxn modelId="{B76DC575-908D-48AA-9E84-3CC6F0264DAC}" type="presParOf" srcId="{1C0CEF25-2F6B-4583-9642-982543930C53}" destId="{C10CB555-CEC5-482C-BB63-52027C69C474}" srcOrd="10" destOrd="0" presId="urn:microsoft.com/office/officeart/2005/8/layout/hList1"/>
    <dgm:cxn modelId="{0D3DF57A-062E-4A7E-946A-5E4D94D22D25}" type="presParOf" srcId="{C10CB555-CEC5-482C-BB63-52027C69C474}" destId="{3B3F01F9-6E3D-4FFA-B20B-258EE3723CF3}" srcOrd="0" destOrd="0" presId="urn:microsoft.com/office/officeart/2005/8/layout/hList1"/>
    <dgm:cxn modelId="{42509CA6-4AB7-4674-939B-B86C90D58A62}" type="presParOf" srcId="{C10CB555-CEC5-482C-BB63-52027C69C474}" destId="{DE624FDD-2DD4-4479-9C8F-EE4419AB217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B30B27D-76FA-4FC1-9978-8B3E9BCA31EE}"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s-ES"/>
        </a:p>
      </dgm:t>
    </dgm:pt>
    <dgm:pt modelId="{4B48DE57-5566-4745-8A67-947C4048D011}">
      <dgm:prSet phldrT="[Texto]"/>
      <dgm:spPr/>
      <dgm:t>
        <a:bodyPr/>
        <a:lstStyle/>
        <a:p>
          <a:r>
            <a:rPr lang="es-ES" dirty="0"/>
            <a:t>ORIENTACIÓN, DESARROLLO Y RESULTADOS DEL PROCESO DE EJECUCIÓN DEL CRONOGRAMA NACIONAL 2023</a:t>
          </a:r>
        </a:p>
      </dgm:t>
    </dgm:pt>
    <dgm:pt modelId="{DA62D413-74F1-401D-9EA9-3AD0713361D7}" type="parTrans" cxnId="{AD995DEC-185B-4003-94F9-73361ACE4FCE}">
      <dgm:prSet/>
      <dgm:spPr/>
      <dgm:t>
        <a:bodyPr/>
        <a:lstStyle/>
        <a:p>
          <a:endParaRPr lang="es-ES"/>
        </a:p>
      </dgm:t>
    </dgm:pt>
    <dgm:pt modelId="{05ADF4EB-3010-4629-97F8-8AC0D6FD1321}" type="sibTrans" cxnId="{AD995DEC-185B-4003-94F9-73361ACE4FCE}">
      <dgm:prSet/>
      <dgm:spPr/>
      <dgm:t>
        <a:bodyPr/>
        <a:lstStyle/>
        <a:p>
          <a:endParaRPr lang="es-ES"/>
        </a:p>
      </dgm:t>
    </dgm:pt>
    <dgm:pt modelId="{8927D0C8-3EA4-4E6A-AE97-51E5F1D2CFA8}" type="pres">
      <dgm:prSet presAssocID="{BB30B27D-76FA-4FC1-9978-8B3E9BCA31EE}" presName="linearFlow" presStyleCnt="0">
        <dgm:presLayoutVars>
          <dgm:dir/>
          <dgm:resizeHandles val="exact"/>
        </dgm:presLayoutVars>
      </dgm:prSet>
      <dgm:spPr/>
    </dgm:pt>
    <dgm:pt modelId="{9158EEE3-CF8F-4FBE-8CF1-DE695C187556}" type="pres">
      <dgm:prSet presAssocID="{4B48DE57-5566-4745-8A67-947C4048D011}" presName="composite" presStyleCnt="0"/>
      <dgm:spPr/>
    </dgm:pt>
    <dgm:pt modelId="{EA3B19ED-41DB-4D9F-B425-73320D18BB59}" type="pres">
      <dgm:prSet presAssocID="{4B48DE57-5566-4745-8A67-947C4048D011}"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F9104E04-4682-4F2C-BEFE-58B312E13D87}" type="pres">
      <dgm:prSet presAssocID="{4B48DE57-5566-4745-8A67-947C4048D011}" presName="txShp" presStyleLbl="node1" presStyleIdx="0" presStyleCnt="1" custScaleX="114266" custLinFactNeighborX="-1822" custLinFactNeighborY="-647">
        <dgm:presLayoutVars>
          <dgm:bulletEnabled val="1"/>
        </dgm:presLayoutVars>
      </dgm:prSet>
      <dgm:spPr/>
    </dgm:pt>
  </dgm:ptLst>
  <dgm:cxnLst>
    <dgm:cxn modelId="{0D8C151E-9B46-4BBD-8897-EF18E8795936}" type="presOf" srcId="{4B48DE57-5566-4745-8A67-947C4048D011}" destId="{F9104E04-4682-4F2C-BEFE-58B312E13D87}" srcOrd="0" destOrd="0" presId="urn:microsoft.com/office/officeart/2005/8/layout/vList3"/>
    <dgm:cxn modelId="{38435D26-E001-410D-A5D6-94D72DAAA925}" type="presOf" srcId="{BB30B27D-76FA-4FC1-9978-8B3E9BCA31EE}" destId="{8927D0C8-3EA4-4E6A-AE97-51E5F1D2CFA8}" srcOrd="0" destOrd="0" presId="urn:microsoft.com/office/officeart/2005/8/layout/vList3"/>
    <dgm:cxn modelId="{AD995DEC-185B-4003-94F9-73361ACE4FCE}" srcId="{BB30B27D-76FA-4FC1-9978-8B3E9BCA31EE}" destId="{4B48DE57-5566-4745-8A67-947C4048D011}" srcOrd="0" destOrd="0" parTransId="{DA62D413-74F1-401D-9EA9-3AD0713361D7}" sibTransId="{05ADF4EB-3010-4629-97F8-8AC0D6FD1321}"/>
    <dgm:cxn modelId="{AEE2EA44-6D89-4062-B058-270814484667}" type="presParOf" srcId="{8927D0C8-3EA4-4E6A-AE97-51E5F1D2CFA8}" destId="{9158EEE3-CF8F-4FBE-8CF1-DE695C187556}" srcOrd="0" destOrd="0" presId="urn:microsoft.com/office/officeart/2005/8/layout/vList3"/>
    <dgm:cxn modelId="{9EF19EE5-3D54-4363-8BF0-C8DCA6660C77}" type="presParOf" srcId="{9158EEE3-CF8F-4FBE-8CF1-DE695C187556}" destId="{EA3B19ED-41DB-4D9F-B425-73320D18BB59}" srcOrd="0" destOrd="0" presId="urn:microsoft.com/office/officeart/2005/8/layout/vList3"/>
    <dgm:cxn modelId="{88288DF3-A130-48F0-BF81-FACC0121433C}" type="presParOf" srcId="{9158EEE3-CF8F-4FBE-8CF1-DE695C187556}" destId="{F9104E04-4682-4F2C-BEFE-58B312E13D8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B30B27D-76FA-4FC1-9978-8B3E9BCA31EE}" type="doc">
      <dgm:prSet loTypeId="urn:microsoft.com/office/officeart/2005/8/layout/vList6" loCatId="list" qsTypeId="urn:microsoft.com/office/officeart/2005/8/quickstyle/simple1" qsCatId="simple" csTypeId="urn:microsoft.com/office/officeart/2005/8/colors/accent3_3" csCatId="accent3" phldr="1"/>
      <dgm:spPr/>
      <dgm:t>
        <a:bodyPr/>
        <a:lstStyle/>
        <a:p>
          <a:endParaRPr lang="es-ES"/>
        </a:p>
      </dgm:t>
    </dgm:pt>
    <dgm:pt modelId="{4B48DE57-5566-4745-8A67-947C4048D011}">
      <dgm:prSet phldrT="[Texto]" custT="1"/>
      <dgm:spPr/>
      <dgm:t>
        <a:bodyPr/>
        <a:lstStyle/>
        <a:p>
          <a:r>
            <a:rPr lang="es-PE" sz="2400" b="1" dirty="0">
              <a:effectLst/>
            </a:rPr>
            <a:t>1RA ETAPA NACIONAL</a:t>
          </a:r>
          <a:endParaRPr lang="es-ES" sz="2400" b="1" dirty="0"/>
        </a:p>
      </dgm:t>
    </dgm:pt>
    <dgm:pt modelId="{DA62D413-74F1-401D-9EA9-3AD0713361D7}" type="parTrans" cxnId="{AD995DEC-185B-4003-94F9-73361ACE4FCE}">
      <dgm:prSet/>
      <dgm:spPr/>
      <dgm:t>
        <a:bodyPr/>
        <a:lstStyle/>
        <a:p>
          <a:endParaRPr lang="es-ES"/>
        </a:p>
      </dgm:t>
    </dgm:pt>
    <dgm:pt modelId="{05ADF4EB-3010-4629-97F8-8AC0D6FD1321}" type="sibTrans" cxnId="{AD995DEC-185B-4003-94F9-73361ACE4FCE}">
      <dgm:prSet/>
      <dgm:spPr/>
      <dgm:t>
        <a:bodyPr/>
        <a:lstStyle/>
        <a:p>
          <a:endParaRPr lang="es-ES"/>
        </a:p>
      </dgm:t>
    </dgm:pt>
    <dgm:pt modelId="{D5118D3F-E583-49F6-8948-D51A103F5879}">
      <dgm:prSet custT="1"/>
      <dgm:spPr/>
      <dgm:t>
        <a:bodyPr/>
        <a:lstStyle/>
        <a:p>
          <a:pPr>
            <a:buNone/>
          </a:pPr>
          <a:r>
            <a:rPr lang="es-PE" sz="1800" b="0" dirty="0">
              <a:effectLst/>
            </a:rPr>
            <a:t>	</a:t>
          </a:r>
          <a:endParaRPr lang="es-PE" sz="1800" dirty="0"/>
        </a:p>
      </dgm:t>
    </dgm:pt>
    <dgm:pt modelId="{B3C6AA8E-23EB-47B8-AD0F-F748204702F9}" type="parTrans" cxnId="{029DBF91-3A52-4DE8-8AD7-0BC6121C9700}">
      <dgm:prSet/>
      <dgm:spPr/>
      <dgm:t>
        <a:bodyPr/>
        <a:lstStyle/>
        <a:p>
          <a:endParaRPr lang="es-PE"/>
        </a:p>
      </dgm:t>
    </dgm:pt>
    <dgm:pt modelId="{2BD8C7BB-BBFB-4069-AA22-053F5A9EDDE7}" type="sibTrans" cxnId="{029DBF91-3A52-4DE8-8AD7-0BC6121C9700}">
      <dgm:prSet/>
      <dgm:spPr/>
      <dgm:t>
        <a:bodyPr/>
        <a:lstStyle/>
        <a:p>
          <a:endParaRPr lang="es-PE"/>
        </a:p>
      </dgm:t>
    </dgm:pt>
    <dgm:pt modelId="{44D25EA9-4BA4-4922-BEB5-AA48011130FD}">
      <dgm:prSet custT="1"/>
      <dgm:spPr/>
      <dgm:t>
        <a:bodyPr/>
        <a:lstStyle/>
        <a:p>
          <a:pPr>
            <a:buNone/>
          </a:pPr>
          <a:r>
            <a:rPr lang="es-PE" sz="1800" b="1" dirty="0">
              <a:effectLst/>
            </a:rPr>
            <a:t>   ACTUALIZACIÓN DE INFORMACIÓN </a:t>
          </a:r>
          <a:r>
            <a:rPr lang="es-PE" sz="1800" b="1" dirty="0">
              <a:effectLst/>
              <a:latin typeface="+mn-lt"/>
              <a:ea typeface="+mn-ea"/>
              <a:cs typeface="+mn-cs"/>
            </a:rPr>
            <a:t>DE LOS ACTORES NACIONALES RESPONSABLES DE LA IMPLEMENTACIÓN DE LOS CLUBES DE CIENCIA Y TECNOLOGIA</a:t>
          </a:r>
          <a:endParaRPr lang="es-PE" sz="1800" b="1" dirty="0"/>
        </a:p>
      </dgm:t>
    </dgm:pt>
    <dgm:pt modelId="{FBF868CA-6D3C-4D35-9A64-FAE917AE83A7}" type="parTrans" cxnId="{3E6D01F1-7434-4E93-8C17-BBD4218C2BDA}">
      <dgm:prSet/>
      <dgm:spPr/>
      <dgm:t>
        <a:bodyPr/>
        <a:lstStyle/>
        <a:p>
          <a:endParaRPr lang="es-PE"/>
        </a:p>
      </dgm:t>
    </dgm:pt>
    <dgm:pt modelId="{7F29D75A-83C8-46ED-A9D9-16373F223B6D}" type="sibTrans" cxnId="{3E6D01F1-7434-4E93-8C17-BBD4218C2BDA}">
      <dgm:prSet/>
      <dgm:spPr/>
      <dgm:t>
        <a:bodyPr/>
        <a:lstStyle/>
        <a:p>
          <a:endParaRPr lang="es-PE"/>
        </a:p>
      </dgm:t>
    </dgm:pt>
    <dgm:pt modelId="{11A3FAE4-03DA-4A24-93D7-136C749AA5D6}" type="pres">
      <dgm:prSet presAssocID="{BB30B27D-76FA-4FC1-9978-8B3E9BCA31EE}" presName="Name0" presStyleCnt="0">
        <dgm:presLayoutVars>
          <dgm:dir/>
          <dgm:animLvl val="lvl"/>
          <dgm:resizeHandles/>
        </dgm:presLayoutVars>
      </dgm:prSet>
      <dgm:spPr/>
    </dgm:pt>
    <dgm:pt modelId="{DAB743F1-160A-4FEE-9F0E-9009A4FFE7D7}" type="pres">
      <dgm:prSet presAssocID="{4B48DE57-5566-4745-8A67-947C4048D011}" presName="linNode" presStyleCnt="0"/>
      <dgm:spPr/>
    </dgm:pt>
    <dgm:pt modelId="{C2992CE8-7C81-4F49-935A-391BE8DA2460}" type="pres">
      <dgm:prSet presAssocID="{4B48DE57-5566-4745-8A67-947C4048D011}" presName="parentShp" presStyleLbl="node1" presStyleIdx="0" presStyleCnt="1" custScaleX="65966">
        <dgm:presLayoutVars>
          <dgm:bulletEnabled val="1"/>
        </dgm:presLayoutVars>
      </dgm:prSet>
      <dgm:spPr/>
    </dgm:pt>
    <dgm:pt modelId="{4FF5EA2C-50AA-4D3B-A6D8-E3F59D96261E}" type="pres">
      <dgm:prSet presAssocID="{4B48DE57-5566-4745-8A67-947C4048D011}" presName="childShp" presStyleLbl="bgAccFollowNode1" presStyleIdx="0" presStyleCnt="1" custScaleX="108801">
        <dgm:presLayoutVars>
          <dgm:bulletEnabled val="1"/>
        </dgm:presLayoutVars>
      </dgm:prSet>
      <dgm:spPr/>
    </dgm:pt>
  </dgm:ptLst>
  <dgm:cxnLst>
    <dgm:cxn modelId="{9F4D6920-25F2-4D81-90C5-B86C677A133F}" type="presOf" srcId="{BB30B27D-76FA-4FC1-9978-8B3E9BCA31EE}" destId="{11A3FAE4-03DA-4A24-93D7-136C749AA5D6}" srcOrd="0" destOrd="0" presId="urn:microsoft.com/office/officeart/2005/8/layout/vList6"/>
    <dgm:cxn modelId="{2DD8B13A-ECF2-403C-B5D5-E81E50DA73B6}" type="presOf" srcId="{D5118D3F-E583-49F6-8948-D51A103F5879}" destId="{4FF5EA2C-50AA-4D3B-A6D8-E3F59D96261E}" srcOrd="0" destOrd="0" presId="urn:microsoft.com/office/officeart/2005/8/layout/vList6"/>
    <dgm:cxn modelId="{029DBF91-3A52-4DE8-8AD7-0BC6121C9700}" srcId="{4B48DE57-5566-4745-8A67-947C4048D011}" destId="{D5118D3F-E583-49F6-8948-D51A103F5879}" srcOrd="0" destOrd="0" parTransId="{B3C6AA8E-23EB-47B8-AD0F-F748204702F9}" sibTransId="{2BD8C7BB-BBFB-4069-AA22-053F5A9EDDE7}"/>
    <dgm:cxn modelId="{9D9B92D1-8E54-4C09-8C62-37ADB056C435}" type="presOf" srcId="{44D25EA9-4BA4-4922-BEB5-AA48011130FD}" destId="{4FF5EA2C-50AA-4D3B-A6D8-E3F59D96261E}" srcOrd="0" destOrd="1" presId="urn:microsoft.com/office/officeart/2005/8/layout/vList6"/>
    <dgm:cxn modelId="{AD995DEC-185B-4003-94F9-73361ACE4FCE}" srcId="{BB30B27D-76FA-4FC1-9978-8B3E9BCA31EE}" destId="{4B48DE57-5566-4745-8A67-947C4048D011}" srcOrd="0" destOrd="0" parTransId="{DA62D413-74F1-401D-9EA9-3AD0713361D7}" sibTransId="{05ADF4EB-3010-4629-97F8-8AC0D6FD1321}"/>
    <dgm:cxn modelId="{3E6D01F1-7434-4E93-8C17-BBD4218C2BDA}" srcId="{D5118D3F-E583-49F6-8948-D51A103F5879}" destId="{44D25EA9-4BA4-4922-BEB5-AA48011130FD}" srcOrd="0" destOrd="0" parTransId="{FBF868CA-6D3C-4D35-9A64-FAE917AE83A7}" sibTransId="{7F29D75A-83C8-46ED-A9D9-16373F223B6D}"/>
    <dgm:cxn modelId="{D0D651F6-5AA7-435A-91D3-268B2036E410}" type="presOf" srcId="{4B48DE57-5566-4745-8A67-947C4048D011}" destId="{C2992CE8-7C81-4F49-935A-391BE8DA2460}" srcOrd="0" destOrd="0" presId="urn:microsoft.com/office/officeart/2005/8/layout/vList6"/>
    <dgm:cxn modelId="{9D3C24C9-2412-4585-9D6F-76B960E0D94C}" type="presParOf" srcId="{11A3FAE4-03DA-4A24-93D7-136C749AA5D6}" destId="{DAB743F1-160A-4FEE-9F0E-9009A4FFE7D7}" srcOrd="0" destOrd="0" presId="urn:microsoft.com/office/officeart/2005/8/layout/vList6"/>
    <dgm:cxn modelId="{C97F0BE8-1874-43B0-8CB4-2E7353FFD123}" type="presParOf" srcId="{DAB743F1-160A-4FEE-9F0E-9009A4FFE7D7}" destId="{C2992CE8-7C81-4F49-935A-391BE8DA2460}" srcOrd="0" destOrd="0" presId="urn:microsoft.com/office/officeart/2005/8/layout/vList6"/>
    <dgm:cxn modelId="{B554BC03-7624-43C1-88F8-B7B0F1AC679D}" type="presParOf" srcId="{DAB743F1-160A-4FEE-9F0E-9009A4FFE7D7}" destId="{4FF5EA2C-50AA-4D3B-A6D8-E3F59D96261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B30B27D-76FA-4FC1-9978-8B3E9BCA31EE}" type="doc">
      <dgm:prSet loTypeId="urn:microsoft.com/office/officeart/2005/8/layout/vList6" loCatId="list" qsTypeId="urn:microsoft.com/office/officeart/2005/8/quickstyle/simple1" qsCatId="simple" csTypeId="urn:microsoft.com/office/officeart/2005/8/colors/accent3_3" csCatId="accent3" phldr="1"/>
      <dgm:spPr/>
      <dgm:t>
        <a:bodyPr/>
        <a:lstStyle/>
        <a:p>
          <a:endParaRPr lang="es-ES"/>
        </a:p>
      </dgm:t>
    </dgm:pt>
    <dgm:pt modelId="{4B48DE57-5566-4745-8A67-947C4048D011}">
      <dgm:prSet phldrT="[Texto]" custT="1"/>
      <dgm:spPr/>
      <dgm:t>
        <a:bodyPr/>
        <a:lstStyle/>
        <a:p>
          <a:r>
            <a:rPr lang="es-PE" sz="2400" b="1" dirty="0">
              <a:effectLst/>
            </a:rPr>
            <a:t>2DA ETAPA NACIONAL</a:t>
          </a:r>
          <a:endParaRPr lang="es-ES" sz="2400" b="1" dirty="0"/>
        </a:p>
      </dgm:t>
    </dgm:pt>
    <dgm:pt modelId="{DA62D413-74F1-401D-9EA9-3AD0713361D7}" type="parTrans" cxnId="{AD995DEC-185B-4003-94F9-73361ACE4FCE}">
      <dgm:prSet/>
      <dgm:spPr/>
      <dgm:t>
        <a:bodyPr/>
        <a:lstStyle/>
        <a:p>
          <a:endParaRPr lang="es-ES"/>
        </a:p>
      </dgm:t>
    </dgm:pt>
    <dgm:pt modelId="{05ADF4EB-3010-4629-97F8-8AC0D6FD1321}" type="sibTrans" cxnId="{AD995DEC-185B-4003-94F9-73361ACE4FCE}">
      <dgm:prSet/>
      <dgm:spPr/>
      <dgm:t>
        <a:bodyPr/>
        <a:lstStyle/>
        <a:p>
          <a:endParaRPr lang="es-ES"/>
        </a:p>
      </dgm:t>
    </dgm:pt>
    <dgm:pt modelId="{D5118D3F-E583-49F6-8948-D51A103F5879}">
      <dgm:prSet custT="1"/>
      <dgm:spPr/>
      <dgm:t>
        <a:bodyPr/>
        <a:lstStyle/>
        <a:p>
          <a:pPr>
            <a:buNone/>
          </a:pPr>
          <a:r>
            <a:rPr lang="es-PE" sz="1800" b="0" dirty="0">
              <a:effectLst/>
            </a:rPr>
            <a:t>	</a:t>
          </a:r>
          <a:endParaRPr lang="es-PE" sz="1800" dirty="0"/>
        </a:p>
      </dgm:t>
    </dgm:pt>
    <dgm:pt modelId="{B3C6AA8E-23EB-47B8-AD0F-F748204702F9}" type="parTrans" cxnId="{029DBF91-3A52-4DE8-8AD7-0BC6121C9700}">
      <dgm:prSet/>
      <dgm:spPr/>
      <dgm:t>
        <a:bodyPr/>
        <a:lstStyle/>
        <a:p>
          <a:endParaRPr lang="es-PE"/>
        </a:p>
      </dgm:t>
    </dgm:pt>
    <dgm:pt modelId="{2BD8C7BB-BBFB-4069-AA22-053F5A9EDDE7}" type="sibTrans" cxnId="{029DBF91-3A52-4DE8-8AD7-0BC6121C9700}">
      <dgm:prSet/>
      <dgm:spPr/>
      <dgm:t>
        <a:bodyPr/>
        <a:lstStyle/>
        <a:p>
          <a:endParaRPr lang="es-PE"/>
        </a:p>
      </dgm:t>
    </dgm:pt>
    <dgm:pt modelId="{44D25EA9-4BA4-4922-BEB5-AA48011130FD}">
      <dgm:prSet custT="1"/>
      <dgm:spPr/>
      <dgm:t>
        <a:bodyPr/>
        <a:lstStyle/>
        <a:p>
          <a:pPr>
            <a:buNone/>
          </a:pPr>
          <a:r>
            <a:rPr lang="es-PE" sz="1800" b="1" dirty="0">
              <a:effectLst/>
            </a:rPr>
            <a:t>    </a:t>
          </a:r>
          <a:endParaRPr lang="es-PE" sz="1800" b="1" dirty="0"/>
        </a:p>
      </dgm:t>
    </dgm:pt>
    <dgm:pt modelId="{FBF868CA-6D3C-4D35-9A64-FAE917AE83A7}" type="parTrans" cxnId="{3E6D01F1-7434-4E93-8C17-BBD4218C2BDA}">
      <dgm:prSet/>
      <dgm:spPr/>
      <dgm:t>
        <a:bodyPr/>
        <a:lstStyle/>
        <a:p>
          <a:endParaRPr lang="es-PE"/>
        </a:p>
      </dgm:t>
    </dgm:pt>
    <dgm:pt modelId="{7F29D75A-83C8-46ED-A9D9-16373F223B6D}" type="sibTrans" cxnId="{3E6D01F1-7434-4E93-8C17-BBD4218C2BDA}">
      <dgm:prSet/>
      <dgm:spPr/>
      <dgm:t>
        <a:bodyPr/>
        <a:lstStyle/>
        <a:p>
          <a:endParaRPr lang="es-PE"/>
        </a:p>
      </dgm:t>
    </dgm:pt>
    <dgm:pt modelId="{8CA3FB8C-B842-4E0C-8A87-46AF117D3CE3}">
      <dgm:prSet custT="1"/>
      <dgm:spPr/>
      <dgm:t>
        <a:bodyPr/>
        <a:lstStyle/>
        <a:p>
          <a:pPr>
            <a:buNone/>
          </a:pPr>
          <a:r>
            <a:rPr lang="es-PE" sz="1800" b="1" dirty="0">
              <a:effectLst/>
            </a:rPr>
            <a:t>   ASISTENCIAS TECNICAS REGIONALES </a:t>
          </a:r>
          <a:endParaRPr lang="es-PE" sz="1800" b="1" dirty="0"/>
        </a:p>
      </dgm:t>
    </dgm:pt>
    <dgm:pt modelId="{FE585100-9B84-47F1-9318-D5FAA979AECB}" type="parTrans" cxnId="{7730E55A-2A63-4DAA-8880-7CC14301B6BD}">
      <dgm:prSet/>
      <dgm:spPr/>
    </dgm:pt>
    <dgm:pt modelId="{1D3A1C2B-BAA6-41F7-89A4-CC53DE5FD592}" type="sibTrans" cxnId="{7730E55A-2A63-4DAA-8880-7CC14301B6BD}">
      <dgm:prSet/>
      <dgm:spPr/>
    </dgm:pt>
    <dgm:pt modelId="{B72B3438-DB2E-482D-A51F-43BA8C1F1CE5}">
      <dgm:prSet custT="1"/>
      <dgm:spPr/>
      <dgm:t>
        <a:bodyPr/>
        <a:lstStyle/>
        <a:p>
          <a:pPr>
            <a:buNone/>
          </a:pPr>
          <a:endParaRPr lang="es-PE" sz="1100" b="1" dirty="0"/>
        </a:p>
      </dgm:t>
    </dgm:pt>
    <dgm:pt modelId="{FEB097D6-FE5D-471E-80FB-ABF483DF1559}" type="parTrans" cxnId="{9F0078B8-E7CB-42DC-82A3-61180E43859F}">
      <dgm:prSet/>
      <dgm:spPr/>
    </dgm:pt>
    <dgm:pt modelId="{A4A03104-0DEC-40CF-8534-15183FACB207}" type="sibTrans" cxnId="{9F0078B8-E7CB-42DC-82A3-61180E43859F}">
      <dgm:prSet/>
      <dgm:spPr/>
    </dgm:pt>
    <dgm:pt modelId="{11A3FAE4-03DA-4A24-93D7-136C749AA5D6}" type="pres">
      <dgm:prSet presAssocID="{BB30B27D-76FA-4FC1-9978-8B3E9BCA31EE}" presName="Name0" presStyleCnt="0">
        <dgm:presLayoutVars>
          <dgm:dir/>
          <dgm:animLvl val="lvl"/>
          <dgm:resizeHandles/>
        </dgm:presLayoutVars>
      </dgm:prSet>
      <dgm:spPr/>
    </dgm:pt>
    <dgm:pt modelId="{DAB743F1-160A-4FEE-9F0E-9009A4FFE7D7}" type="pres">
      <dgm:prSet presAssocID="{4B48DE57-5566-4745-8A67-947C4048D011}" presName="linNode" presStyleCnt="0"/>
      <dgm:spPr/>
    </dgm:pt>
    <dgm:pt modelId="{C2992CE8-7C81-4F49-935A-391BE8DA2460}" type="pres">
      <dgm:prSet presAssocID="{4B48DE57-5566-4745-8A67-947C4048D011}" presName="parentShp" presStyleLbl="node1" presStyleIdx="0" presStyleCnt="1" custScaleX="65966">
        <dgm:presLayoutVars>
          <dgm:bulletEnabled val="1"/>
        </dgm:presLayoutVars>
      </dgm:prSet>
      <dgm:spPr/>
    </dgm:pt>
    <dgm:pt modelId="{4FF5EA2C-50AA-4D3B-A6D8-E3F59D96261E}" type="pres">
      <dgm:prSet presAssocID="{4B48DE57-5566-4745-8A67-947C4048D011}" presName="childShp" presStyleLbl="bgAccFollowNode1" presStyleIdx="0" presStyleCnt="1" custScaleX="108801">
        <dgm:presLayoutVars>
          <dgm:bulletEnabled val="1"/>
        </dgm:presLayoutVars>
      </dgm:prSet>
      <dgm:spPr/>
    </dgm:pt>
  </dgm:ptLst>
  <dgm:cxnLst>
    <dgm:cxn modelId="{9F4D6920-25F2-4D81-90C5-B86C677A133F}" type="presOf" srcId="{BB30B27D-76FA-4FC1-9978-8B3E9BCA31EE}" destId="{11A3FAE4-03DA-4A24-93D7-136C749AA5D6}" srcOrd="0" destOrd="0" presId="urn:microsoft.com/office/officeart/2005/8/layout/vList6"/>
    <dgm:cxn modelId="{2DD8B13A-ECF2-403C-B5D5-E81E50DA73B6}" type="presOf" srcId="{D5118D3F-E583-49F6-8948-D51A103F5879}" destId="{4FF5EA2C-50AA-4D3B-A6D8-E3F59D96261E}" srcOrd="0" destOrd="0" presId="urn:microsoft.com/office/officeart/2005/8/layout/vList6"/>
    <dgm:cxn modelId="{EEA86972-7794-4504-B840-41FED6437A12}" type="presOf" srcId="{B72B3438-DB2E-482D-A51F-43BA8C1F1CE5}" destId="{4FF5EA2C-50AA-4D3B-A6D8-E3F59D96261E}" srcOrd="0" destOrd="2" presId="urn:microsoft.com/office/officeart/2005/8/layout/vList6"/>
    <dgm:cxn modelId="{7730E55A-2A63-4DAA-8880-7CC14301B6BD}" srcId="{D5118D3F-E583-49F6-8948-D51A103F5879}" destId="{8CA3FB8C-B842-4E0C-8A87-46AF117D3CE3}" srcOrd="2" destOrd="0" parTransId="{FE585100-9B84-47F1-9318-D5FAA979AECB}" sibTransId="{1D3A1C2B-BAA6-41F7-89A4-CC53DE5FD592}"/>
    <dgm:cxn modelId="{029DBF91-3A52-4DE8-8AD7-0BC6121C9700}" srcId="{4B48DE57-5566-4745-8A67-947C4048D011}" destId="{D5118D3F-E583-49F6-8948-D51A103F5879}" srcOrd="0" destOrd="0" parTransId="{B3C6AA8E-23EB-47B8-AD0F-F748204702F9}" sibTransId="{2BD8C7BB-BBFB-4069-AA22-053F5A9EDDE7}"/>
    <dgm:cxn modelId="{9F0078B8-E7CB-42DC-82A3-61180E43859F}" srcId="{D5118D3F-E583-49F6-8948-D51A103F5879}" destId="{B72B3438-DB2E-482D-A51F-43BA8C1F1CE5}" srcOrd="1" destOrd="0" parTransId="{FEB097D6-FE5D-471E-80FB-ABF483DF1559}" sibTransId="{A4A03104-0DEC-40CF-8534-15183FACB207}"/>
    <dgm:cxn modelId="{525FB9C1-3874-4D64-A6AE-5D3C4044585F}" type="presOf" srcId="{8CA3FB8C-B842-4E0C-8A87-46AF117D3CE3}" destId="{4FF5EA2C-50AA-4D3B-A6D8-E3F59D96261E}" srcOrd="0" destOrd="3" presId="urn:microsoft.com/office/officeart/2005/8/layout/vList6"/>
    <dgm:cxn modelId="{9D9B92D1-8E54-4C09-8C62-37ADB056C435}" type="presOf" srcId="{44D25EA9-4BA4-4922-BEB5-AA48011130FD}" destId="{4FF5EA2C-50AA-4D3B-A6D8-E3F59D96261E}" srcOrd="0" destOrd="1" presId="urn:microsoft.com/office/officeart/2005/8/layout/vList6"/>
    <dgm:cxn modelId="{AD995DEC-185B-4003-94F9-73361ACE4FCE}" srcId="{BB30B27D-76FA-4FC1-9978-8B3E9BCA31EE}" destId="{4B48DE57-5566-4745-8A67-947C4048D011}" srcOrd="0" destOrd="0" parTransId="{DA62D413-74F1-401D-9EA9-3AD0713361D7}" sibTransId="{05ADF4EB-3010-4629-97F8-8AC0D6FD1321}"/>
    <dgm:cxn modelId="{3E6D01F1-7434-4E93-8C17-BBD4218C2BDA}" srcId="{D5118D3F-E583-49F6-8948-D51A103F5879}" destId="{44D25EA9-4BA4-4922-BEB5-AA48011130FD}" srcOrd="0" destOrd="0" parTransId="{FBF868CA-6D3C-4D35-9A64-FAE917AE83A7}" sibTransId="{7F29D75A-83C8-46ED-A9D9-16373F223B6D}"/>
    <dgm:cxn modelId="{D0D651F6-5AA7-435A-91D3-268B2036E410}" type="presOf" srcId="{4B48DE57-5566-4745-8A67-947C4048D011}" destId="{C2992CE8-7C81-4F49-935A-391BE8DA2460}" srcOrd="0" destOrd="0" presId="urn:microsoft.com/office/officeart/2005/8/layout/vList6"/>
    <dgm:cxn modelId="{9D3C24C9-2412-4585-9D6F-76B960E0D94C}" type="presParOf" srcId="{11A3FAE4-03DA-4A24-93D7-136C749AA5D6}" destId="{DAB743F1-160A-4FEE-9F0E-9009A4FFE7D7}" srcOrd="0" destOrd="0" presId="urn:microsoft.com/office/officeart/2005/8/layout/vList6"/>
    <dgm:cxn modelId="{C97F0BE8-1874-43B0-8CB4-2E7353FFD123}" type="presParOf" srcId="{DAB743F1-160A-4FEE-9F0E-9009A4FFE7D7}" destId="{C2992CE8-7C81-4F49-935A-391BE8DA2460}" srcOrd="0" destOrd="0" presId="urn:microsoft.com/office/officeart/2005/8/layout/vList6"/>
    <dgm:cxn modelId="{B554BC03-7624-43C1-88F8-B7B0F1AC679D}" type="presParOf" srcId="{DAB743F1-160A-4FEE-9F0E-9009A4FFE7D7}" destId="{4FF5EA2C-50AA-4D3B-A6D8-E3F59D96261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30B27D-76FA-4FC1-9978-8B3E9BCA31EE}"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s-ES"/>
        </a:p>
      </dgm:t>
    </dgm:pt>
    <dgm:pt modelId="{4B48DE57-5566-4745-8A67-947C4048D011}">
      <dgm:prSet phldrT="[Texto]"/>
      <dgm:spPr/>
      <dgm:t>
        <a:bodyPr/>
        <a:lstStyle/>
        <a:p>
          <a:r>
            <a:rPr lang="es-ES" dirty="0"/>
            <a:t>Panorama General</a:t>
          </a:r>
        </a:p>
      </dgm:t>
    </dgm:pt>
    <dgm:pt modelId="{DA62D413-74F1-401D-9EA9-3AD0713361D7}" type="parTrans" cxnId="{AD995DEC-185B-4003-94F9-73361ACE4FCE}">
      <dgm:prSet/>
      <dgm:spPr/>
      <dgm:t>
        <a:bodyPr/>
        <a:lstStyle/>
        <a:p>
          <a:endParaRPr lang="es-ES"/>
        </a:p>
      </dgm:t>
    </dgm:pt>
    <dgm:pt modelId="{05ADF4EB-3010-4629-97F8-8AC0D6FD1321}" type="sibTrans" cxnId="{AD995DEC-185B-4003-94F9-73361ACE4FCE}">
      <dgm:prSet/>
      <dgm:spPr/>
      <dgm:t>
        <a:bodyPr/>
        <a:lstStyle/>
        <a:p>
          <a:endParaRPr lang="es-ES"/>
        </a:p>
      </dgm:t>
    </dgm:pt>
    <dgm:pt modelId="{8927D0C8-3EA4-4E6A-AE97-51E5F1D2CFA8}" type="pres">
      <dgm:prSet presAssocID="{BB30B27D-76FA-4FC1-9978-8B3E9BCA31EE}" presName="linearFlow" presStyleCnt="0">
        <dgm:presLayoutVars>
          <dgm:dir/>
          <dgm:resizeHandles val="exact"/>
        </dgm:presLayoutVars>
      </dgm:prSet>
      <dgm:spPr/>
    </dgm:pt>
    <dgm:pt modelId="{9158EEE3-CF8F-4FBE-8CF1-DE695C187556}" type="pres">
      <dgm:prSet presAssocID="{4B48DE57-5566-4745-8A67-947C4048D011}" presName="composite" presStyleCnt="0"/>
      <dgm:spPr/>
    </dgm:pt>
    <dgm:pt modelId="{EA3B19ED-41DB-4D9F-B425-73320D18BB59}" type="pres">
      <dgm:prSet presAssocID="{4B48DE57-5566-4745-8A67-947C4048D011}"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F9104E04-4682-4F2C-BEFE-58B312E13D87}" type="pres">
      <dgm:prSet presAssocID="{4B48DE57-5566-4745-8A67-947C4048D011}" presName="txShp" presStyleLbl="node1" presStyleIdx="0" presStyleCnt="1">
        <dgm:presLayoutVars>
          <dgm:bulletEnabled val="1"/>
        </dgm:presLayoutVars>
      </dgm:prSet>
      <dgm:spPr/>
    </dgm:pt>
  </dgm:ptLst>
  <dgm:cxnLst>
    <dgm:cxn modelId="{0D8C151E-9B46-4BBD-8897-EF18E8795936}" type="presOf" srcId="{4B48DE57-5566-4745-8A67-947C4048D011}" destId="{F9104E04-4682-4F2C-BEFE-58B312E13D87}" srcOrd="0" destOrd="0" presId="urn:microsoft.com/office/officeart/2005/8/layout/vList3"/>
    <dgm:cxn modelId="{38435D26-E001-410D-A5D6-94D72DAAA925}" type="presOf" srcId="{BB30B27D-76FA-4FC1-9978-8B3E9BCA31EE}" destId="{8927D0C8-3EA4-4E6A-AE97-51E5F1D2CFA8}" srcOrd="0" destOrd="0" presId="urn:microsoft.com/office/officeart/2005/8/layout/vList3"/>
    <dgm:cxn modelId="{AD995DEC-185B-4003-94F9-73361ACE4FCE}" srcId="{BB30B27D-76FA-4FC1-9978-8B3E9BCA31EE}" destId="{4B48DE57-5566-4745-8A67-947C4048D011}" srcOrd="0" destOrd="0" parTransId="{DA62D413-74F1-401D-9EA9-3AD0713361D7}" sibTransId="{05ADF4EB-3010-4629-97F8-8AC0D6FD1321}"/>
    <dgm:cxn modelId="{AEE2EA44-6D89-4062-B058-270814484667}" type="presParOf" srcId="{8927D0C8-3EA4-4E6A-AE97-51E5F1D2CFA8}" destId="{9158EEE3-CF8F-4FBE-8CF1-DE695C187556}" srcOrd="0" destOrd="0" presId="urn:microsoft.com/office/officeart/2005/8/layout/vList3"/>
    <dgm:cxn modelId="{9EF19EE5-3D54-4363-8BF0-C8DCA6660C77}" type="presParOf" srcId="{9158EEE3-CF8F-4FBE-8CF1-DE695C187556}" destId="{EA3B19ED-41DB-4D9F-B425-73320D18BB59}" srcOrd="0" destOrd="0" presId="urn:microsoft.com/office/officeart/2005/8/layout/vList3"/>
    <dgm:cxn modelId="{88288DF3-A130-48F0-BF81-FACC0121433C}" type="presParOf" srcId="{9158EEE3-CF8F-4FBE-8CF1-DE695C187556}" destId="{F9104E04-4682-4F2C-BEFE-58B312E13D8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512213-CB1D-437A-802A-C1148A480E80}" type="doc">
      <dgm:prSet loTypeId="urn:microsoft.com/office/officeart/2005/8/layout/process3" loCatId="process" qsTypeId="urn:microsoft.com/office/officeart/2005/8/quickstyle/simple1" qsCatId="simple" csTypeId="urn:microsoft.com/office/officeart/2005/8/colors/colorful4" csCatId="colorful" phldr="1"/>
      <dgm:spPr/>
      <dgm:t>
        <a:bodyPr/>
        <a:lstStyle/>
        <a:p>
          <a:endParaRPr lang="es-PE"/>
        </a:p>
      </dgm:t>
    </dgm:pt>
    <dgm:pt modelId="{0319C8B6-B1A8-41D7-92BE-95EA6821807A}">
      <dgm:prSet phldrT="[Texto]" custT="1"/>
      <dgm:spPr/>
      <dgm:t>
        <a:bodyPr/>
        <a:lstStyle/>
        <a:p>
          <a:r>
            <a:rPr lang="es-MX" sz="1100" dirty="0"/>
            <a:t>1996</a:t>
          </a:r>
          <a:endParaRPr lang="es-PE" sz="1100" dirty="0"/>
        </a:p>
      </dgm:t>
    </dgm:pt>
    <dgm:pt modelId="{F3557C3D-52EF-4C34-A5B3-ED5815D65AD8}" type="parTrans" cxnId="{3E742489-853F-4971-984A-636E938EE680}">
      <dgm:prSet/>
      <dgm:spPr/>
      <dgm:t>
        <a:bodyPr/>
        <a:lstStyle/>
        <a:p>
          <a:endParaRPr lang="es-PE" sz="1100"/>
        </a:p>
      </dgm:t>
    </dgm:pt>
    <dgm:pt modelId="{C639E39B-7C13-4FD5-9636-149C6C5DE777}" type="sibTrans" cxnId="{3E742489-853F-4971-984A-636E938EE680}">
      <dgm:prSet custT="1"/>
      <dgm:spPr/>
      <dgm:t>
        <a:bodyPr/>
        <a:lstStyle/>
        <a:p>
          <a:endParaRPr lang="es-PE" sz="1100"/>
        </a:p>
      </dgm:t>
    </dgm:pt>
    <dgm:pt modelId="{DD5491D7-14BE-41F9-B9BF-1CAB87AF378F}">
      <dgm:prSet phldrT="[Texto]" custT="1"/>
      <dgm:spPr/>
      <dgm:t>
        <a:bodyPr/>
        <a:lstStyle/>
        <a:p>
          <a:pPr algn="just"/>
          <a:r>
            <a:rPr lang="es-PE" sz="1100" dirty="0">
              <a:latin typeface="Montserrat" pitchFamily="2" charset="77"/>
            </a:rPr>
            <a:t>La primera iniciativa se da en la década de los 90, cuando el CONCYTEC puso en marcha acciones de apoyo financiero para los clubes de ciencia.</a:t>
          </a:r>
          <a:endParaRPr lang="es-PE" sz="1100" dirty="0"/>
        </a:p>
      </dgm:t>
    </dgm:pt>
    <dgm:pt modelId="{477F8D0D-E4A3-4E0B-B890-6184234E79B5}" type="parTrans" cxnId="{F5015065-F527-4B0F-A13D-0B18A80E89EF}">
      <dgm:prSet/>
      <dgm:spPr/>
      <dgm:t>
        <a:bodyPr/>
        <a:lstStyle/>
        <a:p>
          <a:endParaRPr lang="es-PE" sz="1100"/>
        </a:p>
      </dgm:t>
    </dgm:pt>
    <dgm:pt modelId="{6F51857F-0914-4C9C-9839-F47F37FE5CD4}" type="sibTrans" cxnId="{F5015065-F527-4B0F-A13D-0B18A80E89EF}">
      <dgm:prSet/>
      <dgm:spPr/>
      <dgm:t>
        <a:bodyPr/>
        <a:lstStyle/>
        <a:p>
          <a:endParaRPr lang="es-PE" sz="1100"/>
        </a:p>
      </dgm:t>
    </dgm:pt>
    <dgm:pt modelId="{6267DA39-114A-4670-A1A8-F6F87FE95EBA}">
      <dgm:prSet phldrT="[Texto]" custT="1"/>
      <dgm:spPr/>
      <dgm:t>
        <a:bodyPr/>
        <a:lstStyle/>
        <a:p>
          <a:r>
            <a:rPr lang="es-MX" sz="1100" dirty="0"/>
            <a:t>2006</a:t>
          </a:r>
          <a:endParaRPr lang="es-PE" sz="1100" dirty="0"/>
        </a:p>
      </dgm:t>
    </dgm:pt>
    <dgm:pt modelId="{F2A08CA4-DE32-421C-A124-74E7EDBF57B5}" type="parTrans" cxnId="{003AA80C-4C94-4003-8196-841FD15FB95F}">
      <dgm:prSet/>
      <dgm:spPr/>
      <dgm:t>
        <a:bodyPr/>
        <a:lstStyle/>
        <a:p>
          <a:endParaRPr lang="es-PE" sz="1100"/>
        </a:p>
      </dgm:t>
    </dgm:pt>
    <dgm:pt modelId="{DFA6891F-782C-4F9C-89C0-2CEDE88FDAC3}" type="sibTrans" cxnId="{003AA80C-4C94-4003-8196-841FD15FB95F}">
      <dgm:prSet custT="1"/>
      <dgm:spPr/>
      <dgm:t>
        <a:bodyPr/>
        <a:lstStyle/>
        <a:p>
          <a:endParaRPr lang="es-PE" sz="1100"/>
        </a:p>
      </dgm:t>
    </dgm:pt>
    <dgm:pt modelId="{C9D27AA6-8D9B-4993-A382-3C885421F9A5}">
      <dgm:prSet phldrT="[Texto]" custT="1"/>
      <dgm:spPr/>
      <dgm:t>
        <a:bodyPr/>
        <a:lstStyle/>
        <a:p>
          <a:pPr algn="just"/>
          <a:r>
            <a:rPr lang="es-PE" sz="1100">
              <a:latin typeface="Montserrat" pitchFamily="2" charset="77"/>
            </a:rPr>
            <a:t>Publicación del primer manual de clubes.</a:t>
          </a:r>
          <a:endParaRPr lang="es-PE" sz="1100" dirty="0"/>
        </a:p>
      </dgm:t>
    </dgm:pt>
    <dgm:pt modelId="{4376F1B5-03FA-4B45-8C10-00C780868EAF}" type="parTrans" cxnId="{FECCF77A-2CFD-41F9-9C0E-78AA1AA07A77}">
      <dgm:prSet/>
      <dgm:spPr/>
      <dgm:t>
        <a:bodyPr/>
        <a:lstStyle/>
        <a:p>
          <a:endParaRPr lang="es-PE" sz="1100"/>
        </a:p>
      </dgm:t>
    </dgm:pt>
    <dgm:pt modelId="{50CE7FB4-9E8F-4CF5-8D69-8F0EB5C0D7A4}" type="sibTrans" cxnId="{FECCF77A-2CFD-41F9-9C0E-78AA1AA07A77}">
      <dgm:prSet/>
      <dgm:spPr/>
      <dgm:t>
        <a:bodyPr/>
        <a:lstStyle/>
        <a:p>
          <a:endParaRPr lang="es-PE" sz="1100"/>
        </a:p>
      </dgm:t>
    </dgm:pt>
    <dgm:pt modelId="{63A681AE-4CA9-4399-81D4-7E17F14CC1C7}">
      <dgm:prSet phldrT="[Texto]" custT="1"/>
      <dgm:spPr/>
      <dgm:t>
        <a:bodyPr/>
        <a:lstStyle/>
        <a:p>
          <a:r>
            <a:rPr lang="es-MX" sz="1100" dirty="0"/>
            <a:t>2016</a:t>
          </a:r>
          <a:endParaRPr lang="es-PE" sz="1100" dirty="0"/>
        </a:p>
      </dgm:t>
    </dgm:pt>
    <dgm:pt modelId="{1D1E43FD-E969-43A9-AA84-192F6969E3FC}" type="parTrans" cxnId="{556EAFDF-DA4F-459F-89B3-5577EF0D52EC}">
      <dgm:prSet/>
      <dgm:spPr/>
      <dgm:t>
        <a:bodyPr/>
        <a:lstStyle/>
        <a:p>
          <a:endParaRPr lang="es-PE" sz="1100"/>
        </a:p>
      </dgm:t>
    </dgm:pt>
    <dgm:pt modelId="{D1BC32A1-FC65-4B4C-ABD4-9133C7CB4C22}" type="sibTrans" cxnId="{556EAFDF-DA4F-459F-89B3-5577EF0D52EC}">
      <dgm:prSet/>
      <dgm:spPr/>
      <dgm:t>
        <a:bodyPr/>
        <a:lstStyle/>
        <a:p>
          <a:endParaRPr lang="es-PE" sz="1100"/>
        </a:p>
      </dgm:t>
    </dgm:pt>
    <dgm:pt modelId="{72A7F344-DBC3-4B1C-8DA8-8EC431BD2D6D}">
      <dgm:prSet phldrT="[Texto]" custT="1"/>
      <dgm:spPr/>
      <dgm:t>
        <a:bodyPr/>
        <a:lstStyle/>
        <a:p>
          <a:pPr algn="just"/>
          <a:r>
            <a:rPr lang="es-PE" sz="1100">
              <a:latin typeface="Montserrat" pitchFamily="2" charset="77"/>
            </a:rPr>
            <a:t>Relanzamiento del proyecto clubes de ciencia y tecnología por parte del CONCYTEC, incluido como actividad del Programa Especial de Popularización de la CTI 2017-2021.</a:t>
          </a:r>
          <a:endParaRPr lang="es-PE" sz="1100" dirty="0"/>
        </a:p>
      </dgm:t>
    </dgm:pt>
    <dgm:pt modelId="{1246E350-5DBD-47C1-870C-B90D800D9BA2}" type="parTrans" cxnId="{CBA54A6E-2C0D-49E7-B6A7-AED4A1D8DB7D}">
      <dgm:prSet/>
      <dgm:spPr/>
      <dgm:t>
        <a:bodyPr/>
        <a:lstStyle/>
        <a:p>
          <a:endParaRPr lang="es-PE" sz="1100"/>
        </a:p>
      </dgm:t>
    </dgm:pt>
    <dgm:pt modelId="{D43F660B-ADCB-4182-BD86-29C2208BAB8D}" type="sibTrans" cxnId="{CBA54A6E-2C0D-49E7-B6A7-AED4A1D8DB7D}">
      <dgm:prSet/>
      <dgm:spPr/>
      <dgm:t>
        <a:bodyPr/>
        <a:lstStyle/>
        <a:p>
          <a:endParaRPr lang="es-PE" sz="1100"/>
        </a:p>
      </dgm:t>
    </dgm:pt>
    <dgm:pt modelId="{9CBFED6B-7DCC-4943-87F2-107A02B8BA54}">
      <dgm:prSet custT="1"/>
      <dgm:spPr/>
      <dgm:t>
        <a:bodyPr/>
        <a:lstStyle/>
        <a:p>
          <a:pPr algn="just"/>
          <a:endParaRPr lang="es-PE" sz="1100" dirty="0">
            <a:solidFill>
              <a:schemeClr val="tx1"/>
            </a:solidFill>
            <a:latin typeface="Montserrat" pitchFamily="2" charset="77"/>
          </a:endParaRPr>
        </a:p>
      </dgm:t>
    </dgm:pt>
    <dgm:pt modelId="{F7BEB24B-8E08-4094-96F2-B8DBC20D91B5}" type="parTrans" cxnId="{BDB19603-7EDB-49F0-91D9-6CA2968279F4}">
      <dgm:prSet/>
      <dgm:spPr/>
      <dgm:t>
        <a:bodyPr/>
        <a:lstStyle/>
        <a:p>
          <a:endParaRPr lang="es-PE" sz="1100"/>
        </a:p>
      </dgm:t>
    </dgm:pt>
    <dgm:pt modelId="{7337C90C-6E67-443A-96AD-FE62F589746B}" type="sibTrans" cxnId="{BDB19603-7EDB-49F0-91D9-6CA2968279F4}">
      <dgm:prSet/>
      <dgm:spPr/>
      <dgm:t>
        <a:bodyPr/>
        <a:lstStyle/>
        <a:p>
          <a:endParaRPr lang="es-PE" sz="1100"/>
        </a:p>
      </dgm:t>
    </dgm:pt>
    <dgm:pt modelId="{965796E5-812D-4F78-BDC9-463F646AEDA9}">
      <dgm:prSet custT="1"/>
      <dgm:spPr/>
      <dgm:t>
        <a:bodyPr/>
        <a:lstStyle/>
        <a:p>
          <a:pPr algn="just"/>
          <a:r>
            <a:rPr lang="es-PE" sz="1100" dirty="0">
              <a:latin typeface="Montserrat" pitchFamily="2" charset="77"/>
            </a:rPr>
            <a:t>Se implementan los clubes en los centros educativos de Lima con el objetivo de promover la actividad científica entre los Docentes.</a:t>
          </a:r>
          <a:endParaRPr lang="es-ES" sz="1100" dirty="0">
            <a:latin typeface="Montserrat" pitchFamily="2" charset="77"/>
          </a:endParaRPr>
        </a:p>
      </dgm:t>
    </dgm:pt>
    <dgm:pt modelId="{78F5AD3B-0407-4F0A-8712-045D3ABF32CC}" type="parTrans" cxnId="{E6B0D395-9F8A-4322-88AC-9F551C7873B0}">
      <dgm:prSet/>
      <dgm:spPr/>
      <dgm:t>
        <a:bodyPr/>
        <a:lstStyle/>
        <a:p>
          <a:endParaRPr lang="es-PE" sz="1100"/>
        </a:p>
      </dgm:t>
    </dgm:pt>
    <dgm:pt modelId="{670CB863-E9A6-444C-9BC6-8AD46744BFFC}" type="sibTrans" cxnId="{E6B0D395-9F8A-4322-88AC-9F551C7873B0}">
      <dgm:prSet/>
      <dgm:spPr/>
      <dgm:t>
        <a:bodyPr/>
        <a:lstStyle/>
        <a:p>
          <a:endParaRPr lang="es-PE" sz="1100"/>
        </a:p>
      </dgm:t>
    </dgm:pt>
    <dgm:pt modelId="{84540FAB-CCBC-4CE6-AF15-E993203AF6B3}">
      <dgm:prSet custT="1"/>
      <dgm:spPr/>
      <dgm:t>
        <a:bodyPr/>
        <a:lstStyle/>
        <a:p>
          <a:pPr algn="just"/>
          <a:endParaRPr lang="es-ES" sz="1100" dirty="0">
            <a:solidFill>
              <a:schemeClr val="tx1"/>
            </a:solidFill>
            <a:latin typeface="Montserrat" pitchFamily="2" charset="77"/>
          </a:endParaRPr>
        </a:p>
      </dgm:t>
    </dgm:pt>
    <dgm:pt modelId="{7F80B362-3FD9-47CE-81D5-2613AF07DD9E}" type="parTrans" cxnId="{C45AB67A-4FCC-4A04-854F-12512A78813B}">
      <dgm:prSet/>
      <dgm:spPr/>
      <dgm:t>
        <a:bodyPr/>
        <a:lstStyle/>
        <a:p>
          <a:endParaRPr lang="es-PE" sz="1100"/>
        </a:p>
      </dgm:t>
    </dgm:pt>
    <dgm:pt modelId="{0FD08322-CC7A-4E73-AF3E-4826A7BFC1B8}" type="sibTrans" cxnId="{C45AB67A-4FCC-4A04-854F-12512A78813B}">
      <dgm:prSet/>
      <dgm:spPr/>
      <dgm:t>
        <a:bodyPr/>
        <a:lstStyle/>
        <a:p>
          <a:endParaRPr lang="es-PE" sz="1100"/>
        </a:p>
      </dgm:t>
    </dgm:pt>
    <dgm:pt modelId="{B1028F91-0AA1-448D-9A94-CCF7E6B3E6E4}">
      <dgm:prSet custT="1"/>
      <dgm:spPr/>
      <dgm:t>
        <a:bodyPr/>
        <a:lstStyle/>
        <a:p>
          <a:pPr algn="just"/>
          <a:r>
            <a:rPr lang="es-PE" sz="1100">
              <a:latin typeface="Montserrat" pitchFamily="2" charset="77"/>
            </a:rPr>
            <a:t>Programa piloto de promoción de clubes de ciencia y tecnología ejecutado por UNESCO y CONCYTEC en cuatro instituciones educativas emblemáticas en la ciudad de Lima y en colaboración con cuatro de las más prestigiosas universidades peruanas.</a:t>
          </a:r>
          <a:endParaRPr lang="es-ES" sz="1100" dirty="0">
            <a:latin typeface="Montserrat" pitchFamily="2" charset="77"/>
          </a:endParaRPr>
        </a:p>
      </dgm:t>
    </dgm:pt>
    <dgm:pt modelId="{01E3BD89-9BD8-4C7E-B885-584C3606DFCB}" type="parTrans" cxnId="{62A1A496-B246-4F1A-AB4C-99E13B2D65BD}">
      <dgm:prSet/>
      <dgm:spPr/>
      <dgm:t>
        <a:bodyPr/>
        <a:lstStyle/>
        <a:p>
          <a:endParaRPr lang="es-PE" sz="1100"/>
        </a:p>
      </dgm:t>
    </dgm:pt>
    <dgm:pt modelId="{82990A0C-DB71-4348-BAA7-BDFC8EDD93E5}" type="sibTrans" cxnId="{62A1A496-B246-4F1A-AB4C-99E13B2D65BD}">
      <dgm:prSet/>
      <dgm:spPr/>
      <dgm:t>
        <a:bodyPr/>
        <a:lstStyle/>
        <a:p>
          <a:endParaRPr lang="es-PE" sz="1100"/>
        </a:p>
      </dgm:t>
    </dgm:pt>
    <dgm:pt modelId="{3334C120-E5BF-44E3-A6B3-CD9E6451C3A8}" type="pres">
      <dgm:prSet presAssocID="{EE512213-CB1D-437A-802A-C1148A480E80}" presName="linearFlow" presStyleCnt="0">
        <dgm:presLayoutVars>
          <dgm:dir/>
          <dgm:animLvl val="lvl"/>
          <dgm:resizeHandles val="exact"/>
        </dgm:presLayoutVars>
      </dgm:prSet>
      <dgm:spPr/>
    </dgm:pt>
    <dgm:pt modelId="{FC26C673-39BD-4E7C-9053-8F4E3DC367F7}" type="pres">
      <dgm:prSet presAssocID="{0319C8B6-B1A8-41D7-92BE-95EA6821807A}" presName="composite" presStyleCnt="0"/>
      <dgm:spPr/>
    </dgm:pt>
    <dgm:pt modelId="{0AC0815F-3D83-4B86-B8A7-0C3BC1307A4A}" type="pres">
      <dgm:prSet presAssocID="{0319C8B6-B1A8-41D7-92BE-95EA6821807A}" presName="parTx" presStyleLbl="node1" presStyleIdx="0" presStyleCnt="3">
        <dgm:presLayoutVars>
          <dgm:chMax val="0"/>
          <dgm:chPref val="0"/>
          <dgm:bulletEnabled val="1"/>
        </dgm:presLayoutVars>
      </dgm:prSet>
      <dgm:spPr/>
    </dgm:pt>
    <dgm:pt modelId="{6CD00764-7D0D-414B-A54F-C44620026486}" type="pres">
      <dgm:prSet presAssocID="{0319C8B6-B1A8-41D7-92BE-95EA6821807A}" presName="parSh" presStyleLbl="node1" presStyleIdx="0" presStyleCnt="3"/>
      <dgm:spPr/>
    </dgm:pt>
    <dgm:pt modelId="{F0980426-5961-4D15-85A0-9F1CA1845C62}" type="pres">
      <dgm:prSet presAssocID="{0319C8B6-B1A8-41D7-92BE-95EA6821807A}" presName="desTx" presStyleLbl="fgAcc1" presStyleIdx="0" presStyleCnt="3" custLinFactNeighborX="-10000" custLinFactNeighborY="-6954">
        <dgm:presLayoutVars>
          <dgm:bulletEnabled val="1"/>
        </dgm:presLayoutVars>
      </dgm:prSet>
      <dgm:spPr/>
    </dgm:pt>
    <dgm:pt modelId="{561F55E3-792B-48F0-92BC-32B9CEB63EED}" type="pres">
      <dgm:prSet presAssocID="{C639E39B-7C13-4FD5-9636-149C6C5DE777}" presName="sibTrans" presStyleLbl="sibTrans2D1" presStyleIdx="0" presStyleCnt="2"/>
      <dgm:spPr/>
    </dgm:pt>
    <dgm:pt modelId="{A5F9A00C-668C-42DB-8BA3-82BB9234E2D0}" type="pres">
      <dgm:prSet presAssocID="{C639E39B-7C13-4FD5-9636-149C6C5DE777}" presName="connTx" presStyleLbl="sibTrans2D1" presStyleIdx="0" presStyleCnt="2"/>
      <dgm:spPr/>
    </dgm:pt>
    <dgm:pt modelId="{17FC2D26-C064-49FC-9F2B-E98045969BD9}" type="pres">
      <dgm:prSet presAssocID="{6267DA39-114A-4670-A1A8-F6F87FE95EBA}" presName="composite" presStyleCnt="0"/>
      <dgm:spPr/>
    </dgm:pt>
    <dgm:pt modelId="{0370F3FE-AE7F-4780-A82B-80C0BAF0B8C8}" type="pres">
      <dgm:prSet presAssocID="{6267DA39-114A-4670-A1A8-F6F87FE95EBA}" presName="parTx" presStyleLbl="node1" presStyleIdx="0" presStyleCnt="3">
        <dgm:presLayoutVars>
          <dgm:chMax val="0"/>
          <dgm:chPref val="0"/>
          <dgm:bulletEnabled val="1"/>
        </dgm:presLayoutVars>
      </dgm:prSet>
      <dgm:spPr/>
    </dgm:pt>
    <dgm:pt modelId="{34CE4313-022C-461C-A480-4F2A0755BE3C}" type="pres">
      <dgm:prSet presAssocID="{6267DA39-114A-4670-A1A8-F6F87FE95EBA}" presName="parSh" presStyleLbl="node1" presStyleIdx="1" presStyleCnt="3"/>
      <dgm:spPr/>
    </dgm:pt>
    <dgm:pt modelId="{C377DCEE-F07D-484C-BAB8-4E098A8DDBE9}" type="pres">
      <dgm:prSet presAssocID="{6267DA39-114A-4670-A1A8-F6F87FE95EBA}" presName="desTx" presStyleLbl="fgAcc1" presStyleIdx="1" presStyleCnt="3" custLinFactNeighborX="-6015" custLinFactNeighborY="-6954">
        <dgm:presLayoutVars>
          <dgm:bulletEnabled val="1"/>
        </dgm:presLayoutVars>
      </dgm:prSet>
      <dgm:spPr/>
    </dgm:pt>
    <dgm:pt modelId="{1065352A-763C-4507-B8EC-9574E1C8EC91}" type="pres">
      <dgm:prSet presAssocID="{DFA6891F-782C-4F9C-89C0-2CEDE88FDAC3}" presName="sibTrans" presStyleLbl="sibTrans2D1" presStyleIdx="1" presStyleCnt="2"/>
      <dgm:spPr/>
    </dgm:pt>
    <dgm:pt modelId="{EFF7AE88-CF5A-4B5A-A14D-1A352732C3A4}" type="pres">
      <dgm:prSet presAssocID="{DFA6891F-782C-4F9C-89C0-2CEDE88FDAC3}" presName="connTx" presStyleLbl="sibTrans2D1" presStyleIdx="1" presStyleCnt="2"/>
      <dgm:spPr/>
    </dgm:pt>
    <dgm:pt modelId="{E5DBDE9D-4874-4C9A-BA77-D58EF6E69910}" type="pres">
      <dgm:prSet presAssocID="{63A681AE-4CA9-4399-81D4-7E17F14CC1C7}" presName="composite" presStyleCnt="0"/>
      <dgm:spPr/>
    </dgm:pt>
    <dgm:pt modelId="{9F0AD16F-991D-49D8-BA60-E56F03E014BE}" type="pres">
      <dgm:prSet presAssocID="{63A681AE-4CA9-4399-81D4-7E17F14CC1C7}" presName="parTx" presStyleLbl="node1" presStyleIdx="1" presStyleCnt="3">
        <dgm:presLayoutVars>
          <dgm:chMax val="0"/>
          <dgm:chPref val="0"/>
          <dgm:bulletEnabled val="1"/>
        </dgm:presLayoutVars>
      </dgm:prSet>
      <dgm:spPr/>
    </dgm:pt>
    <dgm:pt modelId="{3028321E-8EA0-4362-BBEC-212960E5ECE4}" type="pres">
      <dgm:prSet presAssocID="{63A681AE-4CA9-4399-81D4-7E17F14CC1C7}" presName="parSh" presStyleLbl="node1" presStyleIdx="2" presStyleCnt="3"/>
      <dgm:spPr/>
    </dgm:pt>
    <dgm:pt modelId="{83E26154-4627-4AEE-BF9A-A85F39E6DFBA}" type="pres">
      <dgm:prSet presAssocID="{63A681AE-4CA9-4399-81D4-7E17F14CC1C7}" presName="desTx" presStyleLbl="fgAcc1" presStyleIdx="2" presStyleCnt="3" custLinFactNeighborX="-7395" custLinFactNeighborY="-6954">
        <dgm:presLayoutVars>
          <dgm:bulletEnabled val="1"/>
        </dgm:presLayoutVars>
      </dgm:prSet>
      <dgm:spPr/>
    </dgm:pt>
  </dgm:ptLst>
  <dgm:cxnLst>
    <dgm:cxn modelId="{BDB19603-7EDB-49F0-91D9-6CA2968279F4}" srcId="{0319C8B6-B1A8-41D7-92BE-95EA6821807A}" destId="{9CBFED6B-7DCC-4943-87F2-107A02B8BA54}" srcOrd="1" destOrd="0" parTransId="{F7BEB24B-8E08-4094-96F2-B8DBC20D91B5}" sibTransId="{7337C90C-6E67-443A-96AD-FE62F589746B}"/>
    <dgm:cxn modelId="{003AA80C-4C94-4003-8196-841FD15FB95F}" srcId="{EE512213-CB1D-437A-802A-C1148A480E80}" destId="{6267DA39-114A-4670-A1A8-F6F87FE95EBA}" srcOrd="1" destOrd="0" parTransId="{F2A08CA4-DE32-421C-A124-74E7EDBF57B5}" sibTransId="{DFA6891F-782C-4F9C-89C0-2CEDE88FDAC3}"/>
    <dgm:cxn modelId="{CAAB330E-2189-4232-85C2-8C7C388E2E8B}" type="presOf" srcId="{63A681AE-4CA9-4399-81D4-7E17F14CC1C7}" destId="{9F0AD16F-991D-49D8-BA60-E56F03E014BE}" srcOrd="0" destOrd="0" presId="urn:microsoft.com/office/officeart/2005/8/layout/process3"/>
    <dgm:cxn modelId="{A84EBD1E-7FB6-4934-99C8-467F01505B6A}" type="presOf" srcId="{965796E5-812D-4F78-BDC9-463F646AEDA9}" destId="{F0980426-5961-4D15-85A0-9F1CA1845C62}" srcOrd="0" destOrd="2" presId="urn:microsoft.com/office/officeart/2005/8/layout/process3"/>
    <dgm:cxn modelId="{4476D12C-052E-483A-8564-EEF51C24F5A3}" type="presOf" srcId="{DFA6891F-782C-4F9C-89C0-2CEDE88FDAC3}" destId="{1065352A-763C-4507-B8EC-9574E1C8EC91}" srcOrd="0" destOrd="0" presId="urn:microsoft.com/office/officeart/2005/8/layout/process3"/>
    <dgm:cxn modelId="{DADFB45B-9602-4A5F-99BD-31F8CB9BB877}" type="presOf" srcId="{0319C8B6-B1A8-41D7-92BE-95EA6821807A}" destId="{6CD00764-7D0D-414B-A54F-C44620026486}" srcOrd="1" destOrd="0" presId="urn:microsoft.com/office/officeart/2005/8/layout/process3"/>
    <dgm:cxn modelId="{A1992F5F-4A48-4B95-9B62-A05B99DA271E}" type="presOf" srcId="{6267DA39-114A-4670-A1A8-F6F87FE95EBA}" destId="{0370F3FE-AE7F-4780-A82B-80C0BAF0B8C8}" srcOrd="0" destOrd="0" presId="urn:microsoft.com/office/officeart/2005/8/layout/process3"/>
    <dgm:cxn modelId="{C8C90F62-F32C-4D3A-93CC-A202BCEE5BF6}" type="presOf" srcId="{EE512213-CB1D-437A-802A-C1148A480E80}" destId="{3334C120-E5BF-44E3-A6B3-CD9E6451C3A8}" srcOrd="0" destOrd="0" presId="urn:microsoft.com/office/officeart/2005/8/layout/process3"/>
    <dgm:cxn modelId="{F5015065-F527-4B0F-A13D-0B18A80E89EF}" srcId="{0319C8B6-B1A8-41D7-92BE-95EA6821807A}" destId="{DD5491D7-14BE-41F9-B9BF-1CAB87AF378F}" srcOrd="0" destOrd="0" parTransId="{477F8D0D-E4A3-4E0B-B890-6184234E79B5}" sibTransId="{6F51857F-0914-4C9C-9839-F47F37FE5CD4}"/>
    <dgm:cxn modelId="{50668645-8172-472E-B307-556D0303F9A7}" type="presOf" srcId="{C639E39B-7C13-4FD5-9636-149C6C5DE777}" destId="{A5F9A00C-668C-42DB-8BA3-82BB9234E2D0}" srcOrd="1" destOrd="0" presId="urn:microsoft.com/office/officeart/2005/8/layout/process3"/>
    <dgm:cxn modelId="{CBA54A6E-2C0D-49E7-B6A7-AED4A1D8DB7D}" srcId="{63A681AE-4CA9-4399-81D4-7E17F14CC1C7}" destId="{72A7F344-DBC3-4B1C-8DA8-8EC431BD2D6D}" srcOrd="0" destOrd="0" parTransId="{1246E350-5DBD-47C1-870C-B90D800D9BA2}" sibTransId="{D43F660B-ADCB-4182-BD86-29C2208BAB8D}"/>
    <dgm:cxn modelId="{57DEC273-2B47-4D05-BB2F-ABE5980756EF}" type="presOf" srcId="{9CBFED6B-7DCC-4943-87F2-107A02B8BA54}" destId="{F0980426-5961-4D15-85A0-9F1CA1845C62}" srcOrd="0" destOrd="1" presId="urn:microsoft.com/office/officeart/2005/8/layout/process3"/>
    <dgm:cxn modelId="{23CD7A57-50B7-4262-88BD-9C37B6CCA390}" type="presOf" srcId="{72A7F344-DBC3-4B1C-8DA8-8EC431BD2D6D}" destId="{83E26154-4627-4AEE-BF9A-A85F39E6DFBA}" srcOrd="0" destOrd="0" presId="urn:microsoft.com/office/officeart/2005/8/layout/process3"/>
    <dgm:cxn modelId="{C45AB67A-4FCC-4A04-854F-12512A78813B}" srcId="{6267DA39-114A-4670-A1A8-F6F87FE95EBA}" destId="{84540FAB-CCBC-4CE6-AF15-E993203AF6B3}" srcOrd="1" destOrd="0" parTransId="{7F80B362-3FD9-47CE-81D5-2613AF07DD9E}" sibTransId="{0FD08322-CC7A-4E73-AF3E-4826A7BFC1B8}"/>
    <dgm:cxn modelId="{FECCF77A-2CFD-41F9-9C0E-78AA1AA07A77}" srcId="{6267DA39-114A-4670-A1A8-F6F87FE95EBA}" destId="{C9D27AA6-8D9B-4993-A382-3C885421F9A5}" srcOrd="0" destOrd="0" parTransId="{4376F1B5-03FA-4B45-8C10-00C780868EAF}" sibTransId="{50CE7FB4-9E8F-4CF5-8D69-8F0EB5C0D7A4}"/>
    <dgm:cxn modelId="{3E742489-853F-4971-984A-636E938EE680}" srcId="{EE512213-CB1D-437A-802A-C1148A480E80}" destId="{0319C8B6-B1A8-41D7-92BE-95EA6821807A}" srcOrd="0" destOrd="0" parTransId="{F3557C3D-52EF-4C34-A5B3-ED5815D65AD8}" sibTransId="{C639E39B-7C13-4FD5-9636-149C6C5DE777}"/>
    <dgm:cxn modelId="{D7E42193-71CE-4FB1-8062-896B379E44EE}" type="presOf" srcId="{63A681AE-4CA9-4399-81D4-7E17F14CC1C7}" destId="{3028321E-8EA0-4362-BBEC-212960E5ECE4}" srcOrd="1" destOrd="0" presId="urn:microsoft.com/office/officeart/2005/8/layout/process3"/>
    <dgm:cxn modelId="{E6B0D395-9F8A-4322-88AC-9F551C7873B0}" srcId="{0319C8B6-B1A8-41D7-92BE-95EA6821807A}" destId="{965796E5-812D-4F78-BDC9-463F646AEDA9}" srcOrd="2" destOrd="0" parTransId="{78F5AD3B-0407-4F0A-8712-045D3ABF32CC}" sibTransId="{670CB863-E9A6-444C-9BC6-8AD46744BFFC}"/>
    <dgm:cxn modelId="{62A1A496-B246-4F1A-AB4C-99E13B2D65BD}" srcId="{6267DA39-114A-4670-A1A8-F6F87FE95EBA}" destId="{B1028F91-0AA1-448D-9A94-CCF7E6B3E6E4}" srcOrd="2" destOrd="0" parTransId="{01E3BD89-9BD8-4C7E-B885-584C3606DFCB}" sibTransId="{82990A0C-DB71-4348-BAA7-BDFC8EDD93E5}"/>
    <dgm:cxn modelId="{E7A9949F-060C-4888-B33B-5644AE724C56}" type="presOf" srcId="{C9D27AA6-8D9B-4993-A382-3C885421F9A5}" destId="{C377DCEE-F07D-484C-BAB8-4E098A8DDBE9}" srcOrd="0" destOrd="0" presId="urn:microsoft.com/office/officeart/2005/8/layout/process3"/>
    <dgm:cxn modelId="{9BB269AE-D2D8-45FA-989B-4D0141CBC7E5}" type="presOf" srcId="{DFA6891F-782C-4F9C-89C0-2CEDE88FDAC3}" destId="{EFF7AE88-CF5A-4B5A-A14D-1A352732C3A4}" srcOrd="1" destOrd="0" presId="urn:microsoft.com/office/officeart/2005/8/layout/process3"/>
    <dgm:cxn modelId="{EC540CB8-154B-42BE-AD2B-FD5F7F289AD8}" type="presOf" srcId="{84540FAB-CCBC-4CE6-AF15-E993203AF6B3}" destId="{C377DCEE-F07D-484C-BAB8-4E098A8DDBE9}" srcOrd="0" destOrd="1" presId="urn:microsoft.com/office/officeart/2005/8/layout/process3"/>
    <dgm:cxn modelId="{A08469BB-016E-449C-8683-B8DAFD82F2FB}" type="presOf" srcId="{DD5491D7-14BE-41F9-B9BF-1CAB87AF378F}" destId="{F0980426-5961-4D15-85A0-9F1CA1845C62}" srcOrd="0" destOrd="0" presId="urn:microsoft.com/office/officeart/2005/8/layout/process3"/>
    <dgm:cxn modelId="{2475B2D0-6FAF-4EC0-AC59-04E4B571CC4C}" type="presOf" srcId="{B1028F91-0AA1-448D-9A94-CCF7E6B3E6E4}" destId="{C377DCEE-F07D-484C-BAB8-4E098A8DDBE9}" srcOrd="0" destOrd="2" presId="urn:microsoft.com/office/officeart/2005/8/layout/process3"/>
    <dgm:cxn modelId="{2C2AF9DD-FD27-4699-B2D2-85E6E90A5B2A}" type="presOf" srcId="{C639E39B-7C13-4FD5-9636-149C6C5DE777}" destId="{561F55E3-792B-48F0-92BC-32B9CEB63EED}" srcOrd="0" destOrd="0" presId="urn:microsoft.com/office/officeart/2005/8/layout/process3"/>
    <dgm:cxn modelId="{556EAFDF-DA4F-459F-89B3-5577EF0D52EC}" srcId="{EE512213-CB1D-437A-802A-C1148A480E80}" destId="{63A681AE-4CA9-4399-81D4-7E17F14CC1C7}" srcOrd="2" destOrd="0" parTransId="{1D1E43FD-E969-43A9-AA84-192F6969E3FC}" sibTransId="{D1BC32A1-FC65-4B4C-ABD4-9133C7CB4C22}"/>
    <dgm:cxn modelId="{8DB6AAEA-8471-4576-9A31-35F166B75188}" type="presOf" srcId="{6267DA39-114A-4670-A1A8-F6F87FE95EBA}" destId="{34CE4313-022C-461C-A480-4F2A0755BE3C}" srcOrd="1" destOrd="0" presId="urn:microsoft.com/office/officeart/2005/8/layout/process3"/>
    <dgm:cxn modelId="{1C2743F7-5E3B-468C-9C27-78F24BF9876F}" type="presOf" srcId="{0319C8B6-B1A8-41D7-92BE-95EA6821807A}" destId="{0AC0815F-3D83-4B86-B8A7-0C3BC1307A4A}" srcOrd="0" destOrd="0" presId="urn:microsoft.com/office/officeart/2005/8/layout/process3"/>
    <dgm:cxn modelId="{E8BC59FD-068D-4016-8A22-985BF7885FEF}" type="presParOf" srcId="{3334C120-E5BF-44E3-A6B3-CD9E6451C3A8}" destId="{FC26C673-39BD-4E7C-9053-8F4E3DC367F7}" srcOrd="0" destOrd="0" presId="urn:microsoft.com/office/officeart/2005/8/layout/process3"/>
    <dgm:cxn modelId="{328D5154-EFDE-4F11-BEA1-99F44681CC1E}" type="presParOf" srcId="{FC26C673-39BD-4E7C-9053-8F4E3DC367F7}" destId="{0AC0815F-3D83-4B86-B8A7-0C3BC1307A4A}" srcOrd="0" destOrd="0" presId="urn:microsoft.com/office/officeart/2005/8/layout/process3"/>
    <dgm:cxn modelId="{7C001324-B275-4338-AC89-F3FD88A4E4CF}" type="presParOf" srcId="{FC26C673-39BD-4E7C-9053-8F4E3DC367F7}" destId="{6CD00764-7D0D-414B-A54F-C44620026486}" srcOrd="1" destOrd="0" presId="urn:microsoft.com/office/officeart/2005/8/layout/process3"/>
    <dgm:cxn modelId="{65BF5F15-D03A-4CD3-AA28-C613618E069C}" type="presParOf" srcId="{FC26C673-39BD-4E7C-9053-8F4E3DC367F7}" destId="{F0980426-5961-4D15-85A0-9F1CA1845C62}" srcOrd="2" destOrd="0" presId="urn:microsoft.com/office/officeart/2005/8/layout/process3"/>
    <dgm:cxn modelId="{196C8899-FE72-4FDB-8AE0-8963308B5107}" type="presParOf" srcId="{3334C120-E5BF-44E3-A6B3-CD9E6451C3A8}" destId="{561F55E3-792B-48F0-92BC-32B9CEB63EED}" srcOrd="1" destOrd="0" presId="urn:microsoft.com/office/officeart/2005/8/layout/process3"/>
    <dgm:cxn modelId="{CB06B0AA-9E43-43C4-8DB1-68EF96DEDD39}" type="presParOf" srcId="{561F55E3-792B-48F0-92BC-32B9CEB63EED}" destId="{A5F9A00C-668C-42DB-8BA3-82BB9234E2D0}" srcOrd="0" destOrd="0" presId="urn:microsoft.com/office/officeart/2005/8/layout/process3"/>
    <dgm:cxn modelId="{3E2533CD-A909-4CF8-B31C-EB655DC4F8F0}" type="presParOf" srcId="{3334C120-E5BF-44E3-A6B3-CD9E6451C3A8}" destId="{17FC2D26-C064-49FC-9F2B-E98045969BD9}" srcOrd="2" destOrd="0" presId="urn:microsoft.com/office/officeart/2005/8/layout/process3"/>
    <dgm:cxn modelId="{7E726CD8-CE4A-4FDE-93C8-F62D11B71F05}" type="presParOf" srcId="{17FC2D26-C064-49FC-9F2B-E98045969BD9}" destId="{0370F3FE-AE7F-4780-A82B-80C0BAF0B8C8}" srcOrd="0" destOrd="0" presId="urn:microsoft.com/office/officeart/2005/8/layout/process3"/>
    <dgm:cxn modelId="{48BD93F7-7C8A-4721-BCC1-DBAC8E0F10C2}" type="presParOf" srcId="{17FC2D26-C064-49FC-9F2B-E98045969BD9}" destId="{34CE4313-022C-461C-A480-4F2A0755BE3C}" srcOrd="1" destOrd="0" presId="urn:microsoft.com/office/officeart/2005/8/layout/process3"/>
    <dgm:cxn modelId="{CFDAA2C3-6BA1-4752-8A45-B7F01DA77572}" type="presParOf" srcId="{17FC2D26-C064-49FC-9F2B-E98045969BD9}" destId="{C377DCEE-F07D-484C-BAB8-4E098A8DDBE9}" srcOrd="2" destOrd="0" presId="urn:microsoft.com/office/officeart/2005/8/layout/process3"/>
    <dgm:cxn modelId="{E4919640-F881-4C7C-9A90-142724E180C5}" type="presParOf" srcId="{3334C120-E5BF-44E3-A6B3-CD9E6451C3A8}" destId="{1065352A-763C-4507-B8EC-9574E1C8EC91}" srcOrd="3" destOrd="0" presId="urn:microsoft.com/office/officeart/2005/8/layout/process3"/>
    <dgm:cxn modelId="{7BEF2055-F7A7-4B9F-A8AC-260E10B72073}" type="presParOf" srcId="{1065352A-763C-4507-B8EC-9574E1C8EC91}" destId="{EFF7AE88-CF5A-4B5A-A14D-1A352732C3A4}" srcOrd="0" destOrd="0" presId="urn:microsoft.com/office/officeart/2005/8/layout/process3"/>
    <dgm:cxn modelId="{5B34F88C-4B68-43FD-A15D-CAB02FAA7AA6}" type="presParOf" srcId="{3334C120-E5BF-44E3-A6B3-CD9E6451C3A8}" destId="{E5DBDE9D-4874-4C9A-BA77-D58EF6E69910}" srcOrd="4" destOrd="0" presId="urn:microsoft.com/office/officeart/2005/8/layout/process3"/>
    <dgm:cxn modelId="{A105A5FE-0FEB-4726-98C1-318009335F14}" type="presParOf" srcId="{E5DBDE9D-4874-4C9A-BA77-D58EF6E69910}" destId="{9F0AD16F-991D-49D8-BA60-E56F03E014BE}" srcOrd="0" destOrd="0" presId="urn:microsoft.com/office/officeart/2005/8/layout/process3"/>
    <dgm:cxn modelId="{1EAA4DAD-B57E-4C2E-A5C0-7A2B21D8E498}" type="presParOf" srcId="{E5DBDE9D-4874-4C9A-BA77-D58EF6E69910}" destId="{3028321E-8EA0-4362-BBEC-212960E5ECE4}" srcOrd="1" destOrd="0" presId="urn:microsoft.com/office/officeart/2005/8/layout/process3"/>
    <dgm:cxn modelId="{B414D4F3-4116-46BF-961E-7DC958845B65}" type="presParOf" srcId="{E5DBDE9D-4874-4C9A-BA77-D58EF6E69910}" destId="{83E26154-4627-4AEE-BF9A-A85F39E6DFBA}"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1F8779-097B-4CA9-8BB4-0C4A1A41EE9D}"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s-ES"/>
        </a:p>
      </dgm:t>
    </dgm:pt>
    <dgm:pt modelId="{0AEE7A2E-3A80-4603-95E2-4431A73E4B68}">
      <dgm:prSet phldrT="[Texto]" custT="1"/>
      <dgm:spPr/>
      <dgm:t>
        <a:bodyPr/>
        <a:lstStyle/>
        <a:p>
          <a:r>
            <a:rPr lang="es-ES" sz="2000" dirty="0"/>
            <a:t>CONCYTEC</a:t>
          </a:r>
        </a:p>
      </dgm:t>
    </dgm:pt>
    <dgm:pt modelId="{6BA088FC-93F0-4916-AE92-09BB3327F669}" type="parTrans" cxnId="{6515EBF5-4149-4433-A872-76D17E414422}">
      <dgm:prSet/>
      <dgm:spPr/>
      <dgm:t>
        <a:bodyPr/>
        <a:lstStyle/>
        <a:p>
          <a:endParaRPr lang="es-ES" sz="800"/>
        </a:p>
      </dgm:t>
    </dgm:pt>
    <dgm:pt modelId="{7217F19C-2FB2-421C-88F6-E7FD5BE52F03}" type="sibTrans" cxnId="{6515EBF5-4149-4433-A872-76D17E414422}">
      <dgm:prSet/>
      <dgm:spPr/>
      <dgm:t>
        <a:bodyPr/>
        <a:lstStyle/>
        <a:p>
          <a:endParaRPr lang="es-ES" sz="800"/>
        </a:p>
      </dgm:t>
    </dgm:pt>
    <dgm:pt modelId="{90C8CC3E-6DA5-436C-96D6-1581C13A8A06}">
      <dgm:prSet phldrT="[Texto]" custT="1"/>
      <dgm:spPr/>
      <dgm:t>
        <a:bodyPr/>
        <a:lstStyle/>
        <a:p>
          <a:r>
            <a:rPr lang="es-ES" sz="800" dirty="0"/>
            <a:t>DRE</a:t>
          </a:r>
        </a:p>
      </dgm:t>
    </dgm:pt>
    <dgm:pt modelId="{8568DCAF-DBC8-47BB-A99A-E96D420A3BE1}" type="parTrans" cxnId="{FAD6B754-CBA5-4364-9AC2-526EB682EE9A}">
      <dgm:prSet/>
      <dgm:spPr/>
      <dgm:t>
        <a:bodyPr/>
        <a:lstStyle/>
        <a:p>
          <a:endParaRPr lang="es-ES" sz="800"/>
        </a:p>
      </dgm:t>
    </dgm:pt>
    <dgm:pt modelId="{AB202D82-C0EC-460B-A9AF-D0D633D2AE2B}" type="sibTrans" cxnId="{FAD6B754-CBA5-4364-9AC2-526EB682EE9A}">
      <dgm:prSet/>
      <dgm:spPr/>
      <dgm:t>
        <a:bodyPr/>
        <a:lstStyle/>
        <a:p>
          <a:endParaRPr lang="es-ES" sz="800"/>
        </a:p>
      </dgm:t>
    </dgm:pt>
    <dgm:pt modelId="{CC7109C6-C24A-4CEB-B137-643B7149E11F}">
      <dgm:prSet phldrT="[Texto]" custT="1"/>
      <dgm:spPr/>
      <dgm:t>
        <a:bodyPr/>
        <a:lstStyle/>
        <a:p>
          <a:r>
            <a:rPr lang="es-ES" sz="800" dirty="0"/>
            <a:t>UGEL</a:t>
          </a:r>
        </a:p>
      </dgm:t>
    </dgm:pt>
    <dgm:pt modelId="{441DA1B7-AB84-4EB7-8EB0-BA458EBA6ED1}" type="parTrans" cxnId="{DB332E04-9D1C-465A-9986-08349FFCF391}">
      <dgm:prSet/>
      <dgm:spPr/>
      <dgm:t>
        <a:bodyPr/>
        <a:lstStyle/>
        <a:p>
          <a:endParaRPr lang="es-ES" sz="800"/>
        </a:p>
      </dgm:t>
    </dgm:pt>
    <dgm:pt modelId="{5ED0030E-5C62-49EF-98A0-A7AAC2DF5C60}" type="sibTrans" cxnId="{DB332E04-9D1C-465A-9986-08349FFCF391}">
      <dgm:prSet/>
      <dgm:spPr/>
      <dgm:t>
        <a:bodyPr/>
        <a:lstStyle/>
        <a:p>
          <a:endParaRPr lang="es-ES" sz="800"/>
        </a:p>
      </dgm:t>
    </dgm:pt>
    <dgm:pt modelId="{FA4E3CA6-A2FA-445D-A069-D6D21356D7F1}">
      <dgm:prSet phldrT="[Texto]" custT="1"/>
      <dgm:spPr/>
      <dgm:t>
        <a:bodyPr/>
        <a:lstStyle/>
        <a:p>
          <a:r>
            <a:rPr lang="es-ES" sz="800" dirty="0"/>
            <a:t>ESCUELAS  EBR</a:t>
          </a:r>
        </a:p>
      </dgm:t>
    </dgm:pt>
    <dgm:pt modelId="{C3785492-503A-4ADD-A67C-D473CC700E13}" type="parTrans" cxnId="{DC66B2F8-6645-477A-98F3-3F0E6EE92AC1}">
      <dgm:prSet/>
      <dgm:spPr/>
      <dgm:t>
        <a:bodyPr/>
        <a:lstStyle/>
        <a:p>
          <a:endParaRPr lang="es-ES" sz="800"/>
        </a:p>
      </dgm:t>
    </dgm:pt>
    <dgm:pt modelId="{77BFEFA2-A273-4E0C-8297-BF8368FC1719}" type="sibTrans" cxnId="{DC66B2F8-6645-477A-98F3-3F0E6EE92AC1}">
      <dgm:prSet/>
      <dgm:spPr/>
      <dgm:t>
        <a:bodyPr/>
        <a:lstStyle/>
        <a:p>
          <a:endParaRPr lang="es-ES" sz="800"/>
        </a:p>
      </dgm:t>
    </dgm:pt>
    <dgm:pt modelId="{33CF4EF7-C636-4C2C-AF01-ACFE3886D4E6}">
      <dgm:prSet phldrT="[Texto]" custT="1"/>
      <dgm:spPr/>
      <dgm:t>
        <a:bodyPr/>
        <a:lstStyle/>
        <a:p>
          <a:r>
            <a:rPr lang="es-ES" sz="800" dirty="0"/>
            <a:t>UNIVERSIDADES E INSTITUTOS </a:t>
          </a:r>
        </a:p>
      </dgm:t>
    </dgm:pt>
    <dgm:pt modelId="{77016014-F38D-44FF-84B6-04067BFEE71A}" type="parTrans" cxnId="{73078C3C-726B-49D9-8490-F9A42CA2FC42}">
      <dgm:prSet/>
      <dgm:spPr/>
      <dgm:t>
        <a:bodyPr/>
        <a:lstStyle/>
        <a:p>
          <a:endParaRPr lang="es-ES" sz="800"/>
        </a:p>
      </dgm:t>
    </dgm:pt>
    <dgm:pt modelId="{89A9BC38-AB00-4D87-8DA3-CC938DAB4A91}" type="sibTrans" cxnId="{73078C3C-726B-49D9-8490-F9A42CA2FC42}">
      <dgm:prSet/>
      <dgm:spPr/>
      <dgm:t>
        <a:bodyPr/>
        <a:lstStyle/>
        <a:p>
          <a:endParaRPr lang="es-ES" sz="800"/>
        </a:p>
      </dgm:t>
    </dgm:pt>
    <dgm:pt modelId="{0EF502AC-49E2-4E30-8879-EB1D386E512B}">
      <dgm:prSet phldrT="[Texto]" custT="1"/>
      <dgm:spPr/>
      <dgm:t>
        <a:bodyPr/>
        <a:lstStyle/>
        <a:p>
          <a:r>
            <a:rPr lang="es-ES" sz="800" dirty="0"/>
            <a:t>GOBIERNOS REGIONALES Y MUNICIPALIDADES</a:t>
          </a:r>
        </a:p>
      </dgm:t>
    </dgm:pt>
    <dgm:pt modelId="{F270FEC0-C96B-4C9C-A093-2105B31BED48}" type="parTrans" cxnId="{0BE6384E-67D0-4F1D-A70E-F71784B50FD4}">
      <dgm:prSet/>
      <dgm:spPr/>
      <dgm:t>
        <a:bodyPr/>
        <a:lstStyle/>
        <a:p>
          <a:endParaRPr lang="es-ES" sz="800"/>
        </a:p>
      </dgm:t>
    </dgm:pt>
    <dgm:pt modelId="{7EDD2124-B72E-4194-A62A-11206BE94B7A}" type="sibTrans" cxnId="{0BE6384E-67D0-4F1D-A70E-F71784B50FD4}">
      <dgm:prSet/>
      <dgm:spPr/>
      <dgm:t>
        <a:bodyPr/>
        <a:lstStyle/>
        <a:p>
          <a:endParaRPr lang="es-ES" sz="800"/>
        </a:p>
      </dgm:t>
    </dgm:pt>
    <dgm:pt modelId="{5E7A1F5A-0A18-4243-8630-4A10AB94F298}">
      <dgm:prSet phldrT="[Texto]" custT="1"/>
      <dgm:spPr/>
      <dgm:t>
        <a:bodyPr/>
        <a:lstStyle/>
        <a:p>
          <a:r>
            <a:rPr lang="es-ES" sz="800" dirty="0"/>
            <a:t>ISTITUTOS PERUANOS DE INVESTIGACIÓN</a:t>
          </a:r>
        </a:p>
      </dgm:t>
    </dgm:pt>
    <dgm:pt modelId="{F5D0FE4E-879F-49E3-A45C-52D1F10C6921}" type="parTrans" cxnId="{4883B982-0AB9-4ECC-B7C0-E1B58F436008}">
      <dgm:prSet/>
      <dgm:spPr/>
      <dgm:t>
        <a:bodyPr/>
        <a:lstStyle/>
        <a:p>
          <a:endParaRPr lang="es-ES" sz="800"/>
        </a:p>
      </dgm:t>
    </dgm:pt>
    <dgm:pt modelId="{695A72A7-D58F-4CC9-B0B4-6E7C49919E0A}" type="sibTrans" cxnId="{4883B982-0AB9-4ECC-B7C0-E1B58F436008}">
      <dgm:prSet/>
      <dgm:spPr/>
      <dgm:t>
        <a:bodyPr/>
        <a:lstStyle/>
        <a:p>
          <a:endParaRPr lang="es-ES" sz="800"/>
        </a:p>
      </dgm:t>
    </dgm:pt>
    <dgm:pt modelId="{B3186149-9B27-47EE-B620-8FAB9811AD1E}">
      <dgm:prSet phldrT="[Texto]" custT="1"/>
      <dgm:spPr/>
      <dgm:t>
        <a:bodyPr/>
        <a:lstStyle/>
        <a:p>
          <a:r>
            <a:rPr lang="es-ES" sz="800" dirty="0"/>
            <a:t>ENTIDADES EMPRESARIALES</a:t>
          </a:r>
        </a:p>
      </dgm:t>
    </dgm:pt>
    <dgm:pt modelId="{DF9AFCCC-9638-448C-9EED-424587FC26A9}" type="parTrans" cxnId="{8565A4BC-2847-44DE-B403-04E613F10135}">
      <dgm:prSet/>
      <dgm:spPr/>
      <dgm:t>
        <a:bodyPr/>
        <a:lstStyle/>
        <a:p>
          <a:endParaRPr lang="es-ES" sz="800"/>
        </a:p>
      </dgm:t>
    </dgm:pt>
    <dgm:pt modelId="{CA4BCFAB-86ED-4943-BC60-8B1E822EE466}" type="sibTrans" cxnId="{8565A4BC-2847-44DE-B403-04E613F10135}">
      <dgm:prSet/>
      <dgm:spPr/>
      <dgm:t>
        <a:bodyPr/>
        <a:lstStyle/>
        <a:p>
          <a:endParaRPr lang="es-ES" sz="800"/>
        </a:p>
      </dgm:t>
    </dgm:pt>
    <dgm:pt modelId="{AFC46E34-1130-45BB-97C2-E1382D7D5539}">
      <dgm:prSet phldrT="[Texto]" custT="1"/>
      <dgm:spPr/>
      <dgm:t>
        <a:bodyPr/>
        <a:lstStyle/>
        <a:p>
          <a:r>
            <a:rPr lang="es-ES" sz="800" dirty="0"/>
            <a:t>ENTIDADES GUBERNAMENTALES</a:t>
          </a:r>
        </a:p>
      </dgm:t>
    </dgm:pt>
    <dgm:pt modelId="{767830EB-C77D-40C5-8CE9-4F26FD250F14}" type="parTrans" cxnId="{EF95982C-409E-4FCF-B534-745E547C480B}">
      <dgm:prSet/>
      <dgm:spPr/>
      <dgm:t>
        <a:bodyPr/>
        <a:lstStyle/>
        <a:p>
          <a:endParaRPr lang="es-ES" sz="800"/>
        </a:p>
      </dgm:t>
    </dgm:pt>
    <dgm:pt modelId="{2A0549CF-32E9-4F77-A911-1C70A0A0A4D5}" type="sibTrans" cxnId="{EF95982C-409E-4FCF-B534-745E547C480B}">
      <dgm:prSet/>
      <dgm:spPr/>
      <dgm:t>
        <a:bodyPr/>
        <a:lstStyle/>
        <a:p>
          <a:endParaRPr lang="es-ES" sz="800"/>
        </a:p>
      </dgm:t>
    </dgm:pt>
    <dgm:pt modelId="{5CB050A2-2C0A-4161-9912-CCAD2AE8BB2E}" type="pres">
      <dgm:prSet presAssocID="{F51F8779-097B-4CA9-8BB4-0C4A1A41EE9D}" presName="composite" presStyleCnt="0">
        <dgm:presLayoutVars>
          <dgm:chMax val="1"/>
          <dgm:dir/>
          <dgm:resizeHandles val="exact"/>
        </dgm:presLayoutVars>
      </dgm:prSet>
      <dgm:spPr/>
    </dgm:pt>
    <dgm:pt modelId="{2AA3AD3E-6AD2-4460-966F-6AB0B5B8322C}" type="pres">
      <dgm:prSet presAssocID="{F51F8779-097B-4CA9-8BB4-0C4A1A41EE9D}" presName="radial" presStyleCnt="0">
        <dgm:presLayoutVars>
          <dgm:animLvl val="ctr"/>
        </dgm:presLayoutVars>
      </dgm:prSet>
      <dgm:spPr/>
    </dgm:pt>
    <dgm:pt modelId="{87E38E64-7FF1-4CE0-8B87-E293E0F28E95}" type="pres">
      <dgm:prSet presAssocID="{0AEE7A2E-3A80-4603-95E2-4431A73E4B68}" presName="centerShape" presStyleLbl="vennNode1" presStyleIdx="0" presStyleCnt="9"/>
      <dgm:spPr/>
    </dgm:pt>
    <dgm:pt modelId="{1C775019-F4A0-4762-A34D-30206E7433E7}" type="pres">
      <dgm:prSet presAssocID="{90C8CC3E-6DA5-436C-96D6-1581C13A8A06}" presName="node" presStyleLbl="vennNode1" presStyleIdx="1" presStyleCnt="9">
        <dgm:presLayoutVars>
          <dgm:bulletEnabled val="1"/>
        </dgm:presLayoutVars>
      </dgm:prSet>
      <dgm:spPr/>
    </dgm:pt>
    <dgm:pt modelId="{2449D99B-290B-4102-9A63-FB7A1B402460}" type="pres">
      <dgm:prSet presAssocID="{CC7109C6-C24A-4CEB-B137-643B7149E11F}" presName="node" presStyleLbl="vennNode1" presStyleIdx="2" presStyleCnt="9">
        <dgm:presLayoutVars>
          <dgm:bulletEnabled val="1"/>
        </dgm:presLayoutVars>
      </dgm:prSet>
      <dgm:spPr/>
    </dgm:pt>
    <dgm:pt modelId="{C882F659-48A0-4392-9BAA-477C90192F92}" type="pres">
      <dgm:prSet presAssocID="{FA4E3CA6-A2FA-445D-A069-D6D21356D7F1}" presName="node" presStyleLbl="vennNode1" presStyleIdx="3" presStyleCnt="9">
        <dgm:presLayoutVars>
          <dgm:bulletEnabled val="1"/>
        </dgm:presLayoutVars>
      </dgm:prSet>
      <dgm:spPr/>
    </dgm:pt>
    <dgm:pt modelId="{CDE6E4B7-30D7-4A38-A51C-4A64DD77730D}" type="pres">
      <dgm:prSet presAssocID="{33CF4EF7-C636-4C2C-AF01-ACFE3886D4E6}" presName="node" presStyleLbl="vennNode1" presStyleIdx="4" presStyleCnt="9">
        <dgm:presLayoutVars>
          <dgm:bulletEnabled val="1"/>
        </dgm:presLayoutVars>
      </dgm:prSet>
      <dgm:spPr/>
    </dgm:pt>
    <dgm:pt modelId="{046D6C02-7AFC-42A2-B262-90E9792A67F6}" type="pres">
      <dgm:prSet presAssocID="{0EF502AC-49E2-4E30-8879-EB1D386E512B}" presName="node" presStyleLbl="vennNode1" presStyleIdx="5" presStyleCnt="9">
        <dgm:presLayoutVars>
          <dgm:bulletEnabled val="1"/>
        </dgm:presLayoutVars>
      </dgm:prSet>
      <dgm:spPr/>
    </dgm:pt>
    <dgm:pt modelId="{3C70EC12-7745-4124-9C6C-39895287EC4E}" type="pres">
      <dgm:prSet presAssocID="{5E7A1F5A-0A18-4243-8630-4A10AB94F298}" presName="node" presStyleLbl="vennNode1" presStyleIdx="6" presStyleCnt="9">
        <dgm:presLayoutVars>
          <dgm:bulletEnabled val="1"/>
        </dgm:presLayoutVars>
      </dgm:prSet>
      <dgm:spPr/>
    </dgm:pt>
    <dgm:pt modelId="{96EB780A-5A33-4266-A69B-691A4F76C785}" type="pres">
      <dgm:prSet presAssocID="{B3186149-9B27-47EE-B620-8FAB9811AD1E}" presName="node" presStyleLbl="vennNode1" presStyleIdx="7" presStyleCnt="9">
        <dgm:presLayoutVars>
          <dgm:bulletEnabled val="1"/>
        </dgm:presLayoutVars>
      </dgm:prSet>
      <dgm:spPr/>
    </dgm:pt>
    <dgm:pt modelId="{3441BB23-8EE9-47C1-ACE8-80CEE775B279}" type="pres">
      <dgm:prSet presAssocID="{AFC46E34-1130-45BB-97C2-E1382D7D5539}" presName="node" presStyleLbl="vennNode1" presStyleIdx="8" presStyleCnt="9" custScaleX="114933" custScaleY="111942">
        <dgm:presLayoutVars>
          <dgm:bulletEnabled val="1"/>
        </dgm:presLayoutVars>
      </dgm:prSet>
      <dgm:spPr/>
    </dgm:pt>
  </dgm:ptLst>
  <dgm:cxnLst>
    <dgm:cxn modelId="{DB332E04-9D1C-465A-9986-08349FFCF391}" srcId="{0AEE7A2E-3A80-4603-95E2-4431A73E4B68}" destId="{CC7109C6-C24A-4CEB-B137-643B7149E11F}" srcOrd="1" destOrd="0" parTransId="{441DA1B7-AB84-4EB7-8EB0-BA458EBA6ED1}" sibTransId="{5ED0030E-5C62-49EF-98A0-A7AAC2DF5C60}"/>
    <dgm:cxn modelId="{D0F9B922-142D-4AB5-9748-5FD81660BE0B}" type="presOf" srcId="{0EF502AC-49E2-4E30-8879-EB1D386E512B}" destId="{046D6C02-7AFC-42A2-B262-90E9792A67F6}" srcOrd="0" destOrd="0" presId="urn:microsoft.com/office/officeart/2005/8/layout/radial3"/>
    <dgm:cxn modelId="{41FCEB2A-5B59-4F75-83E3-27E00A10ED87}" type="presOf" srcId="{FA4E3CA6-A2FA-445D-A069-D6D21356D7F1}" destId="{C882F659-48A0-4392-9BAA-477C90192F92}" srcOrd="0" destOrd="0" presId="urn:microsoft.com/office/officeart/2005/8/layout/radial3"/>
    <dgm:cxn modelId="{EF95982C-409E-4FCF-B534-745E547C480B}" srcId="{0AEE7A2E-3A80-4603-95E2-4431A73E4B68}" destId="{AFC46E34-1130-45BB-97C2-E1382D7D5539}" srcOrd="7" destOrd="0" parTransId="{767830EB-C77D-40C5-8CE9-4F26FD250F14}" sibTransId="{2A0549CF-32E9-4F77-A911-1C70A0A0A4D5}"/>
    <dgm:cxn modelId="{73078C3C-726B-49D9-8490-F9A42CA2FC42}" srcId="{0AEE7A2E-3A80-4603-95E2-4431A73E4B68}" destId="{33CF4EF7-C636-4C2C-AF01-ACFE3886D4E6}" srcOrd="3" destOrd="0" parTransId="{77016014-F38D-44FF-84B6-04067BFEE71A}" sibTransId="{89A9BC38-AB00-4D87-8DA3-CC938DAB4A91}"/>
    <dgm:cxn modelId="{17ACAE4B-11F5-405A-AC94-070FDDE9A9F6}" type="presOf" srcId="{5E7A1F5A-0A18-4243-8630-4A10AB94F298}" destId="{3C70EC12-7745-4124-9C6C-39895287EC4E}" srcOrd="0" destOrd="0" presId="urn:microsoft.com/office/officeart/2005/8/layout/radial3"/>
    <dgm:cxn modelId="{0BE6384E-67D0-4F1D-A70E-F71784B50FD4}" srcId="{0AEE7A2E-3A80-4603-95E2-4431A73E4B68}" destId="{0EF502AC-49E2-4E30-8879-EB1D386E512B}" srcOrd="4" destOrd="0" parTransId="{F270FEC0-C96B-4C9C-A093-2105B31BED48}" sibTransId="{7EDD2124-B72E-4194-A62A-11206BE94B7A}"/>
    <dgm:cxn modelId="{DCB72272-8E1E-4CA1-88DD-CC6DE4937D91}" type="presOf" srcId="{CC7109C6-C24A-4CEB-B137-643B7149E11F}" destId="{2449D99B-290B-4102-9A63-FB7A1B402460}" srcOrd="0" destOrd="0" presId="urn:microsoft.com/office/officeart/2005/8/layout/radial3"/>
    <dgm:cxn modelId="{FAD6B754-CBA5-4364-9AC2-526EB682EE9A}" srcId="{0AEE7A2E-3A80-4603-95E2-4431A73E4B68}" destId="{90C8CC3E-6DA5-436C-96D6-1581C13A8A06}" srcOrd="0" destOrd="0" parTransId="{8568DCAF-DBC8-47BB-A99A-E96D420A3BE1}" sibTransId="{AB202D82-C0EC-460B-A9AF-D0D633D2AE2B}"/>
    <dgm:cxn modelId="{4883B982-0AB9-4ECC-B7C0-E1B58F436008}" srcId="{0AEE7A2E-3A80-4603-95E2-4431A73E4B68}" destId="{5E7A1F5A-0A18-4243-8630-4A10AB94F298}" srcOrd="5" destOrd="0" parTransId="{F5D0FE4E-879F-49E3-A45C-52D1F10C6921}" sibTransId="{695A72A7-D58F-4CC9-B0B4-6E7C49919E0A}"/>
    <dgm:cxn modelId="{E0A6BEAA-5630-42F8-9DC3-EEC9043A77FC}" type="presOf" srcId="{33CF4EF7-C636-4C2C-AF01-ACFE3886D4E6}" destId="{CDE6E4B7-30D7-4A38-A51C-4A64DD77730D}" srcOrd="0" destOrd="0" presId="urn:microsoft.com/office/officeart/2005/8/layout/radial3"/>
    <dgm:cxn modelId="{2A6E20B8-FD4A-46E1-9267-7A48EF1C101C}" type="presOf" srcId="{AFC46E34-1130-45BB-97C2-E1382D7D5539}" destId="{3441BB23-8EE9-47C1-ACE8-80CEE775B279}" srcOrd="0" destOrd="0" presId="urn:microsoft.com/office/officeart/2005/8/layout/radial3"/>
    <dgm:cxn modelId="{8565A4BC-2847-44DE-B403-04E613F10135}" srcId="{0AEE7A2E-3A80-4603-95E2-4431A73E4B68}" destId="{B3186149-9B27-47EE-B620-8FAB9811AD1E}" srcOrd="6" destOrd="0" parTransId="{DF9AFCCC-9638-448C-9EED-424587FC26A9}" sibTransId="{CA4BCFAB-86ED-4943-BC60-8B1E822EE466}"/>
    <dgm:cxn modelId="{8D1289C3-63BA-4056-9C8B-FB2CEF1F520A}" type="presOf" srcId="{0AEE7A2E-3A80-4603-95E2-4431A73E4B68}" destId="{87E38E64-7FF1-4CE0-8B87-E293E0F28E95}" srcOrd="0" destOrd="0" presId="urn:microsoft.com/office/officeart/2005/8/layout/radial3"/>
    <dgm:cxn modelId="{CC9483CF-AA7D-4A06-9E2C-8009CC2C9FAF}" type="presOf" srcId="{90C8CC3E-6DA5-436C-96D6-1581C13A8A06}" destId="{1C775019-F4A0-4762-A34D-30206E7433E7}" srcOrd="0" destOrd="0" presId="urn:microsoft.com/office/officeart/2005/8/layout/radial3"/>
    <dgm:cxn modelId="{1B91AFEE-150D-4D3D-AE03-07DFF2DB7949}" type="presOf" srcId="{B3186149-9B27-47EE-B620-8FAB9811AD1E}" destId="{96EB780A-5A33-4266-A69B-691A4F76C785}" srcOrd="0" destOrd="0" presId="urn:microsoft.com/office/officeart/2005/8/layout/radial3"/>
    <dgm:cxn modelId="{6515EBF5-4149-4433-A872-76D17E414422}" srcId="{F51F8779-097B-4CA9-8BB4-0C4A1A41EE9D}" destId="{0AEE7A2E-3A80-4603-95E2-4431A73E4B68}" srcOrd="0" destOrd="0" parTransId="{6BA088FC-93F0-4916-AE92-09BB3327F669}" sibTransId="{7217F19C-2FB2-421C-88F6-E7FD5BE52F03}"/>
    <dgm:cxn modelId="{DC66B2F8-6645-477A-98F3-3F0E6EE92AC1}" srcId="{0AEE7A2E-3A80-4603-95E2-4431A73E4B68}" destId="{FA4E3CA6-A2FA-445D-A069-D6D21356D7F1}" srcOrd="2" destOrd="0" parTransId="{C3785492-503A-4ADD-A67C-D473CC700E13}" sibTransId="{77BFEFA2-A273-4E0C-8297-BF8368FC1719}"/>
    <dgm:cxn modelId="{5E93C0FB-0A58-4713-A95B-8647489248CA}" type="presOf" srcId="{F51F8779-097B-4CA9-8BB4-0C4A1A41EE9D}" destId="{5CB050A2-2C0A-4161-9912-CCAD2AE8BB2E}" srcOrd="0" destOrd="0" presId="urn:microsoft.com/office/officeart/2005/8/layout/radial3"/>
    <dgm:cxn modelId="{7490A40B-A121-4A0F-A55E-3E7EB260692F}" type="presParOf" srcId="{5CB050A2-2C0A-4161-9912-CCAD2AE8BB2E}" destId="{2AA3AD3E-6AD2-4460-966F-6AB0B5B8322C}" srcOrd="0" destOrd="0" presId="urn:microsoft.com/office/officeart/2005/8/layout/radial3"/>
    <dgm:cxn modelId="{5D3F9DB7-BE28-4266-B753-17867509C370}" type="presParOf" srcId="{2AA3AD3E-6AD2-4460-966F-6AB0B5B8322C}" destId="{87E38E64-7FF1-4CE0-8B87-E293E0F28E95}" srcOrd="0" destOrd="0" presId="urn:microsoft.com/office/officeart/2005/8/layout/radial3"/>
    <dgm:cxn modelId="{7E1F09A3-BCA8-4A39-B8E4-810C59B73CB7}" type="presParOf" srcId="{2AA3AD3E-6AD2-4460-966F-6AB0B5B8322C}" destId="{1C775019-F4A0-4762-A34D-30206E7433E7}" srcOrd="1" destOrd="0" presId="urn:microsoft.com/office/officeart/2005/8/layout/radial3"/>
    <dgm:cxn modelId="{BCAD08D7-AB1D-4A68-A1BB-9F9E8A1D8743}" type="presParOf" srcId="{2AA3AD3E-6AD2-4460-966F-6AB0B5B8322C}" destId="{2449D99B-290B-4102-9A63-FB7A1B402460}" srcOrd="2" destOrd="0" presId="urn:microsoft.com/office/officeart/2005/8/layout/radial3"/>
    <dgm:cxn modelId="{397B6265-EF4A-4BF4-9AE6-838E147A013C}" type="presParOf" srcId="{2AA3AD3E-6AD2-4460-966F-6AB0B5B8322C}" destId="{C882F659-48A0-4392-9BAA-477C90192F92}" srcOrd="3" destOrd="0" presId="urn:microsoft.com/office/officeart/2005/8/layout/radial3"/>
    <dgm:cxn modelId="{63CA9FF9-3518-4C9A-843A-E62A97DFDD8A}" type="presParOf" srcId="{2AA3AD3E-6AD2-4460-966F-6AB0B5B8322C}" destId="{CDE6E4B7-30D7-4A38-A51C-4A64DD77730D}" srcOrd="4" destOrd="0" presId="urn:microsoft.com/office/officeart/2005/8/layout/radial3"/>
    <dgm:cxn modelId="{2875655F-4FAF-456D-BEBA-A864274F3F83}" type="presParOf" srcId="{2AA3AD3E-6AD2-4460-966F-6AB0B5B8322C}" destId="{046D6C02-7AFC-42A2-B262-90E9792A67F6}" srcOrd="5" destOrd="0" presId="urn:microsoft.com/office/officeart/2005/8/layout/radial3"/>
    <dgm:cxn modelId="{57396389-B989-4B6B-A87E-8D3890F9D77C}" type="presParOf" srcId="{2AA3AD3E-6AD2-4460-966F-6AB0B5B8322C}" destId="{3C70EC12-7745-4124-9C6C-39895287EC4E}" srcOrd="6" destOrd="0" presId="urn:microsoft.com/office/officeart/2005/8/layout/radial3"/>
    <dgm:cxn modelId="{C6243D46-325E-47DE-92FC-EF3984A51F40}" type="presParOf" srcId="{2AA3AD3E-6AD2-4460-966F-6AB0B5B8322C}" destId="{96EB780A-5A33-4266-A69B-691A4F76C785}" srcOrd="7" destOrd="0" presId="urn:microsoft.com/office/officeart/2005/8/layout/radial3"/>
    <dgm:cxn modelId="{46A972C7-9CA7-4884-AE54-DD26A421020D}" type="presParOf" srcId="{2AA3AD3E-6AD2-4460-966F-6AB0B5B8322C}" destId="{3441BB23-8EE9-47C1-ACE8-80CEE775B279}"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744D23-28F2-4A67-B782-F4931DC7E4B1}"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s-ES"/>
        </a:p>
      </dgm:t>
    </dgm:pt>
    <dgm:pt modelId="{31CA7F54-3B78-42A9-AD58-9B9390BE0EB2}">
      <dgm:prSet custT="1"/>
      <dgm:spPr/>
      <dgm:t>
        <a:bodyPr/>
        <a:lstStyle/>
        <a:p>
          <a:pPr rtl="0"/>
          <a:r>
            <a:rPr lang="es-ES" sz="1000" dirty="0">
              <a:latin typeface="Arial" panose="020B0604020202020204" pitchFamily="34" charset="0"/>
              <a:cs typeface="Arial" panose="020B0604020202020204" pitchFamily="34" charset="0"/>
            </a:rPr>
            <a:t>21 Direcciones Regionales de Educación – DRE</a:t>
          </a:r>
        </a:p>
      </dgm:t>
    </dgm:pt>
    <dgm:pt modelId="{DA5115D1-48A5-41D2-A68C-D3BF02183BF9}" type="parTrans" cxnId="{041CA550-10D9-4BCE-A4F0-FE3590000F95}">
      <dgm:prSet/>
      <dgm:spPr/>
      <dgm:t>
        <a:bodyPr/>
        <a:lstStyle/>
        <a:p>
          <a:endParaRPr lang="es-ES" sz="1000"/>
        </a:p>
      </dgm:t>
    </dgm:pt>
    <dgm:pt modelId="{7B07A0C8-1651-4AED-AA9E-EE0DE23CDC4C}" type="sibTrans" cxnId="{041CA550-10D9-4BCE-A4F0-FE3590000F95}">
      <dgm:prSet/>
      <dgm:spPr/>
      <dgm:t>
        <a:bodyPr/>
        <a:lstStyle/>
        <a:p>
          <a:endParaRPr lang="es-ES" sz="1000"/>
        </a:p>
      </dgm:t>
    </dgm:pt>
    <dgm:pt modelId="{DD7ED1EE-C9B8-4D7F-AE52-AB4A17483CF6}">
      <dgm:prSet custT="1"/>
      <dgm:spPr/>
      <dgm:t>
        <a:bodyPr/>
        <a:lstStyle/>
        <a:p>
          <a:pPr rtl="0"/>
          <a:r>
            <a:rPr lang="es-ES" sz="1000" dirty="0">
              <a:latin typeface="Arial" panose="020B0604020202020204" pitchFamily="34" charset="0"/>
              <a:cs typeface="Arial" panose="020B0604020202020204" pitchFamily="34" charset="0"/>
            </a:rPr>
            <a:t>5 Gerencias Regionales de Educación - GRE</a:t>
          </a:r>
        </a:p>
      </dgm:t>
    </dgm:pt>
    <dgm:pt modelId="{7C5BFD98-5AB9-41EA-B392-067A78EA1C86}" type="parTrans" cxnId="{86CECAC4-34C0-4C5D-B109-DECE574194FB}">
      <dgm:prSet/>
      <dgm:spPr/>
      <dgm:t>
        <a:bodyPr/>
        <a:lstStyle/>
        <a:p>
          <a:endParaRPr lang="es-ES" sz="1000"/>
        </a:p>
      </dgm:t>
    </dgm:pt>
    <dgm:pt modelId="{42CF7AA8-AD47-4A2F-A199-F60F98729FA8}" type="sibTrans" cxnId="{86CECAC4-34C0-4C5D-B109-DECE574194FB}">
      <dgm:prSet/>
      <dgm:spPr/>
      <dgm:t>
        <a:bodyPr/>
        <a:lstStyle/>
        <a:p>
          <a:endParaRPr lang="es-ES" sz="1000"/>
        </a:p>
      </dgm:t>
    </dgm:pt>
    <dgm:pt modelId="{7FF8A603-C8AE-48C3-828F-DB0E8E8C4F5F}">
      <dgm:prSet custT="1"/>
      <dgm:spPr/>
      <dgm:t>
        <a:bodyPr/>
        <a:lstStyle/>
        <a:p>
          <a:pPr rtl="0"/>
          <a:r>
            <a:rPr lang="es-ES" sz="1000" dirty="0">
              <a:latin typeface="Arial" panose="020B0604020202020204" pitchFamily="34" charset="0"/>
              <a:cs typeface="Arial" panose="020B0604020202020204" pitchFamily="34" charset="0"/>
            </a:rPr>
            <a:t>223 Unidades de Gestión Educativa Local – UGEL</a:t>
          </a:r>
        </a:p>
      </dgm:t>
    </dgm:pt>
    <dgm:pt modelId="{720A7DA2-5C56-4874-AE13-D8FEEB44C6A4}" type="parTrans" cxnId="{25D23AAD-D198-4D63-BBEE-51A5055D210A}">
      <dgm:prSet/>
      <dgm:spPr/>
      <dgm:t>
        <a:bodyPr/>
        <a:lstStyle/>
        <a:p>
          <a:endParaRPr lang="es-ES" sz="1000"/>
        </a:p>
      </dgm:t>
    </dgm:pt>
    <dgm:pt modelId="{A8618A01-BCF8-4A36-965A-4F22820190E0}" type="sibTrans" cxnId="{25D23AAD-D198-4D63-BBEE-51A5055D210A}">
      <dgm:prSet/>
      <dgm:spPr/>
      <dgm:t>
        <a:bodyPr/>
        <a:lstStyle/>
        <a:p>
          <a:endParaRPr lang="es-ES" sz="1000"/>
        </a:p>
      </dgm:t>
    </dgm:pt>
    <dgm:pt modelId="{7363515B-F009-4C61-BC10-06CD0A4DA9C1}">
      <dgm:prSet custT="1"/>
      <dgm:spPr/>
      <dgm:t>
        <a:bodyPr/>
        <a:lstStyle/>
        <a:p>
          <a:pPr rtl="0"/>
          <a:r>
            <a:rPr lang="es-ES" sz="1000" dirty="0">
              <a:latin typeface="Arial" panose="020B0604020202020204" pitchFamily="34" charset="0"/>
              <a:cs typeface="Arial" panose="020B0604020202020204" pitchFamily="34" charset="0"/>
            </a:rPr>
            <a:t>CONCYTEC</a:t>
          </a:r>
        </a:p>
      </dgm:t>
    </dgm:pt>
    <dgm:pt modelId="{8E942676-4F86-48FE-A810-6C00F701CA00}" type="parTrans" cxnId="{66508244-FF75-4FD9-9419-B916DB911447}">
      <dgm:prSet/>
      <dgm:spPr/>
      <dgm:t>
        <a:bodyPr/>
        <a:lstStyle/>
        <a:p>
          <a:endParaRPr lang="es-ES" sz="1000"/>
        </a:p>
      </dgm:t>
    </dgm:pt>
    <dgm:pt modelId="{CA2CF318-DA38-4B0C-BD1D-B5640162DABD}" type="sibTrans" cxnId="{66508244-FF75-4FD9-9419-B916DB911447}">
      <dgm:prSet/>
      <dgm:spPr/>
      <dgm:t>
        <a:bodyPr/>
        <a:lstStyle/>
        <a:p>
          <a:endParaRPr lang="es-ES" sz="1000"/>
        </a:p>
      </dgm:t>
    </dgm:pt>
    <dgm:pt modelId="{E96268CA-C619-46D7-BB9A-965F60F4AE9E}">
      <dgm:prSet custT="1"/>
      <dgm:spPr/>
      <dgm:t>
        <a:bodyPr/>
        <a:lstStyle/>
        <a:p>
          <a:r>
            <a:rPr lang="es-ES" sz="1000" b="1" dirty="0">
              <a:solidFill>
                <a:srgbClr val="0070C0"/>
              </a:solidFill>
            </a:rPr>
            <a:t>8935</a:t>
          </a:r>
          <a:r>
            <a:rPr lang="es-ES" sz="1000" b="1" dirty="0">
              <a:solidFill>
                <a:srgbClr val="00506A"/>
              </a:solidFill>
            </a:rPr>
            <a:t> Clubes de Ciencia y Tecnología a nivel nacional</a:t>
          </a:r>
          <a:endParaRPr lang="es-ES" sz="1000" dirty="0">
            <a:latin typeface="Arial" panose="020B0604020202020204" pitchFamily="34" charset="0"/>
            <a:cs typeface="Arial" panose="020B0604020202020204" pitchFamily="34" charset="0"/>
          </a:endParaRPr>
        </a:p>
      </dgm:t>
    </dgm:pt>
    <dgm:pt modelId="{A244ED5F-0CC7-47E1-8C46-BFACDD958CE5}" type="parTrans" cxnId="{763C482C-CB55-41E4-94AA-895FB167A144}">
      <dgm:prSet/>
      <dgm:spPr/>
      <dgm:t>
        <a:bodyPr/>
        <a:lstStyle/>
        <a:p>
          <a:endParaRPr lang="es-PE" sz="1000"/>
        </a:p>
      </dgm:t>
    </dgm:pt>
    <dgm:pt modelId="{D3C08B58-7F9B-473F-8E51-E00B7DEAF753}" type="sibTrans" cxnId="{763C482C-CB55-41E4-94AA-895FB167A144}">
      <dgm:prSet/>
      <dgm:spPr/>
      <dgm:t>
        <a:bodyPr/>
        <a:lstStyle/>
        <a:p>
          <a:endParaRPr lang="es-PE" sz="1000"/>
        </a:p>
      </dgm:t>
    </dgm:pt>
    <dgm:pt modelId="{504826B3-0F30-4C14-8BB9-7F54FA53D4A7}" type="pres">
      <dgm:prSet presAssocID="{8B744D23-28F2-4A67-B782-F4931DC7E4B1}" presName="Name0" presStyleCnt="0">
        <dgm:presLayoutVars>
          <dgm:chMax val="7"/>
          <dgm:resizeHandles val="exact"/>
        </dgm:presLayoutVars>
      </dgm:prSet>
      <dgm:spPr/>
    </dgm:pt>
    <dgm:pt modelId="{2FA35AEE-2BB4-463F-BCC3-2ADDD8D16EE5}" type="pres">
      <dgm:prSet presAssocID="{8B744D23-28F2-4A67-B782-F4931DC7E4B1}" presName="comp1" presStyleCnt="0"/>
      <dgm:spPr/>
    </dgm:pt>
    <dgm:pt modelId="{FF7F812E-929E-4E85-A7D4-E0265A81EFEB}" type="pres">
      <dgm:prSet presAssocID="{8B744D23-28F2-4A67-B782-F4931DC7E4B1}" presName="circle1" presStyleLbl="node1" presStyleIdx="0" presStyleCnt="5"/>
      <dgm:spPr/>
    </dgm:pt>
    <dgm:pt modelId="{76811054-638A-4318-9D53-104C9D7ACEDB}" type="pres">
      <dgm:prSet presAssocID="{8B744D23-28F2-4A67-B782-F4931DC7E4B1}" presName="c1text" presStyleLbl="node1" presStyleIdx="0" presStyleCnt="5">
        <dgm:presLayoutVars>
          <dgm:bulletEnabled val="1"/>
        </dgm:presLayoutVars>
      </dgm:prSet>
      <dgm:spPr/>
    </dgm:pt>
    <dgm:pt modelId="{E091D240-84BB-4A59-9A0A-045BDC6170C0}" type="pres">
      <dgm:prSet presAssocID="{8B744D23-28F2-4A67-B782-F4931DC7E4B1}" presName="comp2" presStyleCnt="0"/>
      <dgm:spPr/>
    </dgm:pt>
    <dgm:pt modelId="{AE4AD0A9-087D-475C-9508-7FB5C6D3F0FD}" type="pres">
      <dgm:prSet presAssocID="{8B744D23-28F2-4A67-B782-F4931DC7E4B1}" presName="circle2" presStyleLbl="node1" presStyleIdx="1" presStyleCnt="5"/>
      <dgm:spPr/>
    </dgm:pt>
    <dgm:pt modelId="{6AEAE950-C7AC-40EA-A716-5D39BD354C88}" type="pres">
      <dgm:prSet presAssocID="{8B744D23-28F2-4A67-B782-F4931DC7E4B1}" presName="c2text" presStyleLbl="node1" presStyleIdx="1" presStyleCnt="5">
        <dgm:presLayoutVars>
          <dgm:bulletEnabled val="1"/>
        </dgm:presLayoutVars>
      </dgm:prSet>
      <dgm:spPr/>
    </dgm:pt>
    <dgm:pt modelId="{0056FC09-120C-40EF-9BC6-CC3FC7CCE18C}" type="pres">
      <dgm:prSet presAssocID="{8B744D23-28F2-4A67-B782-F4931DC7E4B1}" presName="comp3" presStyleCnt="0"/>
      <dgm:spPr/>
    </dgm:pt>
    <dgm:pt modelId="{3A408987-6768-4E8A-9F25-CF353DD50678}" type="pres">
      <dgm:prSet presAssocID="{8B744D23-28F2-4A67-B782-F4931DC7E4B1}" presName="circle3" presStyleLbl="node1" presStyleIdx="2" presStyleCnt="5"/>
      <dgm:spPr/>
    </dgm:pt>
    <dgm:pt modelId="{2AE76435-2971-49E7-8609-989EBA46DA0E}" type="pres">
      <dgm:prSet presAssocID="{8B744D23-28F2-4A67-B782-F4931DC7E4B1}" presName="c3text" presStyleLbl="node1" presStyleIdx="2" presStyleCnt="5">
        <dgm:presLayoutVars>
          <dgm:bulletEnabled val="1"/>
        </dgm:presLayoutVars>
      </dgm:prSet>
      <dgm:spPr/>
    </dgm:pt>
    <dgm:pt modelId="{132FA8BA-DCC8-4FD1-AD61-1EF2FFF19DC0}" type="pres">
      <dgm:prSet presAssocID="{8B744D23-28F2-4A67-B782-F4931DC7E4B1}" presName="comp4" presStyleCnt="0"/>
      <dgm:spPr/>
    </dgm:pt>
    <dgm:pt modelId="{5970C6EF-B17C-473A-9162-4CBA11C00B3C}" type="pres">
      <dgm:prSet presAssocID="{8B744D23-28F2-4A67-B782-F4931DC7E4B1}" presName="circle4" presStyleLbl="node1" presStyleIdx="3" presStyleCnt="5"/>
      <dgm:spPr/>
    </dgm:pt>
    <dgm:pt modelId="{E2592855-E070-41A4-99B3-4F8EFFF1876F}" type="pres">
      <dgm:prSet presAssocID="{8B744D23-28F2-4A67-B782-F4931DC7E4B1}" presName="c4text" presStyleLbl="node1" presStyleIdx="3" presStyleCnt="5">
        <dgm:presLayoutVars>
          <dgm:bulletEnabled val="1"/>
        </dgm:presLayoutVars>
      </dgm:prSet>
      <dgm:spPr/>
    </dgm:pt>
    <dgm:pt modelId="{15243447-D1DA-48B8-9CC4-E30285156C4F}" type="pres">
      <dgm:prSet presAssocID="{8B744D23-28F2-4A67-B782-F4931DC7E4B1}" presName="comp5" presStyleCnt="0"/>
      <dgm:spPr/>
    </dgm:pt>
    <dgm:pt modelId="{36C739AC-245E-4AD2-85FF-795B5D7616F1}" type="pres">
      <dgm:prSet presAssocID="{8B744D23-28F2-4A67-B782-F4931DC7E4B1}" presName="circle5" presStyleLbl="node1" presStyleIdx="4" presStyleCnt="5"/>
      <dgm:spPr/>
    </dgm:pt>
    <dgm:pt modelId="{2E70A245-CB58-4518-80D9-7629E4B36DBA}" type="pres">
      <dgm:prSet presAssocID="{8B744D23-28F2-4A67-B782-F4931DC7E4B1}" presName="c5text" presStyleLbl="node1" presStyleIdx="4" presStyleCnt="5">
        <dgm:presLayoutVars>
          <dgm:bulletEnabled val="1"/>
        </dgm:presLayoutVars>
      </dgm:prSet>
      <dgm:spPr/>
    </dgm:pt>
  </dgm:ptLst>
  <dgm:cxnLst>
    <dgm:cxn modelId="{1CDFBA16-DDF3-4EAC-A003-DDAE5EEB8847}" type="presOf" srcId="{DD7ED1EE-C9B8-4D7F-AE52-AB4A17483CF6}" destId="{3A408987-6768-4E8A-9F25-CF353DD50678}" srcOrd="0" destOrd="0" presId="urn:microsoft.com/office/officeart/2005/8/layout/venn2"/>
    <dgm:cxn modelId="{A2C8D226-CA78-451A-AD0B-BBC5FE35B3A7}" type="presOf" srcId="{31CA7F54-3B78-42A9-AD58-9B9390BE0EB2}" destId="{6AEAE950-C7AC-40EA-A716-5D39BD354C88}" srcOrd="1" destOrd="0" presId="urn:microsoft.com/office/officeart/2005/8/layout/venn2"/>
    <dgm:cxn modelId="{BAAED52A-9972-4A48-9AC0-12DF196A56B2}" type="presOf" srcId="{8B744D23-28F2-4A67-B782-F4931DC7E4B1}" destId="{504826B3-0F30-4C14-8BB9-7F54FA53D4A7}" srcOrd="0" destOrd="0" presId="urn:microsoft.com/office/officeart/2005/8/layout/venn2"/>
    <dgm:cxn modelId="{763C482C-CB55-41E4-94AA-895FB167A144}" srcId="{8B744D23-28F2-4A67-B782-F4931DC7E4B1}" destId="{E96268CA-C619-46D7-BB9A-965F60F4AE9E}" srcOrd="4" destOrd="0" parTransId="{A244ED5F-0CC7-47E1-8C46-BFACDD958CE5}" sibTransId="{D3C08B58-7F9B-473F-8E51-E00B7DEAF753}"/>
    <dgm:cxn modelId="{550CBD3D-A9DF-4114-9E77-29941F767E51}" type="presOf" srcId="{7FF8A603-C8AE-48C3-828F-DB0E8E8C4F5F}" destId="{E2592855-E070-41A4-99B3-4F8EFFF1876F}" srcOrd="1" destOrd="0" presId="urn:microsoft.com/office/officeart/2005/8/layout/venn2"/>
    <dgm:cxn modelId="{5D40325F-0069-4B47-BBEC-75BB75151C8E}" type="presOf" srcId="{7363515B-F009-4C61-BC10-06CD0A4DA9C1}" destId="{76811054-638A-4318-9D53-104C9D7ACEDB}" srcOrd="1" destOrd="0" presId="urn:microsoft.com/office/officeart/2005/8/layout/venn2"/>
    <dgm:cxn modelId="{66508244-FF75-4FD9-9419-B916DB911447}" srcId="{8B744D23-28F2-4A67-B782-F4931DC7E4B1}" destId="{7363515B-F009-4C61-BC10-06CD0A4DA9C1}" srcOrd="0" destOrd="0" parTransId="{8E942676-4F86-48FE-A810-6C00F701CA00}" sibTransId="{CA2CF318-DA38-4B0C-BD1D-B5640162DABD}"/>
    <dgm:cxn modelId="{DCE23749-1379-468D-A1A7-CFFD359BC07A}" type="presOf" srcId="{E96268CA-C619-46D7-BB9A-965F60F4AE9E}" destId="{2E70A245-CB58-4518-80D9-7629E4B36DBA}" srcOrd="1" destOrd="0" presId="urn:microsoft.com/office/officeart/2005/8/layout/venn2"/>
    <dgm:cxn modelId="{041CA550-10D9-4BCE-A4F0-FE3590000F95}" srcId="{8B744D23-28F2-4A67-B782-F4931DC7E4B1}" destId="{31CA7F54-3B78-42A9-AD58-9B9390BE0EB2}" srcOrd="1" destOrd="0" parTransId="{DA5115D1-48A5-41D2-A68C-D3BF02183BF9}" sibTransId="{7B07A0C8-1651-4AED-AA9E-EE0DE23CDC4C}"/>
    <dgm:cxn modelId="{DA3EFA71-2245-43D5-859F-FB6B847B5B01}" type="presOf" srcId="{DD7ED1EE-C9B8-4D7F-AE52-AB4A17483CF6}" destId="{2AE76435-2971-49E7-8609-989EBA46DA0E}" srcOrd="1" destOrd="0" presId="urn:microsoft.com/office/officeart/2005/8/layout/venn2"/>
    <dgm:cxn modelId="{7DF4D67E-5591-4BFB-A235-CF512CB7900E}" type="presOf" srcId="{31CA7F54-3B78-42A9-AD58-9B9390BE0EB2}" destId="{AE4AD0A9-087D-475C-9508-7FB5C6D3F0FD}" srcOrd="0" destOrd="0" presId="urn:microsoft.com/office/officeart/2005/8/layout/venn2"/>
    <dgm:cxn modelId="{0DCF779E-B18E-4F9F-AB61-B9A7B62E83A4}" type="presOf" srcId="{E96268CA-C619-46D7-BB9A-965F60F4AE9E}" destId="{36C739AC-245E-4AD2-85FF-795B5D7616F1}" srcOrd="0" destOrd="0" presId="urn:microsoft.com/office/officeart/2005/8/layout/venn2"/>
    <dgm:cxn modelId="{25D23AAD-D198-4D63-BBEE-51A5055D210A}" srcId="{8B744D23-28F2-4A67-B782-F4931DC7E4B1}" destId="{7FF8A603-C8AE-48C3-828F-DB0E8E8C4F5F}" srcOrd="3" destOrd="0" parTransId="{720A7DA2-5C56-4874-AE13-D8FEEB44C6A4}" sibTransId="{A8618A01-BCF8-4A36-965A-4F22820190E0}"/>
    <dgm:cxn modelId="{86CECAC4-34C0-4C5D-B109-DECE574194FB}" srcId="{8B744D23-28F2-4A67-B782-F4931DC7E4B1}" destId="{DD7ED1EE-C9B8-4D7F-AE52-AB4A17483CF6}" srcOrd="2" destOrd="0" parTransId="{7C5BFD98-5AB9-41EA-B392-067A78EA1C86}" sibTransId="{42CF7AA8-AD47-4A2F-A199-F60F98729FA8}"/>
    <dgm:cxn modelId="{A1D774DB-5076-4182-AB78-0BB29D0592FA}" type="presOf" srcId="{7363515B-F009-4C61-BC10-06CD0A4DA9C1}" destId="{FF7F812E-929E-4E85-A7D4-E0265A81EFEB}" srcOrd="0" destOrd="0" presId="urn:microsoft.com/office/officeart/2005/8/layout/venn2"/>
    <dgm:cxn modelId="{0EE77BF0-F8AD-4FA3-A519-45C6DBD0A78D}" type="presOf" srcId="{7FF8A603-C8AE-48C3-828F-DB0E8E8C4F5F}" destId="{5970C6EF-B17C-473A-9162-4CBA11C00B3C}" srcOrd="0" destOrd="0" presId="urn:microsoft.com/office/officeart/2005/8/layout/venn2"/>
    <dgm:cxn modelId="{1419185C-96FD-4A65-8562-24F3F0C17080}" type="presParOf" srcId="{504826B3-0F30-4C14-8BB9-7F54FA53D4A7}" destId="{2FA35AEE-2BB4-463F-BCC3-2ADDD8D16EE5}" srcOrd="0" destOrd="0" presId="urn:microsoft.com/office/officeart/2005/8/layout/venn2"/>
    <dgm:cxn modelId="{951610D8-0ABF-42C3-A7E6-E01FB5AB1594}" type="presParOf" srcId="{2FA35AEE-2BB4-463F-BCC3-2ADDD8D16EE5}" destId="{FF7F812E-929E-4E85-A7D4-E0265A81EFEB}" srcOrd="0" destOrd="0" presId="urn:microsoft.com/office/officeart/2005/8/layout/venn2"/>
    <dgm:cxn modelId="{A2378124-ACBD-42F6-B0E4-904D434234B7}" type="presParOf" srcId="{2FA35AEE-2BB4-463F-BCC3-2ADDD8D16EE5}" destId="{76811054-638A-4318-9D53-104C9D7ACEDB}" srcOrd="1" destOrd="0" presId="urn:microsoft.com/office/officeart/2005/8/layout/venn2"/>
    <dgm:cxn modelId="{2CCBA007-B3EF-4DF7-8747-80544E9F1BC7}" type="presParOf" srcId="{504826B3-0F30-4C14-8BB9-7F54FA53D4A7}" destId="{E091D240-84BB-4A59-9A0A-045BDC6170C0}" srcOrd="1" destOrd="0" presId="urn:microsoft.com/office/officeart/2005/8/layout/venn2"/>
    <dgm:cxn modelId="{D01929A9-8872-4027-90AA-AF7B4440F2E9}" type="presParOf" srcId="{E091D240-84BB-4A59-9A0A-045BDC6170C0}" destId="{AE4AD0A9-087D-475C-9508-7FB5C6D3F0FD}" srcOrd="0" destOrd="0" presId="urn:microsoft.com/office/officeart/2005/8/layout/venn2"/>
    <dgm:cxn modelId="{CA7E6376-6FDD-457B-B3B6-D6B16BDB5CE2}" type="presParOf" srcId="{E091D240-84BB-4A59-9A0A-045BDC6170C0}" destId="{6AEAE950-C7AC-40EA-A716-5D39BD354C88}" srcOrd="1" destOrd="0" presId="urn:microsoft.com/office/officeart/2005/8/layout/venn2"/>
    <dgm:cxn modelId="{16C2D5FD-8CB2-4D3D-9698-9D89F9B76A73}" type="presParOf" srcId="{504826B3-0F30-4C14-8BB9-7F54FA53D4A7}" destId="{0056FC09-120C-40EF-9BC6-CC3FC7CCE18C}" srcOrd="2" destOrd="0" presId="urn:microsoft.com/office/officeart/2005/8/layout/venn2"/>
    <dgm:cxn modelId="{65EE9D02-3121-458B-85B6-ADF88A8F4015}" type="presParOf" srcId="{0056FC09-120C-40EF-9BC6-CC3FC7CCE18C}" destId="{3A408987-6768-4E8A-9F25-CF353DD50678}" srcOrd="0" destOrd="0" presId="urn:microsoft.com/office/officeart/2005/8/layout/venn2"/>
    <dgm:cxn modelId="{BFFAA24D-686F-4A8B-9493-CC0C48118A61}" type="presParOf" srcId="{0056FC09-120C-40EF-9BC6-CC3FC7CCE18C}" destId="{2AE76435-2971-49E7-8609-989EBA46DA0E}" srcOrd="1" destOrd="0" presId="urn:microsoft.com/office/officeart/2005/8/layout/venn2"/>
    <dgm:cxn modelId="{623CCB56-A24E-47C8-B685-31F5AC18485A}" type="presParOf" srcId="{504826B3-0F30-4C14-8BB9-7F54FA53D4A7}" destId="{132FA8BA-DCC8-4FD1-AD61-1EF2FFF19DC0}" srcOrd="3" destOrd="0" presId="urn:microsoft.com/office/officeart/2005/8/layout/venn2"/>
    <dgm:cxn modelId="{275FD529-D795-4ED3-96EE-64AAF1580340}" type="presParOf" srcId="{132FA8BA-DCC8-4FD1-AD61-1EF2FFF19DC0}" destId="{5970C6EF-B17C-473A-9162-4CBA11C00B3C}" srcOrd="0" destOrd="0" presId="urn:microsoft.com/office/officeart/2005/8/layout/venn2"/>
    <dgm:cxn modelId="{FC4DBFB4-F0C9-41B9-B2FE-ABF65FF56F58}" type="presParOf" srcId="{132FA8BA-DCC8-4FD1-AD61-1EF2FFF19DC0}" destId="{E2592855-E070-41A4-99B3-4F8EFFF1876F}" srcOrd="1" destOrd="0" presId="urn:microsoft.com/office/officeart/2005/8/layout/venn2"/>
    <dgm:cxn modelId="{506E2F80-0F3E-4E86-A9A1-9A8B533B43B1}" type="presParOf" srcId="{504826B3-0F30-4C14-8BB9-7F54FA53D4A7}" destId="{15243447-D1DA-48B8-9CC4-E30285156C4F}" srcOrd="4" destOrd="0" presId="urn:microsoft.com/office/officeart/2005/8/layout/venn2"/>
    <dgm:cxn modelId="{83A896BD-5D76-47BB-85B5-18D7A6BF045E}" type="presParOf" srcId="{15243447-D1DA-48B8-9CC4-E30285156C4F}" destId="{36C739AC-245E-4AD2-85FF-795B5D7616F1}" srcOrd="0" destOrd="0" presId="urn:microsoft.com/office/officeart/2005/8/layout/venn2"/>
    <dgm:cxn modelId="{7AE79A64-0EC7-4DC7-B1B2-38BD16568F5E}" type="presParOf" srcId="{15243447-D1DA-48B8-9CC4-E30285156C4F}" destId="{2E70A245-CB58-4518-80D9-7629E4B36DBA}"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744D23-28F2-4A67-B782-F4931DC7E4B1}" type="doc">
      <dgm:prSet loTypeId="urn:microsoft.com/office/officeart/2005/8/layout/lProcess2" loCatId="relationship" qsTypeId="urn:microsoft.com/office/officeart/2005/8/quickstyle/simple1" qsCatId="simple" csTypeId="urn:microsoft.com/office/officeart/2005/8/colors/colorful4" csCatId="colorful" phldr="1"/>
      <dgm:spPr/>
      <dgm:t>
        <a:bodyPr/>
        <a:lstStyle/>
        <a:p>
          <a:endParaRPr lang="es-ES"/>
        </a:p>
      </dgm:t>
    </dgm:pt>
    <dgm:pt modelId="{31CA7F54-3B78-42A9-AD58-9B9390BE0EB2}">
      <dgm:prSet custT="1"/>
      <dgm:spPr/>
      <dgm:t>
        <a:bodyPr/>
        <a:lstStyle/>
        <a:p>
          <a:pPr rtl="0"/>
          <a:r>
            <a:rPr lang="es-ES" sz="1100" dirty="0"/>
            <a:t>2018 - 2019 </a:t>
          </a:r>
        </a:p>
      </dgm:t>
    </dgm:pt>
    <dgm:pt modelId="{DA5115D1-48A5-41D2-A68C-D3BF02183BF9}" type="parTrans" cxnId="{041CA550-10D9-4BCE-A4F0-FE3590000F95}">
      <dgm:prSet/>
      <dgm:spPr/>
      <dgm:t>
        <a:bodyPr/>
        <a:lstStyle/>
        <a:p>
          <a:endParaRPr lang="es-ES" sz="1100"/>
        </a:p>
      </dgm:t>
    </dgm:pt>
    <dgm:pt modelId="{7B07A0C8-1651-4AED-AA9E-EE0DE23CDC4C}" type="sibTrans" cxnId="{041CA550-10D9-4BCE-A4F0-FE3590000F95}">
      <dgm:prSet custT="1"/>
      <dgm:spPr/>
      <dgm:t>
        <a:bodyPr/>
        <a:lstStyle/>
        <a:p>
          <a:endParaRPr lang="es-ES" sz="1100"/>
        </a:p>
      </dgm:t>
    </dgm:pt>
    <dgm:pt modelId="{DD7ED1EE-C9B8-4D7F-AE52-AB4A17483CF6}">
      <dgm:prSet custT="1"/>
      <dgm:spPr/>
      <dgm:t>
        <a:bodyPr/>
        <a:lstStyle/>
        <a:p>
          <a:pPr rtl="0"/>
          <a:r>
            <a:rPr lang="es-ES" sz="1100" dirty="0"/>
            <a:t>2020-2021</a:t>
          </a:r>
        </a:p>
      </dgm:t>
    </dgm:pt>
    <dgm:pt modelId="{7C5BFD98-5AB9-41EA-B392-067A78EA1C86}" type="parTrans" cxnId="{86CECAC4-34C0-4C5D-B109-DECE574194FB}">
      <dgm:prSet/>
      <dgm:spPr/>
      <dgm:t>
        <a:bodyPr/>
        <a:lstStyle/>
        <a:p>
          <a:endParaRPr lang="es-ES" sz="1100"/>
        </a:p>
      </dgm:t>
    </dgm:pt>
    <dgm:pt modelId="{42CF7AA8-AD47-4A2F-A199-F60F98729FA8}" type="sibTrans" cxnId="{86CECAC4-34C0-4C5D-B109-DECE574194FB}">
      <dgm:prSet custT="1"/>
      <dgm:spPr/>
      <dgm:t>
        <a:bodyPr/>
        <a:lstStyle/>
        <a:p>
          <a:endParaRPr lang="es-ES" sz="1100"/>
        </a:p>
      </dgm:t>
    </dgm:pt>
    <dgm:pt modelId="{7FF8A603-C8AE-48C3-828F-DB0E8E8C4F5F}">
      <dgm:prSet custT="1"/>
      <dgm:spPr/>
      <dgm:t>
        <a:bodyPr/>
        <a:lstStyle/>
        <a:p>
          <a:pPr rtl="0"/>
          <a:r>
            <a:rPr lang="es-ES" sz="1100" dirty="0"/>
            <a:t>2022 – 2025</a:t>
          </a:r>
        </a:p>
      </dgm:t>
    </dgm:pt>
    <dgm:pt modelId="{720A7DA2-5C56-4874-AE13-D8FEEB44C6A4}" type="parTrans" cxnId="{25D23AAD-D198-4D63-BBEE-51A5055D210A}">
      <dgm:prSet/>
      <dgm:spPr/>
      <dgm:t>
        <a:bodyPr/>
        <a:lstStyle/>
        <a:p>
          <a:endParaRPr lang="es-ES" sz="1100"/>
        </a:p>
      </dgm:t>
    </dgm:pt>
    <dgm:pt modelId="{A8618A01-BCF8-4A36-965A-4F22820190E0}" type="sibTrans" cxnId="{25D23AAD-D198-4D63-BBEE-51A5055D210A}">
      <dgm:prSet/>
      <dgm:spPr/>
      <dgm:t>
        <a:bodyPr/>
        <a:lstStyle/>
        <a:p>
          <a:endParaRPr lang="es-ES" sz="1100"/>
        </a:p>
      </dgm:t>
    </dgm:pt>
    <dgm:pt modelId="{7363515B-F009-4C61-BC10-06CD0A4DA9C1}">
      <dgm:prSet custT="1"/>
      <dgm:spPr/>
      <dgm:t>
        <a:bodyPr/>
        <a:lstStyle/>
        <a:p>
          <a:pPr rtl="0"/>
          <a:r>
            <a:rPr lang="es-ES" sz="1100" dirty="0"/>
            <a:t>2017</a:t>
          </a:r>
        </a:p>
      </dgm:t>
    </dgm:pt>
    <dgm:pt modelId="{8E942676-4F86-48FE-A810-6C00F701CA00}" type="parTrans" cxnId="{66508244-FF75-4FD9-9419-B916DB911447}">
      <dgm:prSet/>
      <dgm:spPr/>
      <dgm:t>
        <a:bodyPr/>
        <a:lstStyle/>
        <a:p>
          <a:endParaRPr lang="es-ES" sz="1100"/>
        </a:p>
      </dgm:t>
    </dgm:pt>
    <dgm:pt modelId="{CA2CF318-DA38-4B0C-BD1D-B5640162DABD}" type="sibTrans" cxnId="{66508244-FF75-4FD9-9419-B916DB911447}">
      <dgm:prSet custT="1"/>
      <dgm:spPr/>
      <dgm:t>
        <a:bodyPr/>
        <a:lstStyle/>
        <a:p>
          <a:endParaRPr lang="es-ES" sz="1100"/>
        </a:p>
      </dgm:t>
    </dgm:pt>
    <dgm:pt modelId="{1F1CD365-0BCE-41DF-B88B-A363800CEFA8}">
      <dgm:prSet custT="1"/>
      <dgm:spPr/>
      <dgm:t>
        <a:bodyPr/>
        <a:lstStyle/>
        <a:p>
          <a:r>
            <a:rPr lang="es-ES" sz="1100" dirty="0"/>
            <a:t>CONCYTEC propone  el marco normativo de clubes de ciencia y tecnología a las 26 direcciones y/o gerencias regionales de educación regional </a:t>
          </a:r>
        </a:p>
      </dgm:t>
    </dgm:pt>
    <dgm:pt modelId="{78114EF9-CDCF-4D3D-92B1-404F93594857}" type="parTrans" cxnId="{E9DE8323-E7F1-4676-B0E4-EF403DFB1555}">
      <dgm:prSet/>
      <dgm:spPr/>
      <dgm:t>
        <a:bodyPr/>
        <a:lstStyle/>
        <a:p>
          <a:endParaRPr lang="es-ES" sz="1100"/>
        </a:p>
      </dgm:t>
    </dgm:pt>
    <dgm:pt modelId="{54BE0D25-C0C0-432D-9047-FD9315A11B92}" type="sibTrans" cxnId="{E9DE8323-E7F1-4676-B0E4-EF403DFB1555}">
      <dgm:prSet/>
      <dgm:spPr/>
      <dgm:t>
        <a:bodyPr/>
        <a:lstStyle/>
        <a:p>
          <a:endParaRPr lang="es-ES" sz="1100"/>
        </a:p>
      </dgm:t>
    </dgm:pt>
    <dgm:pt modelId="{728DD2BC-3D1E-4306-AB27-11FADBECB160}">
      <dgm:prSet custT="1"/>
      <dgm:spPr/>
      <dgm:t>
        <a:bodyPr/>
        <a:lstStyle/>
        <a:p>
          <a:pPr rtl="0"/>
          <a:r>
            <a:rPr lang="es-ES" sz="1100" dirty="0"/>
            <a:t> 24 DRE/GRE aprueban sus marcos normativos regionales de implementación de clubes de ciencia y tecnología. ( excepción DRE Lima Metropolitana y DRE Madre de Dios)</a:t>
          </a:r>
        </a:p>
      </dgm:t>
    </dgm:pt>
    <dgm:pt modelId="{804A478C-0434-431D-9DCE-FBCD463E6C00}" type="parTrans" cxnId="{0102D710-8D76-444F-B0E8-5E49091BB2CA}">
      <dgm:prSet/>
      <dgm:spPr/>
      <dgm:t>
        <a:bodyPr/>
        <a:lstStyle/>
        <a:p>
          <a:endParaRPr lang="es-ES" sz="1100"/>
        </a:p>
      </dgm:t>
    </dgm:pt>
    <dgm:pt modelId="{97EE7B56-0800-48B6-9DE7-0D32D060C66C}" type="sibTrans" cxnId="{0102D710-8D76-444F-B0E8-5E49091BB2CA}">
      <dgm:prSet/>
      <dgm:spPr/>
      <dgm:t>
        <a:bodyPr/>
        <a:lstStyle/>
        <a:p>
          <a:endParaRPr lang="es-ES" sz="1100"/>
        </a:p>
      </dgm:t>
    </dgm:pt>
    <dgm:pt modelId="{518FA0FB-80B1-4549-A808-E12950C4AAFD}">
      <dgm:prSet custT="1"/>
      <dgm:spPr/>
      <dgm:t>
        <a:bodyPr/>
        <a:lstStyle/>
        <a:p>
          <a:pPr rtl="0"/>
          <a:r>
            <a:rPr lang="es-ES" sz="1100" dirty="0"/>
            <a:t>26 DRE/GRE aprueban sus marcos normativos regionales de implementación de clubes de ciencia y tecnología.  </a:t>
          </a:r>
        </a:p>
      </dgm:t>
    </dgm:pt>
    <dgm:pt modelId="{564631D1-571F-4392-B5C5-5117637DBBC5}" type="parTrans" cxnId="{37476BC2-F231-4C41-88FF-62CEA42F1C24}">
      <dgm:prSet/>
      <dgm:spPr/>
      <dgm:t>
        <a:bodyPr/>
        <a:lstStyle/>
        <a:p>
          <a:endParaRPr lang="es-ES" sz="1100"/>
        </a:p>
      </dgm:t>
    </dgm:pt>
    <dgm:pt modelId="{882C904E-C4B7-4D7A-AE47-FD3E607FEE75}" type="sibTrans" cxnId="{37476BC2-F231-4C41-88FF-62CEA42F1C24}">
      <dgm:prSet/>
      <dgm:spPr/>
      <dgm:t>
        <a:bodyPr/>
        <a:lstStyle/>
        <a:p>
          <a:endParaRPr lang="es-ES" sz="1100"/>
        </a:p>
      </dgm:t>
    </dgm:pt>
    <dgm:pt modelId="{B2729C05-7919-480F-A7E9-BF6C8ED19E55}">
      <dgm:prSet custT="1"/>
      <dgm:spPr/>
      <dgm:t>
        <a:bodyPr/>
        <a:lstStyle/>
        <a:p>
          <a:pPr rtl="0"/>
          <a:r>
            <a:rPr lang="es-ES" sz="1100" dirty="0"/>
            <a:t>26 DRE/GRE aprueban sus marcos normativos regionales de implementación de clubes de ciencia y tecnología. </a:t>
          </a:r>
        </a:p>
        <a:p>
          <a:pPr rtl="0"/>
          <a:endParaRPr lang="es-ES" sz="1100" dirty="0"/>
        </a:p>
        <a:p>
          <a:pPr rtl="0"/>
          <a:r>
            <a:rPr lang="es-ES" sz="1100" dirty="0">
              <a:solidFill>
                <a:srgbClr val="002060"/>
              </a:solidFill>
            </a:rPr>
            <a:t>Marcos Normativos Vigentes </a:t>
          </a:r>
        </a:p>
      </dgm:t>
    </dgm:pt>
    <dgm:pt modelId="{E5595CDE-8B26-4F21-80FF-1BC9F996F0C4}" type="parTrans" cxnId="{BE5D7D6C-5FCA-412F-A434-ED4580167BDF}">
      <dgm:prSet/>
      <dgm:spPr/>
      <dgm:t>
        <a:bodyPr/>
        <a:lstStyle/>
        <a:p>
          <a:endParaRPr lang="es-ES" sz="1100"/>
        </a:p>
      </dgm:t>
    </dgm:pt>
    <dgm:pt modelId="{187AF3CF-050C-4B1C-BA9A-8BC6185A8B68}" type="sibTrans" cxnId="{BE5D7D6C-5FCA-412F-A434-ED4580167BDF}">
      <dgm:prSet/>
      <dgm:spPr/>
      <dgm:t>
        <a:bodyPr/>
        <a:lstStyle/>
        <a:p>
          <a:endParaRPr lang="es-ES" sz="1100"/>
        </a:p>
      </dgm:t>
    </dgm:pt>
    <dgm:pt modelId="{54461254-E00C-47D9-900C-44C6D2D5DAE2}" type="pres">
      <dgm:prSet presAssocID="{8B744D23-28F2-4A67-B782-F4931DC7E4B1}" presName="theList" presStyleCnt="0">
        <dgm:presLayoutVars>
          <dgm:dir/>
          <dgm:animLvl val="lvl"/>
          <dgm:resizeHandles val="exact"/>
        </dgm:presLayoutVars>
      </dgm:prSet>
      <dgm:spPr/>
    </dgm:pt>
    <dgm:pt modelId="{F9D6A7C4-7590-4EE6-ACB9-9D65A52D5082}" type="pres">
      <dgm:prSet presAssocID="{7363515B-F009-4C61-BC10-06CD0A4DA9C1}" presName="compNode" presStyleCnt="0"/>
      <dgm:spPr/>
    </dgm:pt>
    <dgm:pt modelId="{E592FD19-C50D-4420-9902-FD5191047118}" type="pres">
      <dgm:prSet presAssocID="{7363515B-F009-4C61-BC10-06CD0A4DA9C1}" presName="aNode" presStyleLbl="bgShp" presStyleIdx="0" presStyleCnt="4"/>
      <dgm:spPr/>
    </dgm:pt>
    <dgm:pt modelId="{B741F54C-ADE8-47B0-85D7-84B2BD609197}" type="pres">
      <dgm:prSet presAssocID="{7363515B-F009-4C61-BC10-06CD0A4DA9C1}" presName="textNode" presStyleLbl="bgShp" presStyleIdx="0" presStyleCnt="4"/>
      <dgm:spPr/>
    </dgm:pt>
    <dgm:pt modelId="{4592D4F6-6F73-4DAA-9699-A20293188674}" type="pres">
      <dgm:prSet presAssocID="{7363515B-F009-4C61-BC10-06CD0A4DA9C1}" presName="compChildNode" presStyleCnt="0"/>
      <dgm:spPr/>
    </dgm:pt>
    <dgm:pt modelId="{6F009354-AE88-4B97-AD23-55BB0428EF61}" type="pres">
      <dgm:prSet presAssocID="{7363515B-F009-4C61-BC10-06CD0A4DA9C1}" presName="theInnerList" presStyleCnt="0"/>
      <dgm:spPr/>
    </dgm:pt>
    <dgm:pt modelId="{884B44DA-3C71-4B27-B3E2-0CA33D35F837}" type="pres">
      <dgm:prSet presAssocID="{1F1CD365-0BCE-41DF-B88B-A363800CEFA8}" presName="childNode" presStyleLbl="node1" presStyleIdx="0" presStyleCnt="4">
        <dgm:presLayoutVars>
          <dgm:bulletEnabled val="1"/>
        </dgm:presLayoutVars>
      </dgm:prSet>
      <dgm:spPr/>
    </dgm:pt>
    <dgm:pt modelId="{ACC6354D-8CD5-4813-9550-EF79F3D063F1}" type="pres">
      <dgm:prSet presAssocID="{7363515B-F009-4C61-BC10-06CD0A4DA9C1}" presName="aSpace" presStyleCnt="0"/>
      <dgm:spPr/>
    </dgm:pt>
    <dgm:pt modelId="{B38DCC5F-701D-4E48-BDA2-4D1017C35319}" type="pres">
      <dgm:prSet presAssocID="{31CA7F54-3B78-42A9-AD58-9B9390BE0EB2}" presName="compNode" presStyleCnt="0"/>
      <dgm:spPr/>
    </dgm:pt>
    <dgm:pt modelId="{F506EE56-52BE-4D4E-B96B-A6BC48833732}" type="pres">
      <dgm:prSet presAssocID="{31CA7F54-3B78-42A9-AD58-9B9390BE0EB2}" presName="aNode" presStyleLbl="bgShp" presStyleIdx="1" presStyleCnt="4"/>
      <dgm:spPr/>
    </dgm:pt>
    <dgm:pt modelId="{E4174E2A-DAAB-42E8-B1EB-5A69FE2C5AC4}" type="pres">
      <dgm:prSet presAssocID="{31CA7F54-3B78-42A9-AD58-9B9390BE0EB2}" presName="textNode" presStyleLbl="bgShp" presStyleIdx="1" presStyleCnt="4"/>
      <dgm:spPr/>
    </dgm:pt>
    <dgm:pt modelId="{A25FD6A5-647A-4C40-A52B-F7D6426FD538}" type="pres">
      <dgm:prSet presAssocID="{31CA7F54-3B78-42A9-AD58-9B9390BE0EB2}" presName="compChildNode" presStyleCnt="0"/>
      <dgm:spPr/>
    </dgm:pt>
    <dgm:pt modelId="{72A5D32F-F8E2-4612-8B7B-2214FB56431B}" type="pres">
      <dgm:prSet presAssocID="{31CA7F54-3B78-42A9-AD58-9B9390BE0EB2}" presName="theInnerList" presStyleCnt="0"/>
      <dgm:spPr/>
    </dgm:pt>
    <dgm:pt modelId="{42ACB314-E09E-4223-8FFD-C3300D91427C}" type="pres">
      <dgm:prSet presAssocID="{728DD2BC-3D1E-4306-AB27-11FADBECB160}" presName="childNode" presStyleLbl="node1" presStyleIdx="1" presStyleCnt="4">
        <dgm:presLayoutVars>
          <dgm:bulletEnabled val="1"/>
        </dgm:presLayoutVars>
      </dgm:prSet>
      <dgm:spPr/>
    </dgm:pt>
    <dgm:pt modelId="{4A7EF31F-A63F-40C7-B35F-9210FCDC9554}" type="pres">
      <dgm:prSet presAssocID="{31CA7F54-3B78-42A9-AD58-9B9390BE0EB2}" presName="aSpace" presStyleCnt="0"/>
      <dgm:spPr/>
    </dgm:pt>
    <dgm:pt modelId="{95C73CE4-3F52-428C-B1B3-68F04B17A8C4}" type="pres">
      <dgm:prSet presAssocID="{DD7ED1EE-C9B8-4D7F-AE52-AB4A17483CF6}" presName="compNode" presStyleCnt="0"/>
      <dgm:spPr/>
    </dgm:pt>
    <dgm:pt modelId="{2225461B-1B65-4396-8FB8-52DFDF938FA3}" type="pres">
      <dgm:prSet presAssocID="{DD7ED1EE-C9B8-4D7F-AE52-AB4A17483CF6}" presName="aNode" presStyleLbl="bgShp" presStyleIdx="2" presStyleCnt="4"/>
      <dgm:spPr/>
    </dgm:pt>
    <dgm:pt modelId="{0F32FFB6-84D5-4B6F-BFA3-9686A20DF1FC}" type="pres">
      <dgm:prSet presAssocID="{DD7ED1EE-C9B8-4D7F-AE52-AB4A17483CF6}" presName="textNode" presStyleLbl="bgShp" presStyleIdx="2" presStyleCnt="4"/>
      <dgm:spPr/>
    </dgm:pt>
    <dgm:pt modelId="{C04F7DDB-3908-4BC0-B7A5-D097DE0E438F}" type="pres">
      <dgm:prSet presAssocID="{DD7ED1EE-C9B8-4D7F-AE52-AB4A17483CF6}" presName="compChildNode" presStyleCnt="0"/>
      <dgm:spPr/>
    </dgm:pt>
    <dgm:pt modelId="{34570CE5-DC85-452C-AAFF-CF9262EC731C}" type="pres">
      <dgm:prSet presAssocID="{DD7ED1EE-C9B8-4D7F-AE52-AB4A17483CF6}" presName="theInnerList" presStyleCnt="0"/>
      <dgm:spPr/>
    </dgm:pt>
    <dgm:pt modelId="{389C9621-5DAC-46F6-BB1D-42CB4696287D}" type="pres">
      <dgm:prSet presAssocID="{518FA0FB-80B1-4549-A808-E12950C4AAFD}" presName="childNode" presStyleLbl="node1" presStyleIdx="2" presStyleCnt="4">
        <dgm:presLayoutVars>
          <dgm:bulletEnabled val="1"/>
        </dgm:presLayoutVars>
      </dgm:prSet>
      <dgm:spPr/>
    </dgm:pt>
    <dgm:pt modelId="{970D300B-5F3E-44C1-ADA8-801F401D5052}" type="pres">
      <dgm:prSet presAssocID="{DD7ED1EE-C9B8-4D7F-AE52-AB4A17483CF6}" presName="aSpace" presStyleCnt="0"/>
      <dgm:spPr/>
    </dgm:pt>
    <dgm:pt modelId="{811012DD-4B08-4DBF-AFDC-AA130CD7A778}" type="pres">
      <dgm:prSet presAssocID="{7FF8A603-C8AE-48C3-828F-DB0E8E8C4F5F}" presName="compNode" presStyleCnt="0"/>
      <dgm:spPr/>
    </dgm:pt>
    <dgm:pt modelId="{61BA1F42-DD4E-43D2-A289-3467C84106E2}" type="pres">
      <dgm:prSet presAssocID="{7FF8A603-C8AE-48C3-828F-DB0E8E8C4F5F}" presName="aNode" presStyleLbl="bgShp" presStyleIdx="3" presStyleCnt="4"/>
      <dgm:spPr/>
    </dgm:pt>
    <dgm:pt modelId="{9DE7A1EA-8AA1-4501-956A-A41399B1A2B1}" type="pres">
      <dgm:prSet presAssocID="{7FF8A603-C8AE-48C3-828F-DB0E8E8C4F5F}" presName="textNode" presStyleLbl="bgShp" presStyleIdx="3" presStyleCnt="4"/>
      <dgm:spPr/>
    </dgm:pt>
    <dgm:pt modelId="{FE2D7EF0-2B78-45CB-93E8-FBC175C8293C}" type="pres">
      <dgm:prSet presAssocID="{7FF8A603-C8AE-48C3-828F-DB0E8E8C4F5F}" presName="compChildNode" presStyleCnt="0"/>
      <dgm:spPr/>
    </dgm:pt>
    <dgm:pt modelId="{4C657D89-5C78-44F2-8FE5-2FE722FDB6CE}" type="pres">
      <dgm:prSet presAssocID="{7FF8A603-C8AE-48C3-828F-DB0E8E8C4F5F}" presName="theInnerList" presStyleCnt="0"/>
      <dgm:spPr/>
    </dgm:pt>
    <dgm:pt modelId="{3674B261-C7A0-4E1A-9A59-7F9EA62BBF34}" type="pres">
      <dgm:prSet presAssocID="{B2729C05-7919-480F-A7E9-BF6C8ED19E55}" presName="childNode" presStyleLbl="node1" presStyleIdx="3" presStyleCnt="4">
        <dgm:presLayoutVars>
          <dgm:bulletEnabled val="1"/>
        </dgm:presLayoutVars>
      </dgm:prSet>
      <dgm:spPr/>
    </dgm:pt>
  </dgm:ptLst>
  <dgm:cxnLst>
    <dgm:cxn modelId="{F6EA2600-207E-4794-87F9-671967A64793}" type="presOf" srcId="{8B744D23-28F2-4A67-B782-F4931DC7E4B1}" destId="{54461254-E00C-47D9-900C-44C6D2D5DAE2}" srcOrd="0" destOrd="0" presId="urn:microsoft.com/office/officeart/2005/8/layout/lProcess2"/>
    <dgm:cxn modelId="{0102D710-8D76-444F-B0E8-5E49091BB2CA}" srcId="{31CA7F54-3B78-42A9-AD58-9B9390BE0EB2}" destId="{728DD2BC-3D1E-4306-AB27-11FADBECB160}" srcOrd="0" destOrd="0" parTransId="{804A478C-0434-431D-9DCE-FBCD463E6C00}" sibTransId="{97EE7B56-0800-48B6-9DE7-0D32D060C66C}"/>
    <dgm:cxn modelId="{A5BE2414-C517-407B-B8A5-A7A0027EFA90}" type="presOf" srcId="{B2729C05-7919-480F-A7E9-BF6C8ED19E55}" destId="{3674B261-C7A0-4E1A-9A59-7F9EA62BBF34}" srcOrd="0" destOrd="0" presId="urn:microsoft.com/office/officeart/2005/8/layout/lProcess2"/>
    <dgm:cxn modelId="{E9DE8323-E7F1-4676-B0E4-EF403DFB1555}" srcId="{7363515B-F009-4C61-BC10-06CD0A4DA9C1}" destId="{1F1CD365-0BCE-41DF-B88B-A363800CEFA8}" srcOrd="0" destOrd="0" parTransId="{78114EF9-CDCF-4D3D-92B1-404F93594857}" sibTransId="{54BE0D25-C0C0-432D-9047-FD9315A11B92}"/>
    <dgm:cxn modelId="{66508244-FF75-4FD9-9419-B916DB911447}" srcId="{8B744D23-28F2-4A67-B782-F4931DC7E4B1}" destId="{7363515B-F009-4C61-BC10-06CD0A4DA9C1}" srcOrd="0" destOrd="0" parTransId="{8E942676-4F86-48FE-A810-6C00F701CA00}" sibTransId="{CA2CF318-DA38-4B0C-BD1D-B5640162DABD}"/>
    <dgm:cxn modelId="{BE5D7D6C-5FCA-412F-A434-ED4580167BDF}" srcId="{7FF8A603-C8AE-48C3-828F-DB0E8E8C4F5F}" destId="{B2729C05-7919-480F-A7E9-BF6C8ED19E55}" srcOrd="0" destOrd="0" parTransId="{E5595CDE-8B26-4F21-80FF-1BC9F996F0C4}" sibTransId="{187AF3CF-050C-4B1C-BA9A-8BC6185A8B68}"/>
    <dgm:cxn modelId="{041CA550-10D9-4BCE-A4F0-FE3590000F95}" srcId="{8B744D23-28F2-4A67-B782-F4931DC7E4B1}" destId="{31CA7F54-3B78-42A9-AD58-9B9390BE0EB2}" srcOrd="1" destOrd="0" parTransId="{DA5115D1-48A5-41D2-A68C-D3BF02183BF9}" sibTransId="{7B07A0C8-1651-4AED-AA9E-EE0DE23CDC4C}"/>
    <dgm:cxn modelId="{B3059881-31D0-4156-B7E3-D9F829B13B1B}" type="presOf" srcId="{31CA7F54-3B78-42A9-AD58-9B9390BE0EB2}" destId="{E4174E2A-DAAB-42E8-B1EB-5A69FE2C5AC4}" srcOrd="1" destOrd="0" presId="urn:microsoft.com/office/officeart/2005/8/layout/lProcess2"/>
    <dgm:cxn modelId="{D913DC8F-7D7F-4115-84D9-2E21BA77A663}" type="presOf" srcId="{1F1CD365-0BCE-41DF-B88B-A363800CEFA8}" destId="{884B44DA-3C71-4B27-B3E2-0CA33D35F837}" srcOrd="0" destOrd="0" presId="urn:microsoft.com/office/officeart/2005/8/layout/lProcess2"/>
    <dgm:cxn modelId="{FA360D99-6C83-48B4-8BC3-DA7474C69979}" type="presOf" srcId="{7363515B-F009-4C61-BC10-06CD0A4DA9C1}" destId="{B741F54C-ADE8-47B0-85D7-84B2BD609197}" srcOrd="1" destOrd="0" presId="urn:microsoft.com/office/officeart/2005/8/layout/lProcess2"/>
    <dgm:cxn modelId="{E13A35A9-F130-4F0C-8F1F-54C600BF8631}" type="presOf" srcId="{728DD2BC-3D1E-4306-AB27-11FADBECB160}" destId="{42ACB314-E09E-4223-8FFD-C3300D91427C}" srcOrd="0" destOrd="0" presId="urn:microsoft.com/office/officeart/2005/8/layout/lProcess2"/>
    <dgm:cxn modelId="{C170E6AC-6A95-4B65-AE00-3968F3B91233}" type="presOf" srcId="{DD7ED1EE-C9B8-4D7F-AE52-AB4A17483CF6}" destId="{2225461B-1B65-4396-8FB8-52DFDF938FA3}" srcOrd="0" destOrd="0" presId="urn:microsoft.com/office/officeart/2005/8/layout/lProcess2"/>
    <dgm:cxn modelId="{25D23AAD-D198-4D63-BBEE-51A5055D210A}" srcId="{8B744D23-28F2-4A67-B782-F4931DC7E4B1}" destId="{7FF8A603-C8AE-48C3-828F-DB0E8E8C4F5F}" srcOrd="3" destOrd="0" parTransId="{720A7DA2-5C56-4874-AE13-D8FEEB44C6A4}" sibTransId="{A8618A01-BCF8-4A36-965A-4F22820190E0}"/>
    <dgm:cxn modelId="{0CEE09B4-D800-4481-A729-D60EDE47B8F4}" type="presOf" srcId="{31CA7F54-3B78-42A9-AD58-9B9390BE0EB2}" destId="{F506EE56-52BE-4D4E-B96B-A6BC48833732}" srcOrd="0" destOrd="0" presId="urn:microsoft.com/office/officeart/2005/8/layout/lProcess2"/>
    <dgm:cxn modelId="{37476BC2-F231-4C41-88FF-62CEA42F1C24}" srcId="{DD7ED1EE-C9B8-4D7F-AE52-AB4A17483CF6}" destId="{518FA0FB-80B1-4549-A808-E12950C4AAFD}" srcOrd="0" destOrd="0" parTransId="{564631D1-571F-4392-B5C5-5117637DBBC5}" sibTransId="{882C904E-C4B7-4D7A-AE47-FD3E607FEE75}"/>
    <dgm:cxn modelId="{86CECAC4-34C0-4C5D-B109-DECE574194FB}" srcId="{8B744D23-28F2-4A67-B782-F4931DC7E4B1}" destId="{DD7ED1EE-C9B8-4D7F-AE52-AB4A17483CF6}" srcOrd="2" destOrd="0" parTransId="{7C5BFD98-5AB9-41EA-B392-067A78EA1C86}" sibTransId="{42CF7AA8-AD47-4A2F-A199-F60F98729FA8}"/>
    <dgm:cxn modelId="{E11860C6-FFA4-4C92-95F4-A5510D3218E3}" type="presOf" srcId="{7FF8A603-C8AE-48C3-828F-DB0E8E8C4F5F}" destId="{9DE7A1EA-8AA1-4501-956A-A41399B1A2B1}" srcOrd="1" destOrd="0" presId="urn:microsoft.com/office/officeart/2005/8/layout/lProcess2"/>
    <dgm:cxn modelId="{09A46AD1-128F-46FC-AB84-7D695A47C65A}" type="presOf" srcId="{7FF8A603-C8AE-48C3-828F-DB0E8E8C4F5F}" destId="{61BA1F42-DD4E-43D2-A289-3467C84106E2}" srcOrd="0" destOrd="0" presId="urn:microsoft.com/office/officeart/2005/8/layout/lProcess2"/>
    <dgm:cxn modelId="{9CC959E2-A5F8-4F5E-8C39-324E5EBC140C}" type="presOf" srcId="{7363515B-F009-4C61-BC10-06CD0A4DA9C1}" destId="{E592FD19-C50D-4420-9902-FD5191047118}" srcOrd="0" destOrd="0" presId="urn:microsoft.com/office/officeart/2005/8/layout/lProcess2"/>
    <dgm:cxn modelId="{14D909F2-054D-443E-B5B2-2C53CD55BDDE}" type="presOf" srcId="{518FA0FB-80B1-4549-A808-E12950C4AAFD}" destId="{389C9621-5DAC-46F6-BB1D-42CB4696287D}" srcOrd="0" destOrd="0" presId="urn:microsoft.com/office/officeart/2005/8/layout/lProcess2"/>
    <dgm:cxn modelId="{3A2F3EFC-6134-4A38-A6D4-7F2C614613F0}" type="presOf" srcId="{DD7ED1EE-C9B8-4D7F-AE52-AB4A17483CF6}" destId="{0F32FFB6-84D5-4B6F-BFA3-9686A20DF1FC}" srcOrd="1" destOrd="0" presId="urn:microsoft.com/office/officeart/2005/8/layout/lProcess2"/>
    <dgm:cxn modelId="{6F44D861-C961-428F-9188-5CC603BE28E0}" type="presParOf" srcId="{54461254-E00C-47D9-900C-44C6D2D5DAE2}" destId="{F9D6A7C4-7590-4EE6-ACB9-9D65A52D5082}" srcOrd="0" destOrd="0" presId="urn:microsoft.com/office/officeart/2005/8/layout/lProcess2"/>
    <dgm:cxn modelId="{EDA599D8-ABCC-4FC6-B4D9-5EF4456C7FE5}" type="presParOf" srcId="{F9D6A7C4-7590-4EE6-ACB9-9D65A52D5082}" destId="{E592FD19-C50D-4420-9902-FD5191047118}" srcOrd="0" destOrd="0" presId="urn:microsoft.com/office/officeart/2005/8/layout/lProcess2"/>
    <dgm:cxn modelId="{DE9E8556-DE07-4E9E-81F6-FD3C9C06C8E0}" type="presParOf" srcId="{F9D6A7C4-7590-4EE6-ACB9-9D65A52D5082}" destId="{B741F54C-ADE8-47B0-85D7-84B2BD609197}" srcOrd="1" destOrd="0" presId="urn:microsoft.com/office/officeart/2005/8/layout/lProcess2"/>
    <dgm:cxn modelId="{23970981-BDD1-43AB-BAE0-D2041DA59A08}" type="presParOf" srcId="{F9D6A7C4-7590-4EE6-ACB9-9D65A52D5082}" destId="{4592D4F6-6F73-4DAA-9699-A20293188674}" srcOrd="2" destOrd="0" presId="urn:microsoft.com/office/officeart/2005/8/layout/lProcess2"/>
    <dgm:cxn modelId="{183F78A2-C165-4E70-BF6C-28C327F3DCA0}" type="presParOf" srcId="{4592D4F6-6F73-4DAA-9699-A20293188674}" destId="{6F009354-AE88-4B97-AD23-55BB0428EF61}" srcOrd="0" destOrd="0" presId="urn:microsoft.com/office/officeart/2005/8/layout/lProcess2"/>
    <dgm:cxn modelId="{B6B4ED54-B71A-4F15-8442-3EA8FD069FF2}" type="presParOf" srcId="{6F009354-AE88-4B97-AD23-55BB0428EF61}" destId="{884B44DA-3C71-4B27-B3E2-0CA33D35F837}" srcOrd="0" destOrd="0" presId="urn:microsoft.com/office/officeart/2005/8/layout/lProcess2"/>
    <dgm:cxn modelId="{03A31CC7-5799-401C-84DF-381F54C45772}" type="presParOf" srcId="{54461254-E00C-47D9-900C-44C6D2D5DAE2}" destId="{ACC6354D-8CD5-4813-9550-EF79F3D063F1}" srcOrd="1" destOrd="0" presId="urn:microsoft.com/office/officeart/2005/8/layout/lProcess2"/>
    <dgm:cxn modelId="{D48BC438-FD6B-4D4C-AE4A-8CDA6577355D}" type="presParOf" srcId="{54461254-E00C-47D9-900C-44C6D2D5DAE2}" destId="{B38DCC5F-701D-4E48-BDA2-4D1017C35319}" srcOrd="2" destOrd="0" presId="urn:microsoft.com/office/officeart/2005/8/layout/lProcess2"/>
    <dgm:cxn modelId="{DB4BCE54-6745-42D6-AC84-5FB6C97020A6}" type="presParOf" srcId="{B38DCC5F-701D-4E48-BDA2-4D1017C35319}" destId="{F506EE56-52BE-4D4E-B96B-A6BC48833732}" srcOrd="0" destOrd="0" presId="urn:microsoft.com/office/officeart/2005/8/layout/lProcess2"/>
    <dgm:cxn modelId="{C59D063C-6C27-4AD2-B488-0CE6B4B7BAB3}" type="presParOf" srcId="{B38DCC5F-701D-4E48-BDA2-4D1017C35319}" destId="{E4174E2A-DAAB-42E8-B1EB-5A69FE2C5AC4}" srcOrd="1" destOrd="0" presId="urn:microsoft.com/office/officeart/2005/8/layout/lProcess2"/>
    <dgm:cxn modelId="{1BAB8DB2-8DB9-417F-B3D6-569B2555B074}" type="presParOf" srcId="{B38DCC5F-701D-4E48-BDA2-4D1017C35319}" destId="{A25FD6A5-647A-4C40-A52B-F7D6426FD538}" srcOrd="2" destOrd="0" presId="urn:microsoft.com/office/officeart/2005/8/layout/lProcess2"/>
    <dgm:cxn modelId="{8D6DB8F5-87AB-43D1-B8D1-45AD2DFDE370}" type="presParOf" srcId="{A25FD6A5-647A-4C40-A52B-F7D6426FD538}" destId="{72A5D32F-F8E2-4612-8B7B-2214FB56431B}" srcOrd="0" destOrd="0" presId="urn:microsoft.com/office/officeart/2005/8/layout/lProcess2"/>
    <dgm:cxn modelId="{41816CED-3122-45A5-B982-A50FAC6B4247}" type="presParOf" srcId="{72A5D32F-F8E2-4612-8B7B-2214FB56431B}" destId="{42ACB314-E09E-4223-8FFD-C3300D91427C}" srcOrd="0" destOrd="0" presId="urn:microsoft.com/office/officeart/2005/8/layout/lProcess2"/>
    <dgm:cxn modelId="{223F7062-001C-42DD-9651-A00ABD25FF65}" type="presParOf" srcId="{54461254-E00C-47D9-900C-44C6D2D5DAE2}" destId="{4A7EF31F-A63F-40C7-B35F-9210FCDC9554}" srcOrd="3" destOrd="0" presId="urn:microsoft.com/office/officeart/2005/8/layout/lProcess2"/>
    <dgm:cxn modelId="{482D9EC0-1AFF-4D83-AE1B-1F10B570DE3C}" type="presParOf" srcId="{54461254-E00C-47D9-900C-44C6D2D5DAE2}" destId="{95C73CE4-3F52-428C-B1B3-68F04B17A8C4}" srcOrd="4" destOrd="0" presId="urn:microsoft.com/office/officeart/2005/8/layout/lProcess2"/>
    <dgm:cxn modelId="{79FF5067-00AA-405C-85B7-E14D1F2E58DF}" type="presParOf" srcId="{95C73CE4-3F52-428C-B1B3-68F04B17A8C4}" destId="{2225461B-1B65-4396-8FB8-52DFDF938FA3}" srcOrd="0" destOrd="0" presId="urn:microsoft.com/office/officeart/2005/8/layout/lProcess2"/>
    <dgm:cxn modelId="{036E0404-251C-4BC2-BC3F-B132E88914B4}" type="presParOf" srcId="{95C73CE4-3F52-428C-B1B3-68F04B17A8C4}" destId="{0F32FFB6-84D5-4B6F-BFA3-9686A20DF1FC}" srcOrd="1" destOrd="0" presId="urn:microsoft.com/office/officeart/2005/8/layout/lProcess2"/>
    <dgm:cxn modelId="{588F161D-F2E0-43C8-98A1-5453BB4CEE4F}" type="presParOf" srcId="{95C73CE4-3F52-428C-B1B3-68F04B17A8C4}" destId="{C04F7DDB-3908-4BC0-B7A5-D097DE0E438F}" srcOrd="2" destOrd="0" presId="urn:microsoft.com/office/officeart/2005/8/layout/lProcess2"/>
    <dgm:cxn modelId="{BD468843-7E2F-452F-9F81-0320FA88811C}" type="presParOf" srcId="{C04F7DDB-3908-4BC0-B7A5-D097DE0E438F}" destId="{34570CE5-DC85-452C-AAFF-CF9262EC731C}" srcOrd="0" destOrd="0" presId="urn:microsoft.com/office/officeart/2005/8/layout/lProcess2"/>
    <dgm:cxn modelId="{A9337286-8579-4604-8AE5-0D0FA9AEAA3D}" type="presParOf" srcId="{34570CE5-DC85-452C-AAFF-CF9262EC731C}" destId="{389C9621-5DAC-46F6-BB1D-42CB4696287D}" srcOrd="0" destOrd="0" presId="urn:microsoft.com/office/officeart/2005/8/layout/lProcess2"/>
    <dgm:cxn modelId="{1A4139A3-89A0-4DBE-8058-77D3AC4603E9}" type="presParOf" srcId="{54461254-E00C-47D9-900C-44C6D2D5DAE2}" destId="{970D300B-5F3E-44C1-ADA8-801F401D5052}" srcOrd="5" destOrd="0" presId="urn:microsoft.com/office/officeart/2005/8/layout/lProcess2"/>
    <dgm:cxn modelId="{17DFA6C4-6D8F-4540-88C4-15841E127310}" type="presParOf" srcId="{54461254-E00C-47D9-900C-44C6D2D5DAE2}" destId="{811012DD-4B08-4DBF-AFDC-AA130CD7A778}" srcOrd="6" destOrd="0" presId="urn:microsoft.com/office/officeart/2005/8/layout/lProcess2"/>
    <dgm:cxn modelId="{A42AC563-636C-4A68-B03C-8C73B4D0A115}" type="presParOf" srcId="{811012DD-4B08-4DBF-AFDC-AA130CD7A778}" destId="{61BA1F42-DD4E-43D2-A289-3467C84106E2}" srcOrd="0" destOrd="0" presId="urn:microsoft.com/office/officeart/2005/8/layout/lProcess2"/>
    <dgm:cxn modelId="{9F88AAB3-63DA-4E0A-901D-360448D5A4D0}" type="presParOf" srcId="{811012DD-4B08-4DBF-AFDC-AA130CD7A778}" destId="{9DE7A1EA-8AA1-4501-956A-A41399B1A2B1}" srcOrd="1" destOrd="0" presId="urn:microsoft.com/office/officeart/2005/8/layout/lProcess2"/>
    <dgm:cxn modelId="{528F8D48-C83F-41F9-ACE2-1E517E149BCD}" type="presParOf" srcId="{811012DD-4B08-4DBF-AFDC-AA130CD7A778}" destId="{FE2D7EF0-2B78-45CB-93E8-FBC175C8293C}" srcOrd="2" destOrd="0" presId="urn:microsoft.com/office/officeart/2005/8/layout/lProcess2"/>
    <dgm:cxn modelId="{C0F67D13-FD7E-4538-8C24-9EF15F79280B}" type="presParOf" srcId="{FE2D7EF0-2B78-45CB-93E8-FBC175C8293C}" destId="{4C657D89-5C78-44F2-8FE5-2FE722FDB6CE}" srcOrd="0" destOrd="0" presId="urn:microsoft.com/office/officeart/2005/8/layout/lProcess2"/>
    <dgm:cxn modelId="{A1CAE327-C910-406E-99AD-4B01889F781C}" type="presParOf" srcId="{4C657D89-5C78-44F2-8FE5-2FE722FDB6CE}" destId="{3674B261-C7A0-4E1A-9A59-7F9EA62BBF3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30B27D-76FA-4FC1-9978-8B3E9BCA31EE}"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s-ES"/>
        </a:p>
      </dgm:t>
    </dgm:pt>
    <dgm:pt modelId="{4B48DE57-5566-4745-8A67-947C4048D011}">
      <dgm:prSet phldrT="[Texto]"/>
      <dgm:spPr/>
      <dgm:t>
        <a:bodyPr/>
        <a:lstStyle/>
        <a:p>
          <a:r>
            <a:rPr lang="es-ES" dirty="0"/>
            <a:t>Contexto Especifico </a:t>
          </a:r>
        </a:p>
      </dgm:t>
    </dgm:pt>
    <dgm:pt modelId="{DA62D413-74F1-401D-9EA9-3AD0713361D7}" type="parTrans" cxnId="{AD995DEC-185B-4003-94F9-73361ACE4FCE}">
      <dgm:prSet/>
      <dgm:spPr/>
      <dgm:t>
        <a:bodyPr/>
        <a:lstStyle/>
        <a:p>
          <a:endParaRPr lang="es-ES"/>
        </a:p>
      </dgm:t>
    </dgm:pt>
    <dgm:pt modelId="{05ADF4EB-3010-4629-97F8-8AC0D6FD1321}" type="sibTrans" cxnId="{AD995DEC-185B-4003-94F9-73361ACE4FCE}">
      <dgm:prSet/>
      <dgm:spPr/>
      <dgm:t>
        <a:bodyPr/>
        <a:lstStyle/>
        <a:p>
          <a:endParaRPr lang="es-ES"/>
        </a:p>
      </dgm:t>
    </dgm:pt>
    <dgm:pt modelId="{8927D0C8-3EA4-4E6A-AE97-51E5F1D2CFA8}" type="pres">
      <dgm:prSet presAssocID="{BB30B27D-76FA-4FC1-9978-8B3E9BCA31EE}" presName="linearFlow" presStyleCnt="0">
        <dgm:presLayoutVars>
          <dgm:dir/>
          <dgm:resizeHandles val="exact"/>
        </dgm:presLayoutVars>
      </dgm:prSet>
      <dgm:spPr/>
    </dgm:pt>
    <dgm:pt modelId="{9158EEE3-CF8F-4FBE-8CF1-DE695C187556}" type="pres">
      <dgm:prSet presAssocID="{4B48DE57-5566-4745-8A67-947C4048D011}" presName="composite" presStyleCnt="0"/>
      <dgm:spPr/>
    </dgm:pt>
    <dgm:pt modelId="{EA3B19ED-41DB-4D9F-B425-73320D18BB59}" type="pres">
      <dgm:prSet presAssocID="{4B48DE57-5566-4745-8A67-947C4048D011}"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F9104E04-4682-4F2C-BEFE-58B312E13D87}" type="pres">
      <dgm:prSet presAssocID="{4B48DE57-5566-4745-8A67-947C4048D011}" presName="txShp" presStyleLbl="node1" presStyleIdx="0" presStyleCnt="1">
        <dgm:presLayoutVars>
          <dgm:bulletEnabled val="1"/>
        </dgm:presLayoutVars>
      </dgm:prSet>
      <dgm:spPr/>
    </dgm:pt>
  </dgm:ptLst>
  <dgm:cxnLst>
    <dgm:cxn modelId="{0D8C151E-9B46-4BBD-8897-EF18E8795936}" type="presOf" srcId="{4B48DE57-5566-4745-8A67-947C4048D011}" destId="{F9104E04-4682-4F2C-BEFE-58B312E13D87}" srcOrd="0" destOrd="0" presId="urn:microsoft.com/office/officeart/2005/8/layout/vList3"/>
    <dgm:cxn modelId="{38435D26-E001-410D-A5D6-94D72DAAA925}" type="presOf" srcId="{BB30B27D-76FA-4FC1-9978-8B3E9BCA31EE}" destId="{8927D0C8-3EA4-4E6A-AE97-51E5F1D2CFA8}" srcOrd="0" destOrd="0" presId="urn:microsoft.com/office/officeart/2005/8/layout/vList3"/>
    <dgm:cxn modelId="{AD995DEC-185B-4003-94F9-73361ACE4FCE}" srcId="{BB30B27D-76FA-4FC1-9978-8B3E9BCA31EE}" destId="{4B48DE57-5566-4745-8A67-947C4048D011}" srcOrd="0" destOrd="0" parTransId="{DA62D413-74F1-401D-9EA9-3AD0713361D7}" sibTransId="{05ADF4EB-3010-4629-97F8-8AC0D6FD1321}"/>
    <dgm:cxn modelId="{AEE2EA44-6D89-4062-B058-270814484667}" type="presParOf" srcId="{8927D0C8-3EA4-4E6A-AE97-51E5F1D2CFA8}" destId="{9158EEE3-CF8F-4FBE-8CF1-DE695C187556}" srcOrd="0" destOrd="0" presId="urn:microsoft.com/office/officeart/2005/8/layout/vList3"/>
    <dgm:cxn modelId="{9EF19EE5-3D54-4363-8BF0-C8DCA6660C77}" type="presParOf" srcId="{9158EEE3-CF8F-4FBE-8CF1-DE695C187556}" destId="{EA3B19ED-41DB-4D9F-B425-73320D18BB59}" srcOrd="0" destOrd="0" presId="urn:microsoft.com/office/officeart/2005/8/layout/vList3"/>
    <dgm:cxn modelId="{88288DF3-A130-48F0-BF81-FACC0121433C}" type="presParOf" srcId="{9158EEE3-CF8F-4FBE-8CF1-DE695C187556}" destId="{F9104E04-4682-4F2C-BEFE-58B312E13D8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AEEC8C-4599-405A-AB81-FA110582482D}" type="doc">
      <dgm:prSet loTypeId="urn:microsoft.com/office/officeart/2005/8/layout/matrix3" loCatId="matrix" qsTypeId="urn:microsoft.com/office/officeart/2005/8/quickstyle/simple1" qsCatId="simple" csTypeId="urn:microsoft.com/office/officeart/2005/8/colors/accent1_1" csCatId="accent1" phldr="1"/>
      <dgm:spPr/>
      <dgm:t>
        <a:bodyPr/>
        <a:lstStyle/>
        <a:p>
          <a:endParaRPr lang="es-ES"/>
        </a:p>
      </dgm:t>
    </dgm:pt>
    <dgm:pt modelId="{F48CA5F7-8070-4445-A8BC-2CA288EDD6D4}">
      <dgm:prSet custT="1"/>
      <dgm:spPr/>
      <dgm:t>
        <a:bodyPr/>
        <a:lstStyle/>
        <a:p>
          <a:pPr rtl="0"/>
          <a:r>
            <a:rPr lang="es-ES" sz="1600" b="1" dirty="0"/>
            <a:t>Objetivo Prioritario 2: </a:t>
          </a:r>
          <a:r>
            <a:rPr lang="es-ES" sz="1600" dirty="0"/>
            <a:t>Incrementar la apropiación social de la CTI en la sociedad en general</a:t>
          </a:r>
          <a:r>
            <a:rPr lang="es-ES" sz="1600" b="1" dirty="0"/>
            <a:t> </a:t>
          </a:r>
          <a:endParaRPr lang="es-ES" sz="1600" dirty="0"/>
        </a:p>
      </dgm:t>
    </dgm:pt>
    <dgm:pt modelId="{6B02FE47-8820-49C9-BFE5-B0048838A5FE}" type="parTrans" cxnId="{4C7900A9-F210-4A76-9AA4-8DC2C8C2C59D}">
      <dgm:prSet/>
      <dgm:spPr/>
      <dgm:t>
        <a:bodyPr/>
        <a:lstStyle/>
        <a:p>
          <a:endParaRPr lang="es-ES" sz="1600"/>
        </a:p>
      </dgm:t>
    </dgm:pt>
    <dgm:pt modelId="{83C5F437-49A4-4B16-A73C-3D7A56BE69DB}" type="sibTrans" cxnId="{4C7900A9-F210-4A76-9AA4-8DC2C8C2C59D}">
      <dgm:prSet/>
      <dgm:spPr/>
      <dgm:t>
        <a:bodyPr/>
        <a:lstStyle/>
        <a:p>
          <a:endParaRPr lang="es-ES" sz="1600"/>
        </a:p>
      </dgm:t>
    </dgm:pt>
    <dgm:pt modelId="{CC81E42A-3377-4BD4-B952-26FAFE8C2742}">
      <dgm:prSet custT="1"/>
      <dgm:spPr/>
      <dgm:t>
        <a:bodyPr/>
        <a:lstStyle/>
        <a:p>
          <a:pPr rtl="0"/>
          <a:r>
            <a:rPr lang="es-ES" sz="1600" b="1" dirty="0"/>
            <a:t>Lineamiento 1: </a:t>
          </a:r>
          <a:r>
            <a:rPr lang="es-ES" sz="1600" dirty="0"/>
            <a:t>Incrementar la valoración de la CTI en la sociedad en su conjunto</a:t>
          </a:r>
          <a:r>
            <a:rPr lang="es-ES" sz="1600" b="1" dirty="0"/>
            <a:t> </a:t>
          </a:r>
          <a:endParaRPr lang="es-ES" sz="1600" dirty="0"/>
        </a:p>
      </dgm:t>
    </dgm:pt>
    <dgm:pt modelId="{E44439F6-0BD2-4788-9632-FD644EEDB47E}" type="parTrans" cxnId="{3BE430DC-1949-4A09-A7DD-C2A501F7C0CE}">
      <dgm:prSet/>
      <dgm:spPr/>
      <dgm:t>
        <a:bodyPr/>
        <a:lstStyle/>
        <a:p>
          <a:endParaRPr lang="es-ES" sz="1600"/>
        </a:p>
      </dgm:t>
    </dgm:pt>
    <dgm:pt modelId="{55E03091-4B3C-4A1A-9087-0A779A726BA1}" type="sibTrans" cxnId="{3BE430DC-1949-4A09-A7DD-C2A501F7C0CE}">
      <dgm:prSet/>
      <dgm:spPr/>
      <dgm:t>
        <a:bodyPr/>
        <a:lstStyle/>
        <a:p>
          <a:endParaRPr lang="es-ES" sz="1600"/>
        </a:p>
      </dgm:t>
    </dgm:pt>
    <dgm:pt modelId="{0CC30145-7579-489B-888E-E2F2D0F8F784}">
      <dgm:prSet custT="1"/>
      <dgm:spPr/>
      <dgm:t>
        <a:bodyPr/>
        <a:lstStyle/>
        <a:p>
          <a:pPr rtl="0"/>
          <a:r>
            <a:rPr lang="es-ES" sz="1600" b="1" dirty="0"/>
            <a:t>Objetivo Prioritario 3: </a:t>
          </a:r>
          <a:r>
            <a:rPr lang="es-ES" sz="1600" dirty="0"/>
            <a:t>Incrementar el capital humano de alto nivel de los actores del SINACTI</a:t>
          </a:r>
          <a:r>
            <a:rPr lang="es-ES" sz="1600" b="1" dirty="0"/>
            <a:t> </a:t>
          </a:r>
          <a:endParaRPr lang="es-ES" sz="1600" dirty="0"/>
        </a:p>
      </dgm:t>
    </dgm:pt>
    <dgm:pt modelId="{7661F840-7B77-4814-BF67-E0F75E88FE93}" type="parTrans" cxnId="{1D42F5BF-E171-438B-AA4C-A2E57BB67D36}">
      <dgm:prSet/>
      <dgm:spPr/>
      <dgm:t>
        <a:bodyPr/>
        <a:lstStyle/>
        <a:p>
          <a:endParaRPr lang="es-ES" sz="1600"/>
        </a:p>
      </dgm:t>
    </dgm:pt>
    <dgm:pt modelId="{4CAF8409-9E0C-4D51-A1D6-21BB79BE54A3}" type="sibTrans" cxnId="{1D42F5BF-E171-438B-AA4C-A2E57BB67D36}">
      <dgm:prSet/>
      <dgm:spPr/>
      <dgm:t>
        <a:bodyPr/>
        <a:lstStyle/>
        <a:p>
          <a:endParaRPr lang="es-ES" sz="1600"/>
        </a:p>
      </dgm:t>
    </dgm:pt>
    <dgm:pt modelId="{9C1CB8F9-CA18-4977-B562-1733CD037B5C}">
      <dgm:prSet custT="1"/>
      <dgm:spPr/>
      <dgm:t>
        <a:bodyPr/>
        <a:lstStyle/>
        <a:p>
          <a:pPr rtl="0"/>
          <a:r>
            <a:rPr lang="es-ES" sz="1600" b="1" dirty="0"/>
            <a:t>Lineamiento 1: </a:t>
          </a:r>
          <a:r>
            <a:rPr lang="es-ES" sz="1600" dirty="0"/>
            <a:t>Fortalecer la vocación científica a nivel de la educación básica regular</a:t>
          </a:r>
          <a:r>
            <a:rPr lang="es-ES" sz="1600" b="1" dirty="0"/>
            <a:t> </a:t>
          </a:r>
          <a:endParaRPr lang="es-ES" sz="1600" dirty="0"/>
        </a:p>
      </dgm:t>
    </dgm:pt>
    <dgm:pt modelId="{8437AFA1-9178-4AFF-B8A9-FAC070BAC45B}" type="parTrans" cxnId="{D23B0643-577B-4BD1-BA2E-CE9233F1A7DA}">
      <dgm:prSet/>
      <dgm:spPr/>
      <dgm:t>
        <a:bodyPr/>
        <a:lstStyle/>
        <a:p>
          <a:endParaRPr lang="es-ES" sz="1600"/>
        </a:p>
      </dgm:t>
    </dgm:pt>
    <dgm:pt modelId="{29661457-158F-4F74-9EFD-76E4B4FBC15B}" type="sibTrans" cxnId="{D23B0643-577B-4BD1-BA2E-CE9233F1A7DA}">
      <dgm:prSet/>
      <dgm:spPr/>
      <dgm:t>
        <a:bodyPr/>
        <a:lstStyle/>
        <a:p>
          <a:endParaRPr lang="es-ES" sz="1600"/>
        </a:p>
      </dgm:t>
    </dgm:pt>
    <dgm:pt modelId="{EBE8CE02-B335-49BD-957E-9F01A265067B}" type="pres">
      <dgm:prSet presAssocID="{29AEEC8C-4599-405A-AB81-FA110582482D}" presName="matrix" presStyleCnt="0">
        <dgm:presLayoutVars>
          <dgm:chMax val="1"/>
          <dgm:dir/>
          <dgm:resizeHandles val="exact"/>
        </dgm:presLayoutVars>
      </dgm:prSet>
      <dgm:spPr/>
    </dgm:pt>
    <dgm:pt modelId="{C2EAB5AD-3303-42F9-9A96-3EE7073C5A9B}" type="pres">
      <dgm:prSet presAssocID="{29AEEC8C-4599-405A-AB81-FA110582482D}" presName="diamond" presStyleLbl="bgShp" presStyleIdx="0" presStyleCnt="1"/>
      <dgm:spPr/>
    </dgm:pt>
    <dgm:pt modelId="{D476F240-4BEA-4126-ACDF-0AADBFA66F4C}" type="pres">
      <dgm:prSet presAssocID="{29AEEC8C-4599-405A-AB81-FA110582482D}" presName="quad1" presStyleLbl="node1" presStyleIdx="0" presStyleCnt="4">
        <dgm:presLayoutVars>
          <dgm:chMax val="0"/>
          <dgm:chPref val="0"/>
          <dgm:bulletEnabled val="1"/>
        </dgm:presLayoutVars>
      </dgm:prSet>
      <dgm:spPr/>
    </dgm:pt>
    <dgm:pt modelId="{11949E74-B672-4F29-A357-0124E17C8E40}" type="pres">
      <dgm:prSet presAssocID="{29AEEC8C-4599-405A-AB81-FA110582482D}" presName="quad2" presStyleLbl="node1" presStyleIdx="1" presStyleCnt="4">
        <dgm:presLayoutVars>
          <dgm:chMax val="0"/>
          <dgm:chPref val="0"/>
          <dgm:bulletEnabled val="1"/>
        </dgm:presLayoutVars>
      </dgm:prSet>
      <dgm:spPr/>
    </dgm:pt>
    <dgm:pt modelId="{E537257F-3F3F-4A47-A598-7F2AEE17655A}" type="pres">
      <dgm:prSet presAssocID="{29AEEC8C-4599-405A-AB81-FA110582482D}" presName="quad3" presStyleLbl="node1" presStyleIdx="2" presStyleCnt="4">
        <dgm:presLayoutVars>
          <dgm:chMax val="0"/>
          <dgm:chPref val="0"/>
          <dgm:bulletEnabled val="1"/>
        </dgm:presLayoutVars>
      </dgm:prSet>
      <dgm:spPr/>
    </dgm:pt>
    <dgm:pt modelId="{9B78FB0D-4AC9-4D43-B083-236645EF276C}" type="pres">
      <dgm:prSet presAssocID="{29AEEC8C-4599-405A-AB81-FA110582482D}" presName="quad4" presStyleLbl="node1" presStyleIdx="3" presStyleCnt="4">
        <dgm:presLayoutVars>
          <dgm:chMax val="0"/>
          <dgm:chPref val="0"/>
          <dgm:bulletEnabled val="1"/>
        </dgm:presLayoutVars>
      </dgm:prSet>
      <dgm:spPr/>
    </dgm:pt>
  </dgm:ptLst>
  <dgm:cxnLst>
    <dgm:cxn modelId="{6BDCFE34-E94A-47B6-9A84-A27CFFC3E5DD}" type="presOf" srcId="{29AEEC8C-4599-405A-AB81-FA110582482D}" destId="{EBE8CE02-B335-49BD-957E-9F01A265067B}" srcOrd="0" destOrd="0" presId="urn:microsoft.com/office/officeart/2005/8/layout/matrix3"/>
    <dgm:cxn modelId="{9608B75F-6C9F-4628-8A88-9A1AA274A306}" type="presOf" srcId="{F48CA5F7-8070-4445-A8BC-2CA288EDD6D4}" destId="{D476F240-4BEA-4126-ACDF-0AADBFA66F4C}" srcOrd="0" destOrd="0" presId="urn:microsoft.com/office/officeart/2005/8/layout/matrix3"/>
    <dgm:cxn modelId="{D23B0643-577B-4BD1-BA2E-CE9233F1A7DA}" srcId="{29AEEC8C-4599-405A-AB81-FA110582482D}" destId="{9C1CB8F9-CA18-4977-B562-1733CD037B5C}" srcOrd="3" destOrd="0" parTransId="{8437AFA1-9178-4AFF-B8A9-FAC070BAC45B}" sibTransId="{29661457-158F-4F74-9EFD-76E4B4FBC15B}"/>
    <dgm:cxn modelId="{6868F174-48B1-42E0-B19C-8B0ACACE9D45}" type="presOf" srcId="{9C1CB8F9-CA18-4977-B562-1733CD037B5C}" destId="{9B78FB0D-4AC9-4D43-B083-236645EF276C}" srcOrd="0" destOrd="0" presId="urn:microsoft.com/office/officeart/2005/8/layout/matrix3"/>
    <dgm:cxn modelId="{4C7900A9-F210-4A76-9AA4-8DC2C8C2C59D}" srcId="{29AEEC8C-4599-405A-AB81-FA110582482D}" destId="{F48CA5F7-8070-4445-A8BC-2CA288EDD6D4}" srcOrd="0" destOrd="0" parTransId="{6B02FE47-8820-49C9-BFE5-B0048838A5FE}" sibTransId="{83C5F437-49A4-4B16-A73C-3D7A56BE69DB}"/>
    <dgm:cxn modelId="{6B91C8B7-FFBE-442D-B85D-A25BCDE5C5B6}" type="presOf" srcId="{0CC30145-7579-489B-888E-E2F2D0F8F784}" destId="{E537257F-3F3F-4A47-A598-7F2AEE17655A}" srcOrd="0" destOrd="0" presId="urn:microsoft.com/office/officeart/2005/8/layout/matrix3"/>
    <dgm:cxn modelId="{1D42F5BF-E171-438B-AA4C-A2E57BB67D36}" srcId="{29AEEC8C-4599-405A-AB81-FA110582482D}" destId="{0CC30145-7579-489B-888E-E2F2D0F8F784}" srcOrd="2" destOrd="0" parTransId="{7661F840-7B77-4814-BF67-E0F75E88FE93}" sibTransId="{4CAF8409-9E0C-4D51-A1D6-21BB79BE54A3}"/>
    <dgm:cxn modelId="{344DCED7-EC59-4971-A968-8805E9142BC5}" type="presOf" srcId="{CC81E42A-3377-4BD4-B952-26FAFE8C2742}" destId="{11949E74-B672-4F29-A357-0124E17C8E40}" srcOrd="0" destOrd="0" presId="urn:microsoft.com/office/officeart/2005/8/layout/matrix3"/>
    <dgm:cxn modelId="{3BE430DC-1949-4A09-A7DD-C2A501F7C0CE}" srcId="{29AEEC8C-4599-405A-AB81-FA110582482D}" destId="{CC81E42A-3377-4BD4-B952-26FAFE8C2742}" srcOrd="1" destOrd="0" parTransId="{E44439F6-0BD2-4788-9632-FD644EEDB47E}" sibTransId="{55E03091-4B3C-4A1A-9087-0A779A726BA1}"/>
    <dgm:cxn modelId="{3E3A9654-059B-4C2B-A5D7-FB2A186E115F}" type="presParOf" srcId="{EBE8CE02-B335-49BD-957E-9F01A265067B}" destId="{C2EAB5AD-3303-42F9-9A96-3EE7073C5A9B}" srcOrd="0" destOrd="0" presId="urn:microsoft.com/office/officeart/2005/8/layout/matrix3"/>
    <dgm:cxn modelId="{24825697-C15E-4B92-AC88-B7D74EFD5024}" type="presParOf" srcId="{EBE8CE02-B335-49BD-957E-9F01A265067B}" destId="{D476F240-4BEA-4126-ACDF-0AADBFA66F4C}" srcOrd="1" destOrd="0" presId="urn:microsoft.com/office/officeart/2005/8/layout/matrix3"/>
    <dgm:cxn modelId="{7CD2F0FF-95A0-44D2-A6C5-3337ACB63B80}" type="presParOf" srcId="{EBE8CE02-B335-49BD-957E-9F01A265067B}" destId="{11949E74-B672-4F29-A357-0124E17C8E40}" srcOrd="2" destOrd="0" presId="urn:microsoft.com/office/officeart/2005/8/layout/matrix3"/>
    <dgm:cxn modelId="{656ADB44-E391-47EC-B8DE-8D3B88CEC9F3}" type="presParOf" srcId="{EBE8CE02-B335-49BD-957E-9F01A265067B}" destId="{E537257F-3F3F-4A47-A598-7F2AEE17655A}" srcOrd="3" destOrd="0" presId="urn:microsoft.com/office/officeart/2005/8/layout/matrix3"/>
    <dgm:cxn modelId="{1715BC41-7404-4803-B299-4E7D6C74FB5B}" type="presParOf" srcId="{EBE8CE02-B335-49BD-957E-9F01A265067B}" destId="{9B78FB0D-4AC9-4D43-B083-236645EF276C}"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30B27D-76FA-4FC1-9978-8B3E9BCA31EE}"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s-ES"/>
        </a:p>
      </dgm:t>
    </dgm:pt>
    <dgm:pt modelId="{4B48DE57-5566-4745-8A67-947C4048D011}">
      <dgm:prSet phldrT="[Texto]"/>
      <dgm:spPr/>
      <dgm:t>
        <a:bodyPr/>
        <a:lstStyle/>
        <a:p>
          <a:r>
            <a:rPr lang="es-ES" dirty="0"/>
            <a:t>Resultados</a:t>
          </a:r>
        </a:p>
      </dgm:t>
    </dgm:pt>
    <dgm:pt modelId="{DA62D413-74F1-401D-9EA9-3AD0713361D7}" type="parTrans" cxnId="{AD995DEC-185B-4003-94F9-73361ACE4FCE}">
      <dgm:prSet/>
      <dgm:spPr/>
      <dgm:t>
        <a:bodyPr/>
        <a:lstStyle/>
        <a:p>
          <a:endParaRPr lang="es-ES"/>
        </a:p>
      </dgm:t>
    </dgm:pt>
    <dgm:pt modelId="{05ADF4EB-3010-4629-97F8-8AC0D6FD1321}" type="sibTrans" cxnId="{AD995DEC-185B-4003-94F9-73361ACE4FCE}">
      <dgm:prSet/>
      <dgm:spPr/>
      <dgm:t>
        <a:bodyPr/>
        <a:lstStyle/>
        <a:p>
          <a:endParaRPr lang="es-ES"/>
        </a:p>
      </dgm:t>
    </dgm:pt>
    <dgm:pt modelId="{8927D0C8-3EA4-4E6A-AE97-51E5F1D2CFA8}" type="pres">
      <dgm:prSet presAssocID="{BB30B27D-76FA-4FC1-9978-8B3E9BCA31EE}" presName="linearFlow" presStyleCnt="0">
        <dgm:presLayoutVars>
          <dgm:dir/>
          <dgm:resizeHandles val="exact"/>
        </dgm:presLayoutVars>
      </dgm:prSet>
      <dgm:spPr/>
    </dgm:pt>
    <dgm:pt modelId="{9158EEE3-CF8F-4FBE-8CF1-DE695C187556}" type="pres">
      <dgm:prSet presAssocID="{4B48DE57-5566-4745-8A67-947C4048D011}" presName="composite" presStyleCnt="0"/>
      <dgm:spPr/>
    </dgm:pt>
    <dgm:pt modelId="{EA3B19ED-41DB-4D9F-B425-73320D18BB59}" type="pres">
      <dgm:prSet presAssocID="{4B48DE57-5566-4745-8A67-947C4048D011}"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F9104E04-4682-4F2C-BEFE-58B312E13D87}" type="pres">
      <dgm:prSet presAssocID="{4B48DE57-5566-4745-8A67-947C4048D011}" presName="txShp" presStyleLbl="node1" presStyleIdx="0" presStyleCnt="1">
        <dgm:presLayoutVars>
          <dgm:bulletEnabled val="1"/>
        </dgm:presLayoutVars>
      </dgm:prSet>
      <dgm:spPr/>
    </dgm:pt>
  </dgm:ptLst>
  <dgm:cxnLst>
    <dgm:cxn modelId="{0D8C151E-9B46-4BBD-8897-EF18E8795936}" type="presOf" srcId="{4B48DE57-5566-4745-8A67-947C4048D011}" destId="{F9104E04-4682-4F2C-BEFE-58B312E13D87}" srcOrd="0" destOrd="0" presId="urn:microsoft.com/office/officeart/2005/8/layout/vList3"/>
    <dgm:cxn modelId="{38435D26-E001-410D-A5D6-94D72DAAA925}" type="presOf" srcId="{BB30B27D-76FA-4FC1-9978-8B3E9BCA31EE}" destId="{8927D0C8-3EA4-4E6A-AE97-51E5F1D2CFA8}" srcOrd="0" destOrd="0" presId="urn:microsoft.com/office/officeart/2005/8/layout/vList3"/>
    <dgm:cxn modelId="{AD995DEC-185B-4003-94F9-73361ACE4FCE}" srcId="{BB30B27D-76FA-4FC1-9978-8B3E9BCA31EE}" destId="{4B48DE57-5566-4745-8A67-947C4048D011}" srcOrd="0" destOrd="0" parTransId="{DA62D413-74F1-401D-9EA9-3AD0713361D7}" sibTransId="{05ADF4EB-3010-4629-97F8-8AC0D6FD1321}"/>
    <dgm:cxn modelId="{AEE2EA44-6D89-4062-B058-270814484667}" type="presParOf" srcId="{8927D0C8-3EA4-4E6A-AE97-51E5F1D2CFA8}" destId="{9158EEE3-CF8F-4FBE-8CF1-DE695C187556}" srcOrd="0" destOrd="0" presId="urn:microsoft.com/office/officeart/2005/8/layout/vList3"/>
    <dgm:cxn modelId="{9EF19EE5-3D54-4363-8BF0-C8DCA6660C77}" type="presParOf" srcId="{9158EEE3-CF8F-4FBE-8CF1-DE695C187556}" destId="{EA3B19ED-41DB-4D9F-B425-73320D18BB59}" srcOrd="0" destOrd="0" presId="urn:microsoft.com/office/officeart/2005/8/layout/vList3"/>
    <dgm:cxn modelId="{88288DF3-A130-48F0-BF81-FACC0121433C}" type="presParOf" srcId="{9158EEE3-CF8F-4FBE-8CF1-DE695C187556}" destId="{F9104E04-4682-4F2C-BEFE-58B312E13D8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04E04-4682-4F2C-BEFE-58B312E13D87}">
      <dsp:nvSpPr>
        <dsp:cNvPr id="0" name=""/>
        <dsp:cNvSpPr/>
      </dsp:nvSpPr>
      <dsp:spPr>
        <a:xfrm rot="10800000">
          <a:off x="1238082" y="110499"/>
          <a:ext cx="4829943" cy="2171041"/>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7369" tIns="95250" rIns="177800" bIns="95250" numCol="1" spcCol="1270" anchor="ctr" anchorCtr="0">
          <a:noAutofit/>
        </a:bodyPr>
        <a:lstStyle/>
        <a:p>
          <a:pPr marL="0" lvl="0" indent="0" algn="ctr" defTabSz="1111250">
            <a:lnSpc>
              <a:spcPct val="90000"/>
            </a:lnSpc>
            <a:spcBef>
              <a:spcPct val="0"/>
            </a:spcBef>
            <a:spcAft>
              <a:spcPct val="35000"/>
            </a:spcAft>
            <a:buNone/>
          </a:pPr>
          <a:r>
            <a:rPr lang="es-ES" sz="2500" kern="1200" dirty="0"/>
            <a:t>Responsables de la implementación nacional de clubes de ciencia y tecnología</a:t>
          </a:r>
        </a:p>
      </dsp:txBody>
      <dsp:txXfrm rot="10800000">
        <a:off x="1780842" y="110499"/>
        <a:ext cx="4287183" cy="2171041"/>
      </dsp:txXfrm>
    </dsp:sp>
    <dsp:sp modelId="{EA3B19ED-41DB-4D9F-B425-73320D18BB59}">
      <dsp:nvSpPr>
        <dsp:cNvPr id="0" name=""/>
        <dsp:cNvSpPr/>
      </dsp:nvSpPr>
      <dsp:spPr>
        <a:xfrm>
          <a:off x="412694" y="110499"/>
          <a:ext cx="2171041" cy="217104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EA5D4-5F02-4913-A451-CE07CD630F19}">
      <dsp:nvSpPr>
        <dsp:cNvPr id="0" name=""/>
        <dsp:cNvSpPr/>
      </dsp:nvSpPr>
      <dsp:spPr>
        <a:xfrm>
          <a:off x="2506" y="499765"/>
          <a:ext cx="1331937" cy="532774"/>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rtl="0">
            <a:lnSpc>
              <a:spcPct val="90000"/>
            </a:lnSpc>
            <a:spcBef>
              <a:spcPct val="0"/>
            </a:spcBef>
            <a:spcAft>
              <a:spcPct val="35000"/>
            </a:spcAft>
            <a:buNone/>
          </a:pPr>
          <a:r>
            <a:rPr lang="es-ES" sz="900" kern="1200" dirty="0"/>
            <a:t>2017</a:t>
          </a:r>
        </a:p>
      </dsp:txBody>
      <dsp:txXfrm>
        <a:off x="2506" y="499765"/>
        <a:ext cx="1331937" cy="532774"/>
      </dsp:txXfrm>
    </dsp:sp>
    <dsp:sp modelId="{9534F494-9929-4FC5-AC4B-8E96CB36E8F7}">
      <dsp:nvSpPr>
        <dsp:cNvPr id="0" name=""/>
        <dsp:cNvSpPr/>
      </dsp:nvSpPr>
      <dsp:spPr>
        <a:xfrm>
          <a:off x="2506" y="1032540"/>
          <a:ext cx="1331937" cy="3122437"/>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s-PE" sz="900" b="0" i="0" u="none" kern="1200" dirty="0"/>
            <a:t>Relanzamiento del proyecto clubes de ciencia y tecnología por parte del CONCYTEC</a:t>
          </a:r>
          <a:endParaRPr lang="es-ES" sz="900" kern="1200" dirty="0"/>
        </a:p>
      </dsp:txBody>
      <dsp:txXfrm>
        <a:off x="2506" y="1032540"/>
        <a:ext cx="1331937" cy="3122437"/>
      </dsp:txXfrm>
    </dsp:sp>
    <dsp:sp modelId="{B67BDDA8-7485-471F-A696-D5443CF330B1}">
      <dsp:nvSpPr>
        <dsp:cNvPr id="0" name=""/>
        <dsp:cNvSpPr/>
      </dsp:nvSpPr>
      <dsp:spPr>
        <a:xfrm>
          <a:off x="1520915" y="499765"/>
          <a:ext cx="1331937" cy="532774"/>
        </a:xfrm>
        <a:prstGeom prst="rect">
          <a:avLst/>
        </a:prstGeom>
        <a:solidFill>
          <a:schemeClr val="accent5">
            <a:hueOff val="-1986775"/>
            <a:satOff val="7962"/>
            <a:lumOff val="1726"/>
            <a:alphaOff val="0"/>
          </a:schemeClr>
        </a:solidFill>
        <a:ln w="25400" cap="flat" cmpd="sng" algn="ctr">
          <a:solidFill>
            <a:schemeClr val="accent5">
              <a:hueOff val="-1986775"/>
              <a:satOff val="7962"/>
              <a:lumOff val="17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rtl="0">
            <a:lnSpc>
              <a:spcPct val="90000"/>
            </a:lnSpc>
            <a:spcBef>
              <a:spcPct val="0"/>
            </a:spcBef>
            <a:spcAft>
              <a:spcPct val="35000"/>
            </a:spcAft>
            <a:buNone/>
          </a:pPr>
          <a:r>
            <a:rPr lang="es-ES" sz="900" kern="1200" dirty="0"/>
            <a:t>2018</a:t>
          </a:r>
        </a:p>
      </dsp:txBody>
      <dsp:txXfrm>
        <a:off x="1520915" y="499765"/>
        <a:ext cx="1331937" cy="532774"/>
      </dsp:txXfrm>
    </dsp:sp>
    <dsp:sp modelId="{E19D9257-6A41-4B05-B6C4-FC06E0B14A08}">
      <dsp:nvSpPr>
        <dsp:cNvPr id="0" name=""/>
        <dsp:cNvSpPr/>
      </dsp:nvSpPr>
      <dsp:spPr>
        <a:xfrm>
          <a:off x="1520915" y="1032540"/>
          <a:ext cx="1331937" cy="3122437"/>
        </a:xfrm>
        <a:prstGeom prst="rect">
          <a:avLst/>
        </a:prstGeom>
        <a:solidFill>
          <a:schemeClr val="accent5">
            <a:tint val="40000"/>
            <a:alpha val="90000"/>
            <a:hueOff val="-2148096"/>
            <a:satOff val="9651"/>
            <a:lumOff val="663"/>
            <a:alphaOff val="0"/>
          </a:schemeClr>
        </a:solidFill>
        <a:ln w="25400" cap="flat" cmpd="sng" algn="ctr">
          <a:solidFill>
            <a:schemeClr val="accent5">
              <a:tint val="40000"/>
              <a:alpha val="90000"/>
              <a:hueOff val="-2148096"/>
              <a:satOff val="9651"/>
              <a:lumOff val="6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rtl="0">
            <a:lnSpc>
              <a:spcPct val="90000"/>
            </a:lnSpc>
            <a:spcBef>
              <a:spcPct val="0"/>
            </a:spcBef>
            <a:spcAft>
              <a:spcPct val="15000"/>
            </a:spcAft>
            <a:buChar char="•"/>
          </a:pPr>
          <a:r>
            <a:rPr lang="es-PE" sz="900" b="0" i="0" u="none" kern="1200" dirty="0"/>
            <a:t>Se realizaron 5     acuerdos macro regionales en Lima, Callao, Norte, Centro y Sur.</a:t>
          </a:r>
          <a:endParaRPr lang="es-ES" sz="900" kern="1200" dirty="0"/>
        </a:p>
        <a:p>
          <a:pPr marL="57150" lvl="1" indent="-57150" algn="l" defTabSz="400050" rtl="0">
            <a:lnSpc>
              <a:spcPct val="90000"/>
            </a:lnSpc>
            <a:spcBef>
              <a:spcPct val="0"/>
            </a:spcBef>
            <a:spcAft>
              <a:spcPct val="15000"/>
            </a:spcAft>
            <a:buChar char="•"/>
          </a:pPr>
          <a:r>
            <a:rPr lang="es-PE" sz="900" b="0" i="0" u="none" kern="1200" dirty="0"/>
            <a:t>GRE Lambayeque  aprueba la 1ra. directiva regional de clubes</a:t>
          </a:r>
          <a:endParaRPr lang="es-ES" sz="900" b="0" i="0" u="none" kern="1200" dirty="0"/>
        </a:p>
      </dsp:txBody>
      <dsp:txXfrm>
        <a:off x="1520915" y="1032540"/>
        <a:ext cx="1331937" cy="3122437"/>
      </dsp:txXfrm>
    </dsp:sp>
    <dsp:sp modelId="{4DD76E0D-BCD9-42A6-B4F0-C188979B48AD}">
      <dsp:nvSpPr>
        <dsp:cNvPr id="0" name=""/>
        <dsp:cNvSpPr/>
      </dsp:nvSpPr>
      <dsp:spPr>
        <a:xfrm>
          <a:off x="3039323" y="499765"/>
          <a:ext cx="1331937" cy="532774"/>
        </a:xfrm>
        <a:prstGeom prst="rect">
          <a:avLst/>
        </a:prstGeom>
        <a:solidFill>
          <a:schemeClr val="accent5">
            <a:hueOff val="-3973551"/>
            <a:satOff val="15924"/>
            <a:lumOff val="3451"/>
            <a:alphaOff val="0"/>
          </a:schemeClr>
        </a:solidFill>
        <a:ln w="25400" cap="flat" cmpd="sng" algn="ctr">
          <a:solidFill>
            <a:schemeClr val="accent5">
              <a:hueOff val="-3973551"/>
              <a:satOff val="15924"/>
              <a:lumOff val="345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rtl="0">
            <a:lnSpc>
              <a:spcPct val="90000"/>
            </a:lnSpc>
            <a:spcBef>
              <a:spcPct val="0"/>
            </a:spcBef>
            <a:spcAft>
              <a:spcPct val="35000"/>
            </a:spcAft>
            <a:buNone/>
          </a:pPr>
          <a:r>
            <a:rPr lang="es-ES" sz="900" kern="1200" dirty="0"/>
            <a:t>2019</a:t>
          </a:r>
        </a:p>
      </dsp:txBody>
      <dsp:txXfrm>
        <a:off x="3039323" y="499765"/>
        <a:ext cx="1331937" cy="532774"/>
      </dsp:txXfrm>
    </dsp:sp>
    <dsp:sp modelId="{92148E7C-8BCC-4744-AB1E-FFA82B351B1F}">
      <dsp:nvSpPr>
        <dsp:cNvPr id="0" name=""/>
        <dsp:cNvSpPr/>
      </dsp:nvSpPr>
      <dsp:spPr>
        <a:xfrm>
          <a:off x="3039323" y="1032540"/>
          <a:ext cx="1331937" cy="3122437"/>
        </a:xfrm>
        <a:prstGeom prst="rect">
          <a:avLst/>
        </a:prstGeom>
        <a:solidFill>
          <a:schemeClr val="accent5">
            <a:tint val="40000"/>
            <a:alpha val="90000"/>
            <a:hueOff val="-4296193"/>
            <a:satOff val="19301"/>
            <a:lumOff val="1327"/>
            <a:alphaOff val="0"/>
          </a:schemeClr>
        </a:solidFill>
        <a:ln w="25400" cap="flat" cmpd="sng" algn="ctr">
          <a:solidFill>
            <a:schemeClr val="accent5">
              <a:tint val="40000"/>
              <a:alpha val="90000"/>
              <a:hueOff val="-4296193"/>
              <a:satOff val="19301"/>
              <a:lumOff val="13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rtl="0">
            <a:lnSpc>
              <a:spcPct val="90000"/>
            </a:lnSpc>
            <a:spcBef>
              <a:spcPct val="0"/>
            </a:spcBef>
            <a:spcAft>
              <a:spcPct val="15000"/>
            </a:spcAft>
            <a:buChar char="•"/>
          </a:pPr>
          <a:r>
            <a:rPr lang="es-ES" sz="900" b="0" i="0" u="none" kern="1200" dirty="0"/>
            <a:t>1011 docentes capacitados.</a:t>
          </a:r>
          <a:endParaRPr lang="es-ES" sz="900" kern="1200" dirty="0"/>
        </a:p>
        <a:p>
          <a:pPr marL="57150" lvl="1" indent="-57150" algn="l" defTabSz="400050" rtl="0">
            <a:lnSpc>
              <a:spcPct val="90000"/>
            </a:lnSpc>
            <a:spcBef>
              <a:spcPct val="0"/>
            </a:spcBef>
            <a:spcAft>
              <a:spcPct val="15000"/>
            </a:spcAft>
            <a:buChar char="•"/>
          </a:pPr>
          <a:r>
            <a:rPr lang="es-PE" sz="900" b="0" i="0" u="none" kern="1200" dirty="0"/>
            <a:t>3125 Clubes creados y registrados a través de las DRE, GRE y UGEL</a:t>
          </a:r>
          <a:endParaRPr lang="es-ES" sz="900" kern="1200" dirty="0"/>
        </a:p>
      </dsp:txBody>
      <dsp:txXfrm>
        <a:off x="3039323" y="1032540"/>
        <a:ext cx="1331937" cy="3122437"/>
      </dsp:txXfrm>
    </dsp:sp>
    <dsp:sp modelId="{ED907FE9-9EE6-49BA-8513-CF2A856E023D}">
      <dsp:nvSpPr>
        <dsp:cNvPr id="0" name=""/>
        <dsp:cNvSpPr/>
      </dsp:nvSpPr>
      <dsp:spPr>
        <a:xfrm>
          <a:off x="4557731" y="499765"/>
          <a:ext cx="1331937" cy="532774"/>
        </a:xfrm>
        <a:prstGeom prst="rect">
          <a:avLst/>
        </a:prstGeom>
        <a:solidFill>
          <a:schemeClr val="accent5">
            <a:hueOff val="-5960326"/>
            <a:satOff val="23887"/>
            <a:lumOff val="5177"/>
            <a:alphaOff val="0"/>
          </a:schemeClr>
        </a:solidFill>
        <a:ln w="25400" cap="flat" cmpd="sng" algn="ctr">
          <a:solidFill>
            <a:schemeClr val="accent5">
              <a:hueOff val="-5960326"/>
              <a:satOff val="23887"/>
              <a:lumOff val="51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rtl="0">
            <a:lnSpc>
              <a:spcPct val="90000"/>
            </a:lnSpc>
            <a:spcBef>
              <a:spcPct val="0"/>
            </a:spcBef>
            <a:spcAft>
              <a:spcPct val="35000"/>
            </a:spcAft>
            <a:buNone/>
          </a:pPr>
          <a:r>
            <a:rPr lang="es-ES" sz="900" kern="1200" dirty="0"/>
            <a:t>2020</a:t>
          </a:r>
        </a:p>
      </dsp:txBody>
      <dsp:txXfrm>
        <a:off x="4557731" y="499765"/>
        <a:ext cx="1331937" cy="532774"/>
      </dsp:txXfrm>
    </dsp:sp>
    <dsp:sp modelId="{900CDCE0-4FEC-4062-BE48-AF80DF374BB2}">
      <dsp:nvSpPr>
        <dsp:cNvPr id="0" name=""/>
        <dsp:cNvSpPr/>
      </dsp:nvSpPr>
      <dsp:spPr>
        <a:xfrm>
          <a:off x="4557731" y="1032540"/>
          <a:ext cx="1331937" cy="3122437"/>
        </a:xfrm>
        <a:prstGeom prst="rect">
          <a:avLst/>
        </a:prstGeom>
        <a:solidFill>
          <a:schemeClr val="accent5">
            <a:tint val="40000"/>
            <a:alpha val="90000"/>
            <a:hueOff val="-6444289"/>
            <a:satOff val="28952"/>
            <a:lumOff val="1990"/>
            <a:alphaOff val="0"/>
          </a:schemeClr>
        </a:solidFill>
        <a:ln w="25400" cap="flat" cmpd="sng" algn="ctr">
          <a:solidFill>
            <a:schemeClr val="accent5">
              <a:tint val="40000"/>
              <a:alpha val="90000"/>
              <a:hueOff val="-6444289"/>
              <a:satOff val="28952"/>
              <a:lumOff val="19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rtl="0">
            <a:lnSpc>
              <a:spcPct val="90000"/>
            </a:lnSpc>
            <a:spcBef>
              <a:spcPct val="0"/>
            </a:spcBef>
            <a:spcAft>
              <a:spcPct val="15000"/>
            </a:spcAft>
            <a:buChar char="•"/>
          </a:pPr>
          <a:r>
            <a:rPr lang="es-ES" sz="900" kern="1200" dirty="0"/>
            <a:t>Se crea el SIGECCYT</a:t>
          </a:r>
        </a:p>
        <a:p>
          <a:pPr marL="57150" lvl="1" indent="-57150" algn="l" defTabSz="400050" rtl="0">
            <a:lnSpc>
              <a:spcPct val="90000"/>
            </a:lnSpc>
            <a:spcBef>
              <a:spcPct val="0"/>
            </a:spcBef>
            <a:spcAft>
              <a:spcPct val="15000"/>
            </a:spcAft>
            <a:buChar char="•"/>
          </a:pPr>
          <a:r>
            <a:rPr lang="es-ES" sz="900" kern="1200" dirty="0"/>
            <a:t>Se crea el portal web de clubes</a:t>
          </a:r>
        </a:p>
        <a:p>
          <a:pPr marL="57150" lvl="1" indent="-57150" algn="l" defTabSz="400050" rtl="0">
            <a:lnSpc>
              <a:spcPct val="90000"/>
            </a:lnSpc>
            <a:spcBef>
              <a:spcPct val="0"/>
            </a:spcBef>
            <a:spcAft>
              <a:spcPct val="15000"/>
            </a:spcAft>
            <a:buChar char="•"/>
          </a:pPr>
          <a:r>
            <a:rPr lang="es-PE" sz="900" kern="1200" dirty="0"/>
            <a:t>2204 Clubes creados y registrados a través del SIGECCYT</a:t>
          </a:r>
          <a:endParaRPr lang="es-ES" sz="900" kern="1200" dirty="0"/>
        </a:p>
        <a:p>
          <a:pPr marL="57150" lvl="1" indent="-57150" algn="l" defTabSz="400050" rtl="0">
            <a:lnSpc>
              <a:spcPct val="90000"/>
            </a:lnSpc>
            <a:spcBef>
              <a:spcPct val="0"/>
            </a:spcBef>
            <a:spcAft>
              <a:spcPct val="15000"/>
            </a:spcAft>
            <a:buChar char="•"/>
          </a:pPr>
          <a:r>
            <a:rPr lang="es-ES" sz="900" kern="1200" dirty="0"/>
            <a:t>5191 </a:t>
          </a:r>
          <a:r>
            <a:rPr lang="es-ES" sz="900" b="0" i="0" u="none" kern="1200" dirty="0"/>
            <a:t>docentes</a:t>
          </a:r>
          <a:r>
            <a:rPr lang="es-ES" sz="900" kern="1200" dirty="0"/>
            <a:t> capacitados</a:t>
          </a:r>
        </a:p>
        <a:p>
          <a:pPr marL="57150" lvl="1" indent="-57150" algn="l" defTabSz="400050" rtl="0">
            <a:lnSpc>
              <a:spcPct val="90000"/>
            </a:lnSpc>
            <a:spcBef>
              <a:spcPct val="0"/>
            </a:spcBef>
            <a:spcAft>
              <a:spcPct val="15000"/>
            </a:spcAft>
            <a:buChar char="•"/>
          </a:pPr>
          <a:r>
            <a:rPr lang="es-PE" sz="900" kern="1200" dirty="0"/>
            <a:t>Se lograron implementar 03 proyectos educativos con enfoque STEAM/STEM con plataformas virtuales como SIENCE BITS, CLOUDLABS y PLAYTEC EDU </a:t>
          </a:r>
          <a:endParaRPr lang="es-ES" sz="900" kern="1200" dirty="0"/>
        </a:p>
      </dsp:txBody>
      <dsp:txXfrm>
        <a:off x="4557731" y="1032540"/>
        <a:ext cx="1331937" cy="3122437"/>
      </dsp:txXfrm>
    </dsp:sp>
    <dsp:sp modelId="{56A440BA-DFAA-4882-B1DC-7ED8BB5BBE47}">
      <dsp:nvSpPr>
        <dsp:cNvPr id="0" name=""/>
        <dsp:cNvSpPr/>
      </dsp:nvSpPr>
      <dsp:spPr>
        <a:xfrm>
          <a:off x="6076139" y="499765"/>
          <a:ext cx="1331937" cy="532774"/>
        </a:xfrm>
        <a:prstGeom prst="rect">
          <a:avLst/>
        </a:prstGeom>
        <a:solidFill>
          <a:schemeClr val="accent5">
            <a:hueOff val="-7947101"/>
            <a:satOff val="31849"/>
            <a:lumOff val="6902"/>
            <a:alphaOff val="0"/>
          </a:schemeClr>
        </a:solidFill>
        <a:ln w="25400" cap="flat" cmpd="sng" algn="ctr">
          <a:solidFill>
            <a:schemeClr val="accent5">
              <a:hueOff val="-7947101"/>
              <a:satOff val="31849"/>
              <a:lumOff val="690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rtl="0">
            <a:lnSpc>
              <a:spcPct val="90000"/>
            </a:lnSpc>
            <a:spcBef>
              <a:spcPct val="0"/>
            </a:spcBef>
            <a:spcAft>
              <a:spcPct val="35000"/>
            </a:spcAft>
            <a:buNone/>
          </a:pPr>
          <a:r>
            <a:rPr lang="es-ES" sz="900" kern="1200" dirty="0"/>
            <a:t>2021</a:t>
          </a:r>
        </a:p>
      </dsp:txBody>
      <dsp:txXfrm>
        <a:off x="6076139" y="499765"/>
        <a:ext cx="1331937" cy="532774"/>
      </dsp:txXfrm>
    </dsp:sp>
    <dsp:sp modelId="{3868D935-E277-4467-BC62-1FC3EDB6D471}">
      <dsp:nvSpPr>
        <dsp:cNvPr id="0" name=""/>
        <dsp:cNvSpPr/>
      </dsp:nvSpPr>
      <dsp:spPr>
        <a:xfrm>
          <a:off x="6076139" y="1032540"/>
          <a:ext cx="1331937" cy="3122437"/>
        </a:xfrm>
        <a:prstGeom prst="rect">
          <a:avLst/>
        </a:prstGeom>
        <a:solidFill>
          <a:schemeClr val="accent5">
            <a:tint val="40000"/>
            <a:alpha val="90000"/>
            <a:hueOff val="-8592385"/>
            <a:satOff val="38602"/>
            <a:lumOff val="2654"/>
            <a:alphaOff val="0"/>
          </a:schemeClr>
        </a:solidFill>
        <a:ln w="25400" cap="flat" cmpd="sng" algn="ctr">
          <a:solidFill>
            <a:schemeClr val="accent5">
              <a:tint val="40000"/>
              <a:alpha val="90000"/>
              <a:hueOff val="-8592385"/>
              <a:satOff val="38602"/>
              <a:lumOff val="26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rtl="0">
            <a:lnSpc>
              <a:spcPct val="90000"/>
            </a:lnSpc>
            <a:spcBef>
              <a:spcPct val="0"/>
            </a:spcBef>
            <a:spcAft>
              <a:spcPct val="15000"/>
            </a:spcAft>
            <a:buChar char="•"/>
          </a:pPr>
          <a:r>
            <a:rPr lang="es-PE" sz="900" kern="1200" dirty="0"/>
            <a:t>6261 Clubes creados y registrados a través del SIGECCYT</a:t>
          </a:r>
          <a:endParaRPr lang="es-ES" sz="900" kern="1200" dirty="0"/>
        </a:p>
        <a:p>
          <a:pPr marL="57150" lvl="1" indent="-57150" algn="l" defTabSz="400050" rtl="0">
            <a:lnSpc>
              <a:spcPct val="90000"/>
            </a:lnSpc>
            <a:spcBef>
              <a:spcPct val="0"/>
            </a:spcBef>
            <a:spcAft>
              <a:spcPct val="15000"/>
            </a:spcAft>
            <a:buChar char="•"/>
          </a:pPr>
          <a:r>
            <a:rPr lang="es-ES" sz="900" kern="1200" dirty="0"/>
            <a:t>54 talleres regionales</a:t>
          </a:r>
        </a:p>
        <a:p>
          <a:pPr marL="57150" lvl="1" indent="-57150" algn="l" defTabSz="400050" rtl="0">
            <a:lnSpc>
              <a:spcPct val="90000"/>
            </a:lnSpc>
            <a:spcBef>
              <a:spcPct val="0"/>
            </a:spcBef>
            <a:spcAft>
              <a:spcPct val="15000"/>
            </a:spcAft>
            <a:buChar char="•"/>
          </a:pPr>
          <a:r>
            <a:rPr lang="es-ES" sz="900" kern="1200" dirty="0"/>
            <a:t>9183 </a:t>
          </a:r>
          <a:r>
            <a:rPr lang="es-ES" sz="900" b="0" i="0" u="none" kern="1200" dirty="0"/>
            <a:t>docentes</a:t>
          </a:r>
          <a:r>
            <a:rPr lang="es-ES" sz="900" kern="1200" dirty="0"/>
            <a:t> capacitados</a:t>
          </a:r>
        </a:p>
        <a:p>
          <a:pPr marL="57150" lvl="1" indent="-57150" algn="l" defTabSz="400050" rtl="0">
            <a:lnSpc>
              <a:spcPct val="90000"/>
            </a:lnSpc>
            <a:spcBef>
              <a:spcPct val="0"/>
            </a:spcBef>
            <a:spcAft>
              <a:spcPct val="15000"/>
            </a:spcAft>
            <a:buChar char="•"/>
          </a:pPr>
          <a:r>
            <a:rPr lang="es-PE" sz="900" kern="1200" dirty="0"/>
            <a:t>Se lograron implementar 05 proyectos educativos con enfoque STEAM/STEM con plataformas virtuales como SIENCE BITS, CLOUDLABS,  PLAYTEC EDU, TWIG EDUCATION Y ENGITRONIC.</a:t>
          </a:r>
          <a:endParaRPr lang="es-ES" sz="900" kern="1200" dirty="0"/>
        </a:p>
        <a:p>
          <a:pPr marL="57150" lvl="1" indent="-57150" algn="l" defTabSz="400050">
            <a:lnSpc>
              <a:spcPct val="90000"/>
            </a:lnSpc>
            <a:spcBef>
              <a:spcPct val="0"/>
            </a:spcBef>
            <a:spcAft>
              <a:spcPct val="15000"/>
            </a:spcAft>
            <a:buChar char="•"/>
          </a:pPr>
          <a:r>
            <a:rPr lang="es-ES" sz="900" kern="1200" dirty="0"/>
            <a:t>15,730 actividades </a:t>
          </a:r>
          <a:r>
            <a:rPr lang="es-ES" sz="900" b="0" i="0" u="none" kern="1200" dirty="0"/>
            <a:t>ejecutadas por los clubes</a:t>
          </a:r>
          <a:endParaRPr lang="es-ES" sz="900" kern="1200" dirty="0"/>
        </a:p>
      </dsp:txBody>
      <dsp:txXfrm>
        <a:off x="6076139" y="1032540"/>
        <a:ext cx="1331937" cy="3122437"/>
      </dsp:txXfrm>
    </dsp:sp>
    <dsp:sp modelId="{3B3F01F9-6E3D-4FFA-B20B-258EE3723CF3}">
      <dsp:nvSpPr>
        <dsp:cNvPr id="0" name=""/>
        <dsp:cNvSpPr/>
      </dsp:nvSpPr>
      <dsp:spPr>
        <a:xfrm>
          <a:off x="7594548" y="499765"/>
          <a:ext cx="1331937" cy="532774"/>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rtl="0">
            <a:lnSpc>
              <a:spcPct val="90000"/>
            </a:lnSpc>
            <a:spcBef>
              <a:spcPct val="0"/>
            </a:spcBef>
            <a:spcAft>
              <a:spcPct val="35000"/>
            </a:spcAft>
            <a:buNone/>
          </a:pPr>
          <a:r>
            <a:rPr lang="es-ES" sz="900" kern="1200" dirty="0"/>
            <a:t>2022</a:t>
          </a:r>
        </a:p>
      </dsp:txBody>
      <dsp:txXfrm>
        <a:off x="7594548" y="499765"/>
        <a:ext cx="1331937" cy="532774"/>
      </dsp:txXfrm>
    </dsp:sp>
    <dsp:sp modelId="{DE624FDD-2DD4-4479-9C8F-EE4419AB2174}">
      <dsp:nvSpPr>
        <dsp:cNvPr id="0" name=""/>
        <dsp:cNvSpPr/>
      </dsp:nvSpPr>
      <dsp:spPr>
        <a:xfrm>
          <a:off x="7594548" y="1032540"/>
          <a:ext cx="1331937" cy="3122437"/>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rtl="0">
            <a:lnSpc>
              <a:spcPct val="90000"/>
            </a:lnSpc>
            <a:spcBef>
              <a:spcPct val="0"/>
            </a:spcBef>
            <a:spcAft>
              <a:spcPct val="15000"/>
            </a:spcAft>
            <a:buChar char="•"/>
          </a:pPr>
          <a:r>
            <a:rPr lang="es-PE" sz="900" kern="1200" dirty="0"/>
            <a:t>8935 Clubes creados y registrados a través del SIGECCYT</a:t>
          </a:r>
          <a:endParaRPr lang="es-ES" sz="900" kern="1200" dirty="0">
            <a:solidFill>
              <a:srgbClr val="000000">
                <a:hueOff val="0"/>
                <a:satOff val="0"/>
                <a:lumOff val="0"/>
                <a:alphaOff val="0"/>
              </a:srgbClr>
            </a:solidFill>
            <a:latin typeface="Arial" panose="020B0604020202020204"/>
            <a:ea typeface="+mn-ea"/>
            <a:cs typeface="+mn-cs"/>
          </a:endParaRPr>
        </a:p>
        <a:p>
          <a:pPr marL="57150" lvl="1" indent="-57150" algn="l" defTabSz="400050" rtl="0">
            <a:lnSpc>
              <a:spcPct val="90000"/>
            </a:lnSpc>
            <a:spcBef>
              <a:spcPct val="0"/>
            </a:spcBef>
            <a:spcAft>
              <a:spcPct val="15000"/>
            </a:spcAft>
            <a:buChar char="•"/>
          </a:pPr>
          <a:r>
            <a:rPr lang="es-PE" sz="900" kern="1200" dirty="0">
              <a:solidFill>
                <a:srgbClr val="000000">
                  <a:hueOff val="0"/>
                  <a:satOff val="0"/>
                  <a:lumOff val="0"/>
                  <a:alphaOff val="0"/>
                </a:srgbClr>
              </a:solidFill>
              <a:latin typeface="Arial" panose="020B0604020202020204"/>
              <a:ea typeface="+mn-ea"/>
              <a:cs typeface="+mn-cs"/>
            </a:rPr>
            <a:t>11 talleres macroregionales,</a:t>
          </a:r>
          <a:endParaRPr lang="es-ES" sz="900" kern="1200" dirty="0">
            <a:solidFill>
              <a:srgbClr val="000000">
                <a:hueOff val="0"/>
                <a:satOff val="0"/>
                <a:lumOff val="0"/>
                <a:alphaOff val="0"/>
              </a:srgbClr>
            </a:solidFill>
            <a:latin typeface="Arial" panose="020B0604020202020204"/>
            <a:ea typeface="+mn-ea"/>
            <a:cs typeface="+mn-cs"/>
          </a:endParaRPr>
        </a:p>
        <a:p>
          <a:pPr marL="57150" lvl="1" indent="-57150" algn="l" defTabSz="400050" rtl="0">
            <a:lnSpc>
              <a:spcPct val="90000"/>
            </a:lnSpc>
            <a:spcBef>
              <a:spcPct val="0"/>
            </a:spcBef>
            <a:spcAft>
              <a:spcPct val="15000"/>
            </a:spcAft>
            <a:buChar char="•"/>
          </a:pPr>
          <a:r>
            <a:rPr lang="es-PE" sz="900" kern="1200" dirty="0">
              <a:solidFill>
                <a:srgbClr val="000000">
                  <a:hueOff val="0"/>
                  <a:satOff val="0"/>
                  <a:lumOff val="0"/>
                  <a:alphaOff val="0"/>
                </a:srgbClr>
              </a:solidFill>
              <a:latin typeface="Arial" panose="020B0604020202020204"/>
              <a:ea typeface="+mn-ea"/>
              <a:cs typeface="+mn-cs"/>
            </a:rPr>
            <a:t>2 asistencias técnicas  y 01 taller nacional</a:t>
          </a:r>
          <a:endParaRPr lang="es-ES" sz="900" kern="1200" dirty="0">
            <a:solidFill>
              <a:srgbClr val="000000">
                <a:hueOff val="0"/>
                <a:satOff val="0"/>
                <a:lumOff val="0"/>
                <a:alphaOff val="0"/>
              </a:srgbClr>
            </a:solidFill>
            <a:latin typeface="Arial" panose="020B0604020202020204"/>
            <a:ea typeface="+mn-ea"/>
            <a:cs typeface="+mn-cs"/>
          </a:endParaRPr>
        </a:p>
        <a:p>
          <a:pPr marL="57150" lvl="1" indent="-57150" algn="l" defTabSz="400050" rtl="0">
            <a:lnSpc>
              <a:spcPct val="90000"/>
            </a:lnSpc>
            <a:spcBef>
              <a:spcPct val="0"/>
            </a:spcBef>
            <a:spcAft>
              <a:spcPct val="15000"/>
            </a:spcAft>
            <a:buChar char="•"/>
          </a:pPr>
          <a:r>
            <a:rPr lang="es-PE" sz="900" kern="1200" dirty="0">
              <a:solidFill>
                <a:srgbClr val="000000">
                  <a:hueOff val="0"/>
                  <a:satOff val="0"/>
                  <a:lumOff val="0"/>
                  <a:alphaOff val="0"/>
                </a:srgbClr>
              </a:solidFill>
              <a:latin typeface="Arial" panose="020B0604020202020204"/>
              <a:ea typeface="+mn-ea"/>
              <a:cs typeface="+mn-cs"/>
            </a:rPr>
            <a:t>8676 Docentes capacitados</a:t>
          </a:r>
          <a:endParaRPr lang="es-ES" sz="900" kern="1200" dirty="0">
            <a:solidFill>
              <a:srgbClr val="000000">
                <a:hueOff val="0"/>
                <a:satOff val="0"/>
                <a:lumOff val="0"/>
                <a:alphaOff val="0"/>
              </a:srgbClr>
            </a:solidFill>
            <a:latin typeface="Arial" panose="020B0604020202020204"/>
            <a:ea typeface="+mn-ea"/>
            <a:cs typeface="+mn-cs"/>
          </a:endParaRPr>
        </a:p>
        <a:p>
          <a:pPr marL="57150" lvl="1" indent="-57150" algn="l" defTabSz="400050">
            <a:lnSpc>
              <a:spcPct val="90000"/>
            </a:lnSpc>
            <a:spcBef>
              <a:spcPct val="0"/>
            </a:spcBef>
            <a:spcAft>
              <a:spcPct val="15000"/>
            </a:spcAft>
            <a:buChar char="•"/>
          </a:pPr>
          <a:r>
            <a:rPr lang="es-ES" sz="900" kern="1200" dirty="0">
              <a:solidFill>
                <a:srgbClr val="000000">
                  <a:hueOff val="0"/>
                  <a:satOff val="0"/>
                  <a:lumOff val="0"/>
                  <a:alphaOff val="0"/>
                </a:srgbClr>
              </a:solidFill>
              <a:latin typeface="Arial" panose="020B0604020202020204"/>
              <a:ea typeface="+mn-ea"/>
              <a:cs typeface="+mn-cs"/>
            </a:rPr>
            <a:t>7323 actividades ejecutadas por los clubes</a:t>
          </a:r>
        </a:p>
        <a:p>
          <a:pPr marL="57150" lvl="1" indent="-57150" algn="l" defTabSz="400050" rtl="0">
            <a:lnSpc>
              <a:spcPct val="90000"/>
            </a:lnSpc>
            <a:spcBef>
              <a:spcPct val="0"/>
            </a:spcBef>
            <a:spcAft>
              <a:spcPct val="15000"/>
            </a:spcAft>
            <a:buChar char="•"/>
          </a:pPr>
          <a:r>
            <a:rPr lang="es-PE" sz="900" kern="1200" dirty="0">
              <a:solidFill>
                <a:srgbClr val="000000">
                  <a:hueOff val="0"/>
                  <a:satOff val="0"/>
                  <a:lumOff val="0"/>
                  <a:alphaOff val="0"/>
                </a:srgbClr>
              </a:solidFill>
              <a:latin typeface="Arial" panose="020B0604020202020204"/>
              <a:ea typeface="+mn-ea"/>
              <a:cs typeface="+mn-cs"/>
            </a:rPr>
            <a:t>Se realizó el I Encuentro de Clubes de Ciencia y Tecnología de Lima Metropolitana en el marco del III Congreso Internacional Lima STEAM 2022</a:t>
          </a:r>
          <a:endParaRPr lang="es-ES" sz="900" kern="1200" dirty="0">
            <a:solidFill>
              <a:srgbClr val="000000">
                <a:hueOff val="0"/>
                <a:satOff val="0"/>
                <a:lumOff val="0"/>
                <a:alphaOff val="0"/>
              </a:srgbClr>
            </a:solidFill>
            <a:latin typeface="Arial" panose="020B0604020202020204"/>
            <a:ea typeface="+mn-ea"/>
            <a:cs typeface="+mn-cs"/>
          </a:endParaRPr>
        </a:p>
        <a:p>
          <a:pPr marL="57150" lvl="1" indent="-57150" algn="l" defTabSz="400050" rtl="0">
            <a:lnSpc>
              <a:spcPct val="90000"/>
            </a:lnSpc>
            <a:spcBef>
              <a:spcPct val="0"/>
            </a:spcBef>
            <a:spcAft>
              <a:spcPct val="15000"/>
            </a:spcAft>
            <a:buChar char="•"/>
          </a:pPr>
          <a:r>
            <a:rPr lang="es-PE" sz="900" kern="1200" dirty="0">
              <a:solidFill>
                <a:srgbClr val="000000">
                  <a:hueOff val="0"/>
                  <a:satOff val="0"/>
                  <a:lumOff val="0"/>
                  <a:alphaOff val="0"/>
                </a:srgbClr>
              </a:solidFill>
              <a:latin typeface="Arial" panose="020B0604020202020204"/>
              <a:ea typeface="+mn-ea"/>
              <a:cs typeface="+mn-cs"/>
            </a:rPr>
            <a:t>Se realizó el I encuentro de clubes de ciencia y tecnología UGEL Sullana 2022</a:t>
          </a:r>
          <a:endParaRPr lang="es-ES" sz="900" kern="1200" dirty="0">
            <a:solidFill>
              <a:srgbClr val="000000">
                <a:hueOff val="0"/>
                <a:satOff val="0"/>
                <a:lumOff val="0"/>
                <a:alphaOff val="0"/>
              </a:srgbClr>
            </a:solidFill>
            <a:latin typeface="Arial" panose="020B0604020202020204"/>
            <a:ea typeface="+mn-ea"/>
            <a:cs typeface="+mn-cs"/>
          </a:endParaRPr>
        </a:p>
      </dsp:txBody>
      <dsp:txXfrm>
        <a:off x="7594548" y="1032540"/>
        <a:ext cx="1331937" cy="31224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04E04-4682-4F2C-BEFE-58B312E13D87}">
      <dsp:nvSpPr>
        <dsp:cNvPr id="0" name=""/>
        <dsp:cNvSpPr/>
      </dsp:nvSpPr>
      <dsp:spPr>
        <a:xfrm rot="10800000">
          <a:off x="1112836" y="72017"/>
          <a:ext cx="5033930" cy="2219286"/>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8644" tIns="91440" rIns="170688" bIns="91440" numCol="1" spcCol="1270" anchor="ctr" anchorCtr="0">
          <a:noAutofit/>
        </a:bodyPr>
        <a:lstStyle/>
        <a:p>
          <a:pPr marL="0" lvl="0" indent="0" algn="ctr" defTabSz="1066800">
            <a:lnSpc>
              <a:spcPct val="90000"/>
            </a:lnSpc>
            <a:spcBef>
              <a:spcPct val="0"/>
            </a:spcBef>
            <a:spcAft>
              <a:spcPct val="35000"/>
            </a:spcAft>
            <a:buNone/>
          </a:pPr>
          <a:r>
            <a:rPr lang="es-ES" sz="2400" kern="1200" dirty="0"/>
            <a:t>ORIENTACIÓN, DESARROLLO Y RESULTADOS DEL PROCESO DE EJECUCIÓN DEL CRONOGRAMA NACIONAL 2023</a:t>
          </a:r>
        </a:p>
      </dsp:txBody>
      <dsp:txXfrm rot="10800000">
        <a:off x="1667657" y="72017"/>
        <a:ext cx="4479109" cy="2219286"/>
      </dsp:txXfrm>
    </dsp:sp>
    <dsp:sp modelId="{EA3B19ED-41DB-4D9F-B425-73320D18BB59}">
      <dsp:nvSpPr>
        <dsp:cNvPr id="0" name=""/>
        <dsp:cNvSpPr/>
      </dsp:nvSpPr>
      <dsp:spPr>
        <a:xfrm>
          <a:off x="397701" y="86376"/>
          <a:ext cx="2219286" cy="221928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5EA2C-50AA-4D3B-A6D8-E3F59D96261E}">
      <dsp:nvSpPr>
        <dsp:cNvPr id="0" name=""/>
        <dsp:cNvSpPr/>
      </dsp:nvSpPr>
      <dsp:spPr>
        <a:xfrm>
          <a:off x="2112051" y="1300"/>
          <a:ext cx="4512696" cy="2661694"/>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None/>
          </a:pPr>
          <a:r>
            <a:rPr lang="es-PE" sz="1800" b="0" kern="1200" dirty="0">
              <a:effectLst/>
            </a:rPr>
            <a:t>	</a:t>
          </a:r>
          <a:endParaRPr lang="es-PE" sz="1800" kern="1200" dirty="0"/>
        </a:p>
        <a:p>
          <a:pPr marL="342900" lvl="2" indent="-171450" algn="l" defTabSz="800100">
            <a:lnSpc>
              <a:spcPct val="90000"/>
            </a:lnSpc>
            <a:spcBef>
              <a:spcPct val="0"/>
            </a:spcBef>
            <a:spcAft>
              <a:spcPct val="15000"/>
            </a:spcAft>
            <a:buNone/>
          </a:pPr>
          <a:r>
            <a:rPr lang="es-PE" sz="1800" b="1" kern="1200" dirty="0">
              <a:effectLst/>
            </a:rPr>
            <a:t>   ACTUALIZACIÓN DE INFORMACIÓN </a:t>
          </a:r>
          <a:r>
            <a:rPr lang="es-PE" sz="1800" b="1" kern="1200" dirty="0">
              <a:effectLst/>
              <a:latin typeface="+mn-lt"/>
              <a:ea typeface="+mn-ea"/>
              <a:cs typeface="+mn-cs"/>
            </a:rPr>
            <a:t>DE LOS ACTORES NACIONALES RESPONSABLES DE LA IMPLEMENTACIÓN DE LOS CLUBES DE CIENCIA Y TECNOLOGIA</a:t>
          </a:r>
          <a:endParaRPr lang="es-PE" sz="1800" b="1" kern="1200" dirty="0"/>
        </a:p>
      </dsp:txBody>
      <dsp:txXfrm>
        <a:off x="2112051" y="334012"/>
        <a:ext cx="3514561" cy="1996270"/>
      </dsp:txXfrm>
    </dsp:sp>
    <dsp:sp modelId="{C2992CE8-7C81-4F49-935A-391BE8DA2460}">
      <dsp:nvSpPr>
        <dsp:cNvPr id="0" name=""/>
        <dsp:cNvSpPr/>
      </dsp:nvSpPr>
      <dsp:spPr>
        <a:xfrm>
          <a:off x="288020" y="1300"/>
          <a:ext cx="1824030" cy="2661694"/>
        </a:xfrm>
        <a:prstGeom prst="round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PE" sz="2400" b="1" kern="1200" dirty="0">
              <a:effectLst/>
            </a:rPr>
            <a:t>1RA ETAPA NACIONAL</a:t>
          </a:r>
          <a:endParaRPr lang="es-ES" sz="2400" b="1" kern="1200" dirty="0"/>
        </a:p>
      </dsp:txBody>
      <dsp:txXfrm>
        <a:off x="377062" y="90342"/>
        <a:ext cx="1645946" cy="24836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5EA2C-50AA-4D3B-A6D8-E3F59D96261E}">
      <dsp:nvSpPr>
        <dsp:cNvPr id="0" name=""/>
        <dsp:cNvSpPr/>
      </dsp:nvSpPr>
      <dsp:spPr>
        <a:xfrm>
          <a:off x="2112051" y="0"/>
          <a:ext cx="4512696" cy="2664295"/>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None/>
          </a:pPr>
          <a:r>
            <a:rPr lang="es-PE" sz="1800" b="0" kern="1200" dirty="0">
              <a:effectLst/>
            </a:rPr>
            <a:t>	</a:t>
          </a:r>
          <a:endParaRPr lang="es-PE" sz="1800" kern="1200" dirty="0"/>
        </a:p>
        <a:p>
          <a:pPr marL="342900" lvl="2" indent="-171450" algn="l" defTabSz="800100">
            <a:lnSpc>
              <a:spcPct val="90000"/>
            </a:lnSpc>
            <a:spcBef>
              <a:spcPct val="0"/>
            </a:spcBef>
            <a:spcAft>
              <a:spcPct val="15000"/>
            </a:spcAft>
            <a:buNone/>
          </a:pPr>
          <a:r>
            <a:rPr lang="es-PE" sz="1800" b="1" kern="1200" dirty="0">
              <a:effectLst/>
            </a:rPr>
            <a:t>    </a:t>
          </a:r>
          <a:endParaRPr lang="es-PE" sz="1800" b="1" kern="1200" dirty="0"/>
        </a:p>
        <a:p>
          <a:pPr marL="114300" lvl="2" indent="-57150" algn="l" defTabSz="488950">
            <a:lnSpc>
              <a:spcPct val="90000"/>
            </a:lnSpc>
            <a:spcBef>
              <a:spcPct val="0"/>
            </a:spcBef>
            <a:spcAft>
              <a:spcPct val="15000"/>
            </a:spcAft>
            <a:buNone/>
          </a:pPr>
          <a:endParaRPr lang="es-PE" sz="1100" b="1" kern="1200" dirty="0"/>
        </a:p>
        <a:p>
          <a:pPr marL="342900" lvl="2" indent="-171450" algn="l" defTabSz="800100">
            <a:lnSpc>
              <a:spcPct val="90000"/>
            </a:lnSpc>
            <a:spcBef>
              <a:spcPct val="0"/>
            </a:spcBef>
            <a:spcAft>
              <a:spcPct val="15000"/>
            </a:spcAft>
            <a:buNone/>
          </a:pPr>
          <a:r>
            <a:rPr lang="es-PE" sz="1800" b="1" kern="1200" dirty="0">
              <a:effectLst/>
            </a:rPr>
            <a:t>   ASISTENCIAS TECNICAS REGIONALES </a:t>
          </a:r>
          <a:endParaRPr lang="es-PE" sz="1800" b="1" kern="1200" dirty="0"/>
        </a:p>
      </dsp:txBody>
      <dsp:txXfrm>
        <a:off x="2112051" y="333037"/>
        <a:ext cx="3513585" cy="1998221"/>
      </dsp:txXfrm>
    </dsp:sp>
    <dsp:sp modelId="{C2992CE8-7C81-4F49-935A-391BE8DA2460}">
      <dsp:nvSpPr>
        <dsp:cNvPr id="0" name=""/>
        <dsp:cNvSpPr/>
      </dsp:nvSpPr>
      <dsp:spPr>
        <a:xfrm>
          <a:off x="288020" y="0"/>
          <a:ext cx="1824030" cy="2664295"/>
        </a:xfrm>
        <a:prstGeom prst="round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PE" sz="2400" b="1" kern="1200" dirty="0">
              <a:effectLst/>
            </a:rPr>
            <a:t>2DA ETAPA NACIONAL</a:t>
          </a:r>
          <a:endParaRPr lang="es-ES" sz="2400" b="1" kern="1200" dirty="0"/>
        </a:p>
      </dsp:txBody>
      <dsp:txXfrm>
        <a:off x="377062" y="89042"/>
        <a:ext cx="1645946" cy="24862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04E04-4682-4F2C-BEFE-58B312E13D87}">
      <dsp:nvSpPr>
        <dsp:cNvPr id="0" name=""/>
        <dsp:cNvSpPr/>
      </dsp:nvSpPr>
      <dsp:spPr>
        <a:xfrm rot="10800000">
          <a:off x="1531620" y="174939"/>
          <a:ext cx="4053840" cy="2042160"/>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0536" tIns="167640" rIns="312928" bIns="167640" numCol="1" spcCol="1270" anchor="ctr" anchorCtr="0">
          <a:noAutofit/>
        </a:bodyPr>
        <a:lstStyle/>
        <a:p>
          <a:pPr marL="0" lvl="0" indent="0" algn="ctr" defTabSz="1955800">
            <a:lnSpc>
              <a:spcPct val="90000"/>
            </a:lnSpc>
            <a:spcBef>
              <a:spcPct val="0"/>
            </a:spcBef>
            <a:spcAft>
              <a:spcPct val="35000"/>
            </a:spcAft>
            <a:buNone/>
          </a:pPr>
          <a:r>
            <a:rPr lang="es-ES" sz="4400" kern="1200" dirty="0"/>
            <a:t>Panorama General</a:t>
          </a:r>
        </a:p>
      </dsp:txBody>
      <dsp:txXfrm rot="10800000">
        <a:off x="2042160" y="174939"/>
        <a:ext cx="3543300" cy="2042160"/>
      </dsp:txXfrm>
    </dsp:sp>
    <dsp:sp modelId="{EA3B19ED-41DB-4D9F-B425-73320D18BB59}">
      <dsp:nvSpPr>
        <dsp:cNvPr id="0" name=""/>
        <dsp:cNvSpPr/>
      </dsp:nvSpPr>
      <dsp:spPr>
        <a:xfrm>
          <a:off x="510539" y="174939"/>
          <a:ext cx="2042160" cy="204216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00764-7D0D-414B-A54F-C44620026486}">
      <dsp:nvSpPr>
        <dsp:cNvPr id="0" name=""/>
        <dsp:cNvSpPr/>
      </dsp:nvSpPr>
      <dsp:spPr>
        <a:xfrm>
          <a:off x="4333" y="16521"/>
          <a:ext cx="1970373" cy="20304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s-MX" sz="1100" kern="1200" dirty="0"/>
            <a:t>1996</a:t>
          </a:r>
          <a:endParaRPr lang="es-PE" sz="1100" kern="1200" dirty="0"/>
        </a:p>
      </dsp:txBody>
      <dsp:txXfrm>
        <a:off x="4333" y="16521"/>
        <a:ext cx="1970373" cy="788149"/>
      </dsp:txXfrm>
    </dsp:sp>
    <dsp:sp modelId="{F0980426-5961-4D15-85A0-9F1CA1845C62}">
      <dsp:nvSpPr>
        <dsp:cNvPr id="0" name=""/>
        <dsp:cNvSpPr/>
      </dsp:nvSpPr>
      <dsp:spPr>
        <a:xfrm>
          <a:off x="210866" y="616411"/>
          <a:ext cx="1970373" cy="27072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just" defTabSz="488950">
            <a:lnSpc>
              <a:spcPct val="90000"/>
            </a:lnSpc>
            <a:spcBef>
              <a:spcPct val="0"/>
            </a:spcBef>
            <a:spcAft>
              <a:spcPct val="15000"/>
            </a:spcAft>
            <a:buChar char="•"/>
          </a:pPr>
          <a:r>
            <a:rPr lang="es-PE" sz="1100" kern="1200" dirty="0">
              <a:latin typeface="Montserrat" pitchFamily="2" charset="77"/>
            </a:rPr>
            <a:t>La primera iniciativa se da en la década de los 90, cuando el CONCYTEC puso en marcha acciones de apoyo financiero para los clubes de ciencia.</a:t>
          </a:r>
          <a:endParaRPr lang="es-PE" sz="1100" kern="1200" dirty="0"/>
        </a:p>
        <a:p>
          <a:pPr marL="57150" lvl="1" indent="-57150" algn="just" defTabSz="488950">
            <a:lnSpc>
              <a:spcPct val="90000"/>
            </a:lnSpc>
            <a:spcBef>
              <a:spcPct val="0"/>
            </a:spcBef>
            <a:spcAft>
              <a:spcPct val="15000"/>
            </a:spcAft>
            <a:buChar char="•"/>
          </a:pPr>
          <a:endParaRPr lang="es-PE" sz="1100" kern="1200" dirty="0">
            <a:solidFill>
              <a:schemeClr val="tx1"/>
            </a:solidFill>
            <a:latin typeface="Montserrat" pitchFamily="2" charset="77"/>
          </a:endParaRPr>
        </a:p>
        <a:p>
          <a:pPr marL="57150" lvl="1" indent="-57150" algn="just" defTabSz="488950">
            <a:lnSpc>
              <a:spcPct val="90000"/>
            </a:lnSpc>
            <a:spcBef>
              <a:spcPct val="0"/>
            </a:spcBef>
            <a:spcAft>
              <a:spcPct val="15000"/>
            </a:spcAft>
            <a:buChar char="•"/>
          </a:pPr>
          <a:r>
            <a:rPr lang="es-PE" sz="1100" kern="1200" dirty="0">
              <a:latin typeface="Montserrat" pitchFamily="2" charset="77"/>
            </a:rPr>
            <a:t>Se implementan los clubes en los centros educativos de Lima con el objetivo de promover la actividad científica entre los Docentes.</a:t>
          </a:r>
          <a:endParaRPr lang="es-ES" sz="1100" kern="1200" dirty="0">
            <a:latin typeface="Montserrat" pitchFamily="2" charset="77"/>
          </a:endParaRPr>
        </a:p>
      </dsp:txBody>
      <dsp:txXfrm>
        <a:off x="268576" y="674121"/>
        <a:ext cx="1854953" cy="2591780"/>
      </dsp:txXfrm>
    </dsp:sp>
    <dsp:sp modelId="{561F55E3-792B-48F0-92BC-32B9CEB63EED}">
      <dsp:nvSpPr>
        <dsp:cNvPr id="0" name=""/>
        <dsp:cNvSpPr/>
      </dsp:nvSpPr>
      <dsp:spPr>
        <a:xfrm>
          <a:off x="2273407" y="165313"/>
          <a:ext cx="633247" cy="49056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PE" sz="1100" kern="1200"/>
        </a:p>
      </dsp:txBody>
      <dsp:txXfrm>
        <a:off x="2273407" y="263426"/>
        <a:ext cx="486078" cy="294339"/>
      </dsp:txXfrm>
    </dsp:sp>
    <dsp:sp modelId="{34CE4313-022C-461C-A480-4F2A0755BE3C}">
      <dsp:nvSpPr>
        <dsp:cNvPr id="0" name=""/>
        <dsp:cNvSpPr/>
      </dsp:nvSpPr>
      <dsp:spPr>
        <a:xfrm>
          <a:off x="3169512" y="16521"/>
          <a:ext cx="1970373" cy="2030400"/>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s-MX" sz="1100" kern="1200" dirty="0"/>
            <a:t>2006</a:t>
          </a:r>
          <a:endParaRPr lang="es-PE" sz="1100" kern="1200" dirty="0"/>
        </a:p>
      </dsp:txBody>
      <dsp:txXfrm>
        <a:off x="3169512" y="16521"/>
        <a:ext cx="1970373" cy="788149"/>
      </dsp:txXfrm>
    </dsp:sp>
    <dsp:sp modelId="{C377DCEE-F07D-484C-BAB8-4E098A8DDBE9}">
      <dsp:nvSpPr>
        <dsp:cNvPr id="0" name=""/>
        <dsp:cNvSpPr/>
      </dsp:nvSpPr>
      <dsp:spPr>
        <a:xfrm>
          <a:off x="3454564" y="616411"/>
          <a:ext cx="1970373" cy="27072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just" defTabSz="488950">
            <a:lnSpc>
              <a:spcPct val="90000"/>
            </a:lnSpc>
            <a:spcBef>
              <a:spcPct val="0"/>
            </a:spcBef>
            <a:spcAft>
              <a:spcPct val="15000"/>
            </a:spcAft>
            <a:buChar char="•"/>
          </a:pPr>
          <a:r>
            <a:rPr lang="es-PE" sz="1100" kern="1200">
              <a:latin typeface="Montserrat" pitchFamily="2" charset="77"/>
            </a:rPr>
            <a:t>Publicación del primer manual de clubes.</a:t>
          </a:r>
          <a:endParaRPr lang="es-PE" sz="1100" kern="1200" dirty="0"/>
        </a:p>
        <a:p>
          <a:pPr marL="57150" lvl="1" indent="-57150" algn="just" defTabSz="488950">
            <a:lnSpc>
              <a:spcPct val="90000"/>
            </a:lnSpc>
            <a:spcBef>
              <a:spcPct val="0"/>
            </a:spcBef>
            <a:spcAft>
              <a:spcPct val="15000"/>
            </a:spcAft>
            <a:buChar char="•"/>
          </a:pPr>
          <a:endParaRPr lang="es-ES" sz="1100" kern="1200" dirty="0">
            <a:solidFill>
              <a:schemeClr val="tx1"/>
            </a:solidFill>
            <a:latin typeface="Montserrat" pitchFamily="2" charset="77"/>
          </a:endParaRPr>
        </a:p>
        <a:p>
          <a:pPr marL="57150" lvl="1" indent="-57150" algn="just" defTabSz="488950">
            <a:lnSpc>
              <a:spcPct val="90000"/>
            </a:lnSpc>
            <a:spcBef>
              <a:spcPct val="0"/>
            </a:spcBef>
            <a:spcAft>
              <a:spcPct val="15000"/>
            </a:spcAft>
            <a:buChar char="•"/>
          </a:pPr>
          <a:r>
            <a:rPr lang="es-PE" sz="1100" kern="1200">
              <a:latin typeface="Montserrat" pitchFamily="2" charset="77"/>
            </a:rPr>
            <a:t>Programa piloto de promoción de clubes de ciencia y tecnología ejecutado por UNESCO y CONCYTEC en cuatro instituciones educativas emblemáticas en la ciudad de Lima y en colaboración con cuatro de las más prestigiosas universidades peruanas.</a:t>
          </a:r>
          <a:endParaRPr lang="es-ES" sz="1100" kern="1200" dirty="0">
            <a:latin typeface="Montserrat" pitchFamily="2" charset="77"/>
          </a:endParaRPr>
        </a:p>
      </dsp:txBody>
      <dsp:txXfrm>
        <a:off x="3512274" y="674121"/>
        <a:ext cx="1854953" cy="2591780"/>
      </dsp:txXfrm>
    </dsp:sp>
    <dsp:sp modelId="{1065352A-763C-4507-B8EC-9574E1C8EC91}">
      <dsp:nvSpPr>
        <dsp:cNvPr id="0" name=""/>
        <dsp:cNvSpPr/>
      </dsp:nvSpPr>
      <dsp:spPr>
        <a:xfrm>
          <a:off x="5438586" y="165313"/>
          <a:ext cx="633247" cy="490565"/>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PE" sz="1100" kern="1200"/>
        </a:p>
      </dsp:txBody>
      <dsp:txXfrm>
        <a:off x="5438586" y="263426"/>
        <a:ext cx="486078" cy="294339"/>
      </dsp:txXfrm>
    </dsp:sp>
    <dsp:sp modelId="{3028321E-8EA0-4362-BBEC-212960E5ECE4}">
      <dsp:nvSpPr>
        <dsp:cNvPr id="0" name=""/>
        <dsp:cNvSpPr/>
      </dsp:nvSpPr>
      <dsp:spPr>
        <a:xfrm>
          <a:off x="6334691" y="16521"/>
          <a:ext cx="1970373" cy="2030400"/>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s-MX" sz="1100" kern="1200" dirty="0"/>
            <a:t>2016</a:t>
          </a:r>
          <a:endParaRPr lang="es-PE" sz="1100" kern="1200" dirty="0"/>
        </a:p>
      </dsp:txBody>
      <dsp:txXfrm>
        <a:off x="6334691" y="16521"/>
        <a:ext cx="1970373" cy="788149"/>
      </dsp:txXfrm>
    </dsp:sp>
    <dsp:sp modelId="{83E26154-4627-4AEE-BF9A-A85F39E6DFBA}">
      <dsp:nvSpPr>
        <dsp:cNvPr id="0" name=""/>
        <dsp:cNvSpPr/>
      </dsp:nvSpPr>
      <dsp:spPr>
        <a:xfrm>
          <a:off x="6592552" y="616411"/>
          <a:ext cx="1970373" cy="27072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just" defTabSz="488950">
            <a:lnSpc>
              <a:spcPct val="90000"/>
            </a:lnSpc>
            <a:spcBef>
              <a:spcPct val="0"/>
            </a:spcBef>
            <a:spcAft>
              <a:spcPct val="15000"/>
            </a:spcAft>
            <a:buChar char="•"/>
          </a:pPr>
          <a:r>
            <a:rPr lang="es-PE" sz="1100" kern="1200">
              <a:latin typeface="Montserrat" pitchFamily="2" charset="77"/>
            </a:rPr>
            <a:t>Relanzamiento del proyecto clubes de ciencia y tecnología por parte del CONCYTEC, incluido como actividad del Programa Especial de Popularización de la CTI 2017-2021.</a:t>
          </a:r>
          <a:endParaRPr lang="es-PE" sz="1100" kern="1200" dirty="0"/>
        </a:p>
      </dsp:txBody>
      <dsp:txXfrm>
        <a:off x="6650262" y="674121"/>
        <a:ext cx="1854953" cy="25917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38E64-7FF1-4CE0-8B87-E293E0F28E95}">
      <dsp:nvSpPr>
        <dsp:cNvPr id="0" name=""/>
        <dsp:cNvSpPr/>
      </dsp:nvSpPr>
      <dsp:spPr>
        <a:xfrm>
          <a:off x="925962" y="915949"/>
          <a:ext cx="2281839" cy="2281839"/>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CONCYTEC</a:t>
          </a:r>
        </a:p>
      </dsp:txBody>
      <dsp:txXfrm>
        <a:off x="1260130" y="1250117"/>
        <a:ext cx="1613503" cy="1613503"/>
      </dsp:txXfrm>
    </dsp:sp>
    <dsp:sp modelId="{1C775019-F4A0-4762-A34D-30206E7433E7}">
      <dsp:nvSpPr>
        <dsp:cNvPr id="0" name=""/>
        <dsp:cNvSpPr/>
      </dsp:nvSpPr>
      <dsp:spPr>
        <a:xfrm>
          <a:off x="1496422" y="407"/>
          <a:ext cx="1140919" cy="1140919"/>
        </a:xfrm>
        <a:prstGeom prst="ellipse">
          <a:avLst/>
        </a:prstGeom>
        <a:solidFill>
          <a:schemeClr val="accent5">
            <a:alpha val="50000"/>
            <a:hueOff val="-1241735"/>
            <a:satOff val="4976"/>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kern="1200" dirty="0"/>
            <a:t>DRE</a:t>
          </a:r>
        </a:p>
      </dsp:txBody>
      <dsp:txXfrm>
        <a:off x="1663506" y="167491"/>
        <a:ext cx="806751" cy="806751"/>
      </dsp:txXfrm>
    </dsp:sp>
    <dsp:sp modelId="{2449D99B-290B-4102-9A63-FB7A1B402460}">
      <dsp:nvSpPr>
        <dsp:cNvPr id="0" name=""/>
        <dsp:cNvSpPr/>
      </dsp:nvSpPr>
      <dsp:spPr>
        <a:xfrm>
          <a:off x="2547184" y="435647"/>
          <a:ext cx="1140919" cy="1140919"/>
        </a:xfrm>
        <a:prstGeom prst="ellipse">
          <a:avLst/>
        </a:prstGeom>
        <a:solidFill>
          <a:schemeClr val="accent5">
            <a:alpha val="50000"/>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kern="1200" dirty="0"/>
            <a:t>UGEL</a:t>
          </a:r>
        </a:p>
      </dsp:txBody>
      <dsp:txXfrm>
        <a:off x="2714268" y="602731"/>
        <a:ext cx="806751" cy="806751"/>
      </dsp:txXfrm>
    </dsp:sp>
    <dsp:sp modelId="{C882F659-48A0-4392-9BAA-477C90192F92}">
      <dsp:nvSpPr>
        <dsp:cNvPr id="0" name=""/>
        <dsp:cNvSpPr/>
      </dsp:nvSpPr>
      <dsp:spPr>
        <a:xfrm>
          <a:off x="2982424" y="1486409"/>
          <a:ext cx="1140919" cy="1140919"/>
        </a:xfrm>
        <a:prstGeom prst="ellipse">
          <a:avLst/>
        </a:prstGeom>
        <a:solidFill>
          <a:schemeClr val="accent5">
            <a:alpha val="50000"/>
            <a:hueOff val="-3725204"/>
            <a:satOff val="14929"/>
            <a:lumOff val="3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kern="1200" dirty="0"/>
            <a:t>ESCUELAS  EBR</a:t>
          </a:r>
        </a:p>
      </dsp:txBody>
      <dsp:txXfrm>
        <a:off x="3149508" y="1653493"/>
        <a:ext cx="806751" cy="806751"/>
      </dsp:txXfrm>
    </dsp:sp>
    <dsp:sp modelId="{CDE6E4B7-30D7-4A38-A51C-4A64DD77730D}">
      <dsp:nvSpPr>
        <dsp:cNvPr id="0" name=""/>
        <dsp:cNvSpPr/>
      </dsp:nvSpPr>
      <dsp:spPr>
        <a:xfrm>
          <a:off x="2547184" y="2537171"/>
          <a:ext cx="1140919" cy="1140919"/>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kern="1200" dirty="0"/>
            <a:t>UNIVERSIDADES E INSTITUTOS </a:t>
          </a:r>
        </a:p>
      </dsp:txBody>
      <dsp:txXfrm>
        <a:off x="2714268" y="2704255"/>
        <a:ext cx="806751" cy="806751"/>
      </dsp:txXfrm>
    </dsp:sp>
    <dsp:sp modelId="{046D6C02-7AFC-42A2-B262-90E9792A67F6}">
      <dsp:nvSpPr>
        <dsp:cNvPr id="0" name=""/>
        <dsp:cNvSpPr/>
      </dsp:nvSpPr>
      <dsp:spPr>
        <a:xfrm>
          <a:off x="1496422" y="2972411"/>
          <a:ext cx="1140919" cy="1140919"/>
        </a:xfrm>
        <a:prstGeom prst="ellipse">
          <a:avLst/>
        </a:prstGeom>
        <a:solidFill>
          <a:schemeClr val="accent5">
            <a:alpha val="50000"/>
            <a:hueOff val="-6208672"/>
            <a:satOff val="24882"/>
            <a:lumOff val="5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kern="1200" dirty="0"/>
            <a:t>GOBIERNOS REGIONALES Y MUNICIPALIDADES</a:t>
          </a:r>
        </a:p>
      </dsp:txBody>
      <dsp:txXfrm>
        <a:off x="1663506" y="3139495"/>
        <a:ext cx="806751" cy="806751"/>
      </dsp:txXfrm>
    </dsp:sp>
    <dsp:sp modelId="{3C70EC12-7745-4124-9C6C-39895287EC4E}">
      <dsp:nvSpPr>
        <dsp:cNvPr id="0" name=""/>
        <dsp:cNvSpPr/>
      </dsp:nvSpPr>
      <dsp:spPr>
        <a:xfrm>
          <a:off x="445659" y="2537171"/>
          <a:ext cx="1140919" cy="1140919"/>
        </a:xfrm>
        <a:prstGeom prst="ellipse">
          <a:avLst/>
        </a:prstGeom>
        <a:solidFill>
          <a:schemeClr val="accent5">
            <a:alpha val="50000"/>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kern="1200" dirty="0"/>
            <a:t>ISTITUTOS PERUANOS DE INVESTIGACIÓN</a:t>
          </a:r>
        </a:p>
      </dsp:txBody>
      <dsp:txXfrm>
        <a:off x="612743" y="2704255"/>
        <a:ext cx="806751" cy="806751"/>
      </dsp:txXfrm>
    </dsp:sp>
    <dsp:sp modelId="{96EB780A-5A33-4266-A69B-691A4F76C785}">
      <dsp:nvSpPr>
        <dsp:cNvPr id="0" name=""/>
        <dsp:cNvSpPr/>
      </dsp:nvSpPr>
      <dsp:spPr>
        <a:xfrm>
          <a:off x="10419" y="1486409"/>
          <a:ext cx="1140919" cy="1140919"/>
        </a:xfrm>
        <a:prstGeom prst="ellipse">
          <a:avLst/>
        </a:prstGeom>
        <a:solidFill>
          <a:schemeClr val="accent5">
            <a:alpha val="50000"/>
            <a:hueOff val="-8692142"/>
            <a:satOff val="34835"/>
            <a:lumOff val="7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kern="1200" dirty="0"/>
            <a:t>ENTIDADES EMPRESARIALES</a:t>
          </a:r>
        </a:p>
      </dsp:txBody>
      <dsp:txXfrm>
        <a:off x="177503" y="1653493"/>
        <a:ext cx="806751" cy="806751"/>
      </dsp:txXfrm>
    </dsp:sp>
    <dsp:sp modelId="{3441BB23-8EE9-47C1-ACE8-80CEE775B279}">
      <dsp:nvSpPr>
        <dsp:cNvPr id="0" name=""/>
        <dsp:cNvSpPr/>
      </dsp:nvSpPr>
      <dsp:spPr>
        <a:xfrm>
          <a:off x="360473" y="367522"/>
          <a:ext cx="1311293" cy="1277168"/>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kern="1200" dirty="0"/>
            <a:t>ENTIDADES GUBERNAMENTALES</a:t>
          </a:r>
        </a:p>
      </dsp:txBody>
      <dsp:txXfrm>
        <a:off x="552507" y="554559"/>
        <a:ext cx="927225" cy="9030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F812E-929E-4E85-A7D4-E0265A81EFEB}">
      <dsp:nvSpPr>
        <dsp:cNvPr id="0" name=""/>
        <dsp:cNvSpPr/>
      </dsp:nvSpPr>
      <dsp:spPr>
        <a:xfrm>
          <a:off x="0" y="132887"/>
          <a:ext cx="4195254" cy="419525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rtl="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CONCYTEC</a:t>
          </a:r>
        </a:p>
      </dsp:txBody>
      <dsp:txXfrm>
        <a:off x="1311016" y="342650"/>
        <a:ext cx="1573220" cy="419525"/>
      </dsp:txXfrm>
    </dsp:sp>
    <dsp:sp modelId="{AE4AD0A9-087D-475C-9508-7FB5C6D3F0FD}">
      <dsp:nvSpPr>
        <dsp:cNvPr id="0" name=""/>
        <dsp:cNvSpPr/>
      </dsp:nvSpPr>
      <dsp:spPr>
        <a:xfrm>
          <a:off x="314644" y="762175"/>
          <a:ext cx="3565965" cy="3565965"/>
        </a:xfrm>
        <a:prstGeom prst="ellipse">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rtl="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21 Direcciones Regionales de Educación – DRE</a:t>
          </a:r>
        </a:p>
      </dsp:txBody>
      <dsp:txXfrm>
        <a:off x="1328715" y="967218"/>
        <a:ext cx="1537822" cy="410086"/>
      </dsp:txXfrm>
    </dsp:sp>
    <dsp:sp modelId="{3A408987-6768-4E8A-9F25-CF353DD50678}">
      <dsp:nvSpPr>
        <dsp:cNvPr id="0" name=""/>
        <dsp:cNvSpPr/>
      </dsp:nvSpPr>
      <dsp:spPr>
        <a:xfrm>
          <a:off x="629288" y="1391463"/>
          <a:ext cx="2936677" cy="293667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rtl="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5 Gerencias Regionales de Educación - GRE</a:t>
          </a:r>
        </a:p>
      </dsp:txBody>
      <dsp:txXfrm>
        <a:off x="1337761" y="1594094"/>
        <a:ext cx="1519730" cy="405261"/>
      </dsp:txXfrm>
    </dsp:sp>
    <dsp:sp modelId="{5970C6EF-B17C-473A-9162-4CBA11C00B3C}">
      <dsp:nvSpPr>
        <dsp:cNvPr id="0" name=""/>
        <dsp:cNvSpPr/>
      </dsp:nvSpPr>
      <dsp:spPr>
        <a:xfrm>
          <a:off x="943932" y="2020751"/>
          <a:ext cx="2307389" cy="2307389"/>
        </a:xfrm>
        <a:prstGeom prst="ellipse">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rtl="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223 Unidades de Gestión Educativa Local – UGEL</a:t>
          </a:r>
        </a:p>
      </dsp:txBody>
      <dsp:txXfrm>
        <a:off x="1474631" y="2228416"/>
        <a:ext cx="1245990" cy="415330"/>
      </dsp:txXfrm>
    </dsp:sp>
    <dsp:sp modelId="{36C739AC-245E-4AD2-85FF-795B5D7616F1}">
      <dsp:nvSpPr>
        <dsp:cNvPr id="0" name=""/>
        <dsp:cNvSpPr/>
      </dsp:nvSpPr>
      <dsp:spPr>
        <a:xfrm>
          <a:off x="1258576" y="2650039"/>
          <a:ext cx="1678101" cy="1678101"/>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s-ES" sz="1000" b="1" kern="1200" dirty="0">
              <a:solidFill>
                <a:srgbClr val="0070C0"/>
              </a:solidFill>
            </a:rPr>
            <a:t>8935</a:t>
          </a:r>
          <a:r>
            <a:rPr lang="es-ES" sz="1000" b="1" kern="1200" dirty="0">
              <a:solidFill>
                <a:srgbClr val="00506A"/>
              </a:solidFill>
            </a:rPr>
            <a:t> Clubes de Ciencia y Tecnología a nivel nacional</a:t>
          </a:r>
          <a:endParaRPr lang="es-ES" sz="1000" kern="1200" dirty="0">
            <a:latin typeface="Arial" panose="020B0604020202020204" pitchFamily="34" charset="0"/>
            <a:cs typeface="Arial" panose="020B0604020202020204" pitchFamily="34" charset="0"/>
          </a:endParaRPr>
        </a:p>
      </dsp:txBody>
      <dsp:txXfrm>
        <a:off x="1504328" y="3069565"/>
        <a:ext cx="1186597" cy="839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2FD19-C50D-4420-9902-FD5191047118}">
      <dsp:nvSpPr>
        <dsp:cNvPr id="0" name=""/>
        <dsp:cNvSpPr/>
      </dsp:nvSpPr>
      <dsp:spPr>
        <a:xfrm>
          <a:off x="1419" y="0"/>
          <a:ext cx="1393005" cy="345638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s-ES" sz="1100" kern="1200" dirty="0"/>
            <a:t>2017</a:t>
          </a:r>
        </a:p>
      </dsp:txBody>
      <dsp:txXfrm>
        <a:off x="1419" y="0"/>
        <a:ext cx="1393005" cy="1036915"/>
      </dsp:txXfrm>
    </dsp:sp>
    <dsp:sp modelId="{884B44DA-3C71-4B27-B3E2-0CA33D35F837}">
      <dsp:nvSpPr>
        <dsp:cNvPr id="0" name=""/>
        <dsp:cNvSpPr/>
      </dsp:nvSpPr>
      <dsp:spPr>
        <a:xfrm>
          <a:off x="140720" y="1036915"/>
          <a:ext cx="1114404" cy="224664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S" sz="1100" kern="1200" dirty="0"/>
            <a:t>CONCYTEC propone  el marco normativo de clubes de ciencia y tecnología a las 26 direcciones y/o gerencias regionales de educación regional </a:t>
          </a:r>
        </a:p>
      </dsp:txBody>
      <dsp:txXfrm>
        <a:off x="173360" y="1069555"/>
        <a:ext cx="1049124" cy="2181369"/>
      </dsp:txXfrm>
    </dsp:sp>
    <dsp:sp modelId="{F506EE56-52BE-4D4E-B96B-A6BC48833732}">
      <dsp:nvSpPr>
        <dsp:cNvPr id="0" name=""/>
        <dsp:cNvSpPr/>
      </dsp:nvSpPr>
      <dsp:spPr>
        <a:xfrm>
          <a:off x="1498900" y="0"/>
          <a:ext cx="1393005" cy="345638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s-ES" sz="1100" kern="1200" dirty="0"/>
            <a:t>2018 - 2019 </a:t>
          </a:r>
        </a:p>
      </dsp:txBody>
      <dsp:txXfrm>
        <a:off x="1498900" y="0"/>
        <a:ext cx="1393005" cy="1036915"/>
      </dsp:txXfrm>
    </dsp:sp>
    <dsp:sp modelId="{42ACB314-E09E-4223-8FFD-C3300D91427C}">
      <dsp:nvSpPr>
        <dsp:cNvPr id="0" name=""/>
        <dsp:cNvSpPr/>
      </dsp:nvSpPr>
      <dsp:spPr>
        <a:xfrm>
          <a:off x="1638200" y="1036915"/>
          <a:ext cx="1114404" cy="2246649"/>
        </a:xfrm>
        <a:prstGeom prst="roundRect">
          <a:avLst>
            <a:gd name="adj" fmla="val 1000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rtl="0">
            <a:lnSpc>
              <a:spcPct val="90000"/>
            </a:lnSpc>
            <a:spcBef>
              <a:spcPct val="0"/>
            </a:spcBef>
            <a:spcAft>
              <a:spcPct val="35000"/>
            </a:spcAft>
            <a:buNone/>
          </a:pPr>
          <a:r>
            <a:rPr lang="es-ES" sz="1100" kern="1200" dirty="0"/>
            <a:t> 24 DRE/GRE aprueban sus marcos normativos regionales de implementación de clubes de ciencia y tecnología. ( excepción DRE Lima Metropolitana y DRE Madre de Dios)</a:t>
          </a:r>
        </a:p>
      </dsp:txBody>
      <dsp:txXfrm>
        <a:off x="1670840" y="1069555"/>
        <a:ext cx="1049124" cy="2181369"/>
      </dsp:txXfrm>
    </dsp:sp>
    <dsp:sp modelId="{2225461B-1B65-4396-8FB8-52DFDF938FA3}">
      <dsp:nvSpPr>
        <dsp:cNvPr id="0" name=""/>
        <dsp:cNvSpPr/>
      </dsp:nvSpPr>
      <dsp:spPr>
        <a:xfrm>
          <a:off x="2996380" y="0"/>
          <a:ext cx="1393005" cy="345638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s-ES" sz="1100" kern="1200" dirty="0"/>
            <a:t>2020-2021</a:t>
          </a:r>
        </a:p>
      </dsp:txBody>
      <dsp:txXfrm>
        <a:off x="2996380" y="0"/>
        <a:ext cx="1393005" cy="1036915"/>
      </dsp:txXfrm>
    </dsp:sp>
    <dsp:sp modelId="{389C9621-5DAC-46F6-BB1D-42CB4696287D}">
      <dsp:nvSpPr>
        <dsp:cNvPr id="0" name=""/>
        <dsp:cNvSpPr/>
      </dsp:nvSpPr>
      <dsp:spPr>
        <a:xfrm>
          <a:off x="3135681" y="1036915"/>
          <a:ext cx="1114404" cy="2246649"/>
        </a:xfrm>
        <a:prstGeom prst="roundRect">
          <a:avLst>
            <a:gd name="adj" fmla="val 1000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rtl="0">
            <a:lnSpc>
              <a:spcPct val="90000"/>
            </a:lnSpc>
            <a:spcBef>
              <a:spcPct val="0"/>
            </a:spcBef>
            <a:spcAft>
              <a:spcPct val="35000"/>
            </a:spcAft>
            <a:buNone/>
          </a:pPr>
          <a:r>
            <a:rPr lang="es-ES" sz="1100" kern="1200" dirty="0"/>
            <a:t>26 DRE/GRE aprueban sus marcos normativos regionales de implementación de clubes de ciencia y tecnología.  </a:t>
          </a:r>
        </a:p>
      </dsp:txBody>
      <dsp:txXfrm>
        <a:off x="3168321" y="1069555"/>
        <a:ext cx="1049124" cy="2181369"/>
      </dsp:txXfrm>
    </dsp:sp>
    <dsp:sp modelId="{61BA1F42-DD4E-43D2-A289-3467C84106E2}">
      <dsp:nvSpPr>
        <dsp:cNvPr id="0" name=""/>
        <dsp:cNvSpPr/>
      </dsp:nvSpPr>
      <dsp:spPr>
        <a:xfrm>
          <a:off x="4493861" y="0"/>
          <a:ext cx="1393005" cy="345638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s-ES" sz="1100" kern="1200" dirty="0"/>
            <a:t>2022 – 2025</a:t>
          </a:r>
        </a:p>
      </dsp:txBody>
      <dsp:txXfrm>
        <a:off x="4493861" y="0"/>
        <a:ext cx="1393005" cy="1036915"/>
      </dsp:txXfrm>
    </dsp:sp>
    <dsp:sp modelId="{3674B261-C7A0-4E1A-9A59-7F9EA62BBF34}">
      <dsp:nvSpPr>
        <dsp:cNvPr id="0" name=""/>
        <dsp:cNvSpPr/>
      </dsp:nvSpPr>
      <dsp:spPr>
        <a:xfrm>
          <a:off x="4633161" y="1036915"/>
          <a:ext cx="1114404" cy="2246649"/>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rtl="0">
            <a:lnSpc>
              <a:spcPct val="90000"/>
            </a:lnSpc>
            <a:spcBef>
              <a:spcPct val="0"/>
            </a:spcBef>
            <a:spcAft>
              <a:spcPct val="35000"/>
            </a:spcAft>
            <a:buNone/>
          </a:pPr>
          <a:r>
            <a:rPr lang="es-ES" sz="1100" kern="1200" dirty="0"/>
            <a:t>26 DRE/GRE aprueban sus marcos normativos regionales de implementación de clubes de ciencia y tecnología. </a:t>
          </a:r>
        </a:p>
        <a:p>
          <a:pPr marL="0" lvl="0" indent="0" algn="ctr" defTabSz="488950" rtl="0">
            <a:lnSpc>
              <a:spcPct val="90000"/>
            </a:lnSpc>
            <a:spcBef>
              <a:spcPct val="0"/>
            </a:spcBef>
            <a:spcAft>
              <a:spcPct val="35000"/>
            </a:spcAft>
            <a:buNone/>
          </a:pPr>
          <a:endParaRPr lang="es-ES" sz="1100" kern="1200" dirty="0"/>
        </a:p>
        <a:p>
          <a:pPr marL="0" lvl="0" indent="0" algn="ctr" defTabSz="488950" rtl="0">
            <a:lnSpc>
              <a:spcPct val="90000"/>
            </a:lnSpc>
            <a:spcBef>
              <a:spcPct val="0"/>
            </a:spcBef>
            <a:spcAft>
              <a:spcPct val="35000"/>
            </a:spcAft>
            <a:buNone/>
          </a:pPr>
          <a:r>
            <a:rPr lang="es-ES" sz="1100" kern="1200" dirty="0">
              <a:solidFill>
                <a:srgbClr val="002060"/>
              </a:solidFill>
            </a:rPr>
            <a:t>Marcos Normativos Vigentes </a:t>
          </a:r>
        </a:p>
      </dsp:txBody>
      <dsp:txXfrm>
        <a:off x="4665801" y="1069555"/>
        <a:ext cx="1049124" cy="21813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04E04-4682-4F2C-BEFE-58B312E13D87}">
      <dsp:nvSpPr>
        <dsp:cNvPr id="0" name=""/>
        <dsp:cNvSpPr/>
      </dsp:nvSpPr>
      <dsp:spPr>
        <a:xfrm rot="10800000">
          <a:off x="1531620" y="174939"/>
          <a:ext cx="4053840" cy="2042160"/>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0536" tIns="171450" rIns="320040" bIns="171450" numCol="1" spcCol="1270" anchor="ctr" anchorCtr="0">
          <a:noAutofit/>
        </a:bodyPr>
        <a:lstStyle/>
        <a:p>
          <a:pPr marL="0" lvl="0" indent="0" algn="ctr" defTabSz="2000250">
            <a:lnSpc>
              <a:spcPct val="90000"/>
            </a:lnSpc>
            <a:spcBef>
              <a:spcPct val="0"/>
            </a:spcBef>
            <a:spcAft>
              <a:spcPct val="35000"/>
            </a:spcAft>
            <a:buNone/>
          </a:pPr>
          <a:r>
            <a:rPr lang="es-ES" sz="4500" kern="1200" dirty="0"/>
            <a:t>Contexto Especifico </a:t>
          </a:r>
        </a:p>
      </dsp:txBody>
      <dsp:txXfrm rot="10800000">
        <a:off x="2042160" y="174939"/>
        <a:ext cx="3543300" cy="2042160"/>
      </dsp:txXfrm>
    </dsp:sp>
    <dsp:sp modelId="{EA3B19ED-41DB-4D9F-B425-73320D18BB59}">
      <dsp:nvSpPr>
        <dsp:cNvPr id="0" name=""/>
        <dsp:cNvSpPr/>
      </dsp:nvSpPr>
      <dsp:spPr>
        <a:xfrm>
          <a:off x="510539" y="174939"/>
          <a:ext cx="2042160" cy="204216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AB5AD-3303-42F9-9A96-3EE7073C5A9B}">
      <dsp:nvSpPr>
        <dsp:cNvPr id="0" name=""/>
        <dsp:cNvSpPr/>
      </dsp:nvSpPr>
      <dsp:spPr>
        <a:xfrm>
          <a:off x="0" y="271760"/>
          <a:ext cx="4139952" cy="4139952"/>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76F240-4BEA-4126-ACDF-0AADBFA66F4C}">
      <dsp:nvSpPr>
        <dsp:cNvPr id="0" name=""/>
        <dsp:cNvSpPr/>
      </dsp:nvSpPr>
      <dsp:spPr>
        <a:xfrm>
          <a:off x="393295" y="665055"/>
          <a:ext cx="1614581" cy="161458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ES" sz="1600" b="1" kern="1200" dirty="0"/>
            <a:t>Objetivo Prioritario 2: </a:t>
          </a:r>
          <a:r>
            <a:rPr lang="es-ES" sz="1600" kern="1200" dirty="0"/>
            <a:t>Incrementar la apropiación social de la CTI en la sociedad en general</a:t>
          </a:r>
          <a:r>
            <a:rPr lang="es-ES" sz="1600" b="1" kern="1200" dirty="0"/>
            <a:t> </a:t>
          </a:r>
          <a:endParaRPr lang="es-ES" sz="1600" kern="1200" dirty="0"/>
        </a:p>
      </dsp:txBody>
      <dsp:txXfrm>
        <a:off x="472112" y="743872"/>
        <a:ext cx="1456947" cy="1456947"/>
      </dsp:txXfrm>
    </dsp:sp>
    <dsp:sp modelId="{11949E74-B672-4F29-A357-0124E17C8E40}">
      <dsp:nvSpPr>
        <dsp:cNvPr id="0" name=""/>
        <dsp:cNvSpPr/>
      </dsp:nvSpPr>
      <dsp:spPr>
        <a:xfrm>
          <a:off x="2132075" y="665055"/>
          <a:ext cx="1614581" cy="161458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ES" sz="1600" b="1" kern="1200" dirty="0"/>
            <a:t>Lineamiento 1: </a:t>
          </a:r>
          <a:r>
            <a:rPr lang="es-ES" sz="1600" kern="1200" dirty="0"/>
            <a:t>Incrementar la valoración de la CTI en la sociedad en su conjunto</a:t>
          </a:r>
          <a:r>
            <a:rPr lang="es-ES" sz="1600" b="1" kern="1200" dirty="0"/>
            <a:t> </a:t>
          </a:r>
          <a:endParaRPr lang="es-ES" sz="1600" kern="1200" dirty="0"/>
        </a:p>
      </dsp:txBody>
      <dsp:txXfrm>
        <a:off x="2210892" y="743872"/>
        <a:ext cx="1456947" cy="1456947"/>
      </dsp:txXfrm>
    </dsp:sp>
    <dsp:sp modelId="{E537257F-3F3F-4A47-A598-7F2AEE17655A}">
      <dsp:nvSpPr>
        <dsp:cNvPr id="0" name=""/>
        <dsp:cNvSpPr/>
      </dsp:nvSpPr>
      <dsp:spPr>
        <a:xfrm>
          <a:off x="393295" y="2403835"/>
          <a:ext cx="1614581" cy="161458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ES" sz="1600" b="1" kern="1200" dirty="0"/>
            <a:t>Objetivo Prioritario 3: </a:t>
          </a:r>
          <a:r>
            <a:rPr lang="es-ES" sz="1600" kern="1200" dirty="0"/>
            <a:t>Incrementar el capital humano de alto nivel de los actores del SINACTI</a:t>
          </a:r>
          <a:r>
            <a:rPr lang="es-ES" sz="1600" b="1" kern="1200" dirty="0"/>
            <a:t> </a:t>
          </a:r>
          <a:endParaRPr lang="es-ES" sz="1600" kern="1200" dirty="0"/>
        </a:p>
      </dsp:txBody>
      <dsp:txXfrm>
        <a:off x="472112" y="2482652"/>
        <a:ext cx="1456947" cy="1456947"/>
      </dsp:txXfrm>
    </dsp:sp>
    <dsp:sp modelId="{9B78FB0D-4AC9-4D43-B083-236645EF276C}">
      <dsp:nvSpPr>
        <dsp:cNvPr id="0" name=""/>
        <dsp:cNvSpPr/>
      </dsp:nvSpPr>
      <dsp:spPr>
        <a:xfrm>
          <a:off x="2132075" y="2403835"/>
          <a:ext cx="1614581" cy="161458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ES" sz="1600" b="1" kern="1200" dirty="0"/>
            <a:t>Lineamiento 1: </a:t>
          </a:r>
          <a:r>
            <a:rPr lang="es-ES" sz="1600" kern="1200" dirty="0"/>
            <a:t>Fortalecer la vocación científica a nivel de la educación básica regular</a:t>
          </a:r>
          <a:r>
            <a:rPr lang="es-ES" sz="1600" b="1" kern="1200" dirty="0"/>
            <a:t> </a:t>
          </a:r>
          <a:endParaRPr lang="es-ES" sz="1600" kern="1200" dirty="0"/>
        </a:p>
      </dsp:txBody>
      <dsp:txXfrm>
        <a:off x="2210892" y="2482652"/>
        <a:ext cx="1456947" cy="14569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04E04-4682-4F2C-BEFE-58B312E13D87}">
      <dsp:nvSpPr>
        <dsp:cNvPr id="0" name=""/>
        <dsp:cNvSpPr/>
      </dsp:nvSpPr>
      <dsp:spPr>
        <a:xfrm rot="10800000">
          <a:off x="1531620" y="174939"/>
          <a:ext cx="4053840" cy="2042160"/>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0536" tIns="156210" rIns="291592" bIns="156210" numCol="1" spcCol="1270" anchor="ctr" anchorCtr="0">
          <a:noAutofit/>
        </a:bodyPr>
        <a:lstStyle/>
        <a:p>
          <a:pPr marL="0" lvl="0" indent="0" algn="ctr" defTabSz="1822450">
            <a:lnSpc>
              <a:spcPct val="90000"/>
            </a:lnSpc>
            <a:spcBef>
              <a:spcPct val="0"/>
            </a:spcBef>
            <a:spcAft>
              <a:spcPct val="35000"/>
            </a:spcAft>
            <a:buNone/>
          </a:pPr>
          <a:r>
            <a:rPr lang="es-ES" sz="4100" kern="1200" dirty="0"/>
            <a:t>Resultados</a:t>
          </a:r>
        </a:p>
      </dsp:txBody>
      <dsp:txXfrm rot="10800000">
        <a:off x="2042160" y="174939"/>
        <a:ext cx="3543300" cy="2042160"/>
      </dsp:txXfrm>
    </dsp:sp>
    <dsp:sp modelId="{EA3B19ED-41DB-4D9F-B425-73320D18BB59}">
      <dsp:nvSpPr>
        <dsp:cNvPr id="0" name=""/>
        <dsp:cNvSpPr/>
      </dsp:nvSpPr>
      <dsp:spPr>
        <a:xfrm>
          <a:off x="510539" y="174939"/>
          <a:ext cx="2042160" cy="204216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0.01615</cdr:x>
      <cdr:y>0.89743</cdr:y>
    </cdr:from>
    <cdr:to>
      <cdr:x>0.50131</cdr:x>
      <cdr:y>0.95496</cdr:y>
    </cdr:to>
    <cdr:sp macro="" textlink="">
      <cdr:nvSpPr>
        <cdr:cNvPr id="3" name="Rectángulo 2">
          <a:extLst xmlns:a="http://schemas.openxmlformats.org/drawingml/2006/main">
            <a:ext uri="{FF2B5EF4-FFF2-40B4-BE49-F238E27FC236}">
              <a16:creationId xmlns:a16="http://schemas.microsoft.com/office/drawing/2014/main" id="{DA365A0E-EB04-655F-13D0-55597D844CA8}"/>
            </a:ext>
          </a:extLst>
        </cdr:cNvPr>
        <cdr:cNvSpPr/>
      </cdr:nvSpPr>
      <cdr:spPr>
        <a:xfrm xmlns:a="http://schemas.openxmlformats.org/drawingml/2006/main">
          <a:off x="147680" y="3600400"/>
          <a:ext cx="4436287" cy="230832"/>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fontAlgn="base"/>
          <a:r>
            <a:rPr lang="es-PE" sz="900" dirty="0">
              <a:latin typeface="+mj-lt"/>
            </a:rPr>
            <a:t>Fuente: Reporte Informe Técnico de gestión de clubes de ciencia y tecnología a Mayo 2023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CFCB3-08F0-4D40-87D2-C8E376441C75}" type="datetimeFigureOut">
              <a:rPr lang="en-US" smtClean="0"/>
              <a:t>6/23/2023</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A16D7C-B5B6-4408-A003-2110EB040DF4}" type="slidenum">
              <a:rPr lang="en-US" smtClean="0"/>
              <a:t>‹Nº›</a:t>
            </a:fld>
            <a:endParaRPr lang="en-US"/>
          </a:p>
        </p:txBody>
      </p:sp>
    </p:spTree>
    <p:extLst>
      <p:ext uri="{BB962C8B-B14F-4D97-AF65-F5344CB8AC3E}">
        <p14:creationId xmlns:p14="http://schemas.microsoft.com/office/powerpoint/2010/main" val="874788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3A16D7C-B5B6-4408-A003-2110EB040DF4}" type="slidenum">
              <a:rPr lang="en-US" smtClean="0"/>
              <a:t>16</a:t>
            </a:fld>
            <a:endParaRPr lang="en-US"/>
          </a:p>
        </p:txBody>
      </p:sp>
    </p:spTree>
    <p:extLst>
      <p:ext uri="{BB962C8B-B14F-4D97-AF65-F5344CB8AC3E}">
        <p14:creationId xmlns:p14="http://schemas.microsoft.com/office/powerpoint/2010/main" val="1535365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3A16D7C-B5B6-4408-A003-2110EB040DF4}" type="slidenum">
              <a:rPr lang="en-US" smtClean="0"/>
              <a:t>28</a:t>
            </a:fld>
            <a:endParaRPr lang="en-US"/>
          </a:p>
        </p:txBody>
      </p:sp>
    </p:spTree>
    <p:extLst>
      <p:ext uri="{BB962C8B-B14F-4D97-AF65-F5344CB8AC3E}">
        <p14:creationId xmlns:p14="http://schemas.microsoft.com/office/powerpoint/2010/main" val="1302009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3A16D7C-B5B6-4408-A003-2110EB040DF4}" type="slidenum">
              <a:rPr lang="en-US" smtClean="0"/>
              <a:t>32</a:t>
            </a:fld>
            <a:endParaRPr lang="en-US"/>
          </a:p>
        </p:txBody>
      </p:sp>
    </p:spTree>
    <p:extLst>
      <p:ext uri="{BB962C8B-B14F-4D97-AF65-F5344CB8AC3E}">
        <p14:creationId xmlns:p14="http://schemas.microsoft.com/office/powerpoint/2010/main" val="3977360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3A16D7C-B5B6-4408-A003-2110EB040DF4}" type="slidenum">
              <a:rPr lang="en-US" smtClean="0"/>
              <a:t>33</a:t>
            </a:fld>
            <a:endParaRPr lang="en-US"/>
          </a:p>
        </p:txBody>
      </p:sp>
    </p:spTree>
    <p:extLst>
      <p:ext uri="{BB962C8B-B14F-4D97-AF65-F5344CB8AC3E}">
        <p14:creationId xmlns:p14="http://schemas.microsoft.com/office/powerpoint/2010/main" val="1966840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3A16D7C-B5B6-4408-A003-2110EB040DF4}" type="slidenum">
              <a:rPr lang="en-US" smtClean="0"/>
              <a:t>34</a:t>
            </a:fld>
            <a:endParaRPr lang="en-US"/>
          </a:p>
        </p:txBody>
      </p:sp>
    </p:spTree>
    <p:extLst>
      <p:ext uri="{BB962C8B-B14F-4D97-AF65-F5344CB8AC3E}">
        <p14:creationId xmlns:p14="http://schemas.microsoft.com/office/powerpoint/2010/main" val="3459870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3A16D7C-B5B6-4408-A003-2110EB040DF4}" type="slidenum">
              <a:rPr lang="en-US" smtClean="0"/>
              <a:t>35</a:t>
            </a:fld>
            <a:endParaRPr lang="en-US"/>
          </a:p>
        </p:txBody>
      </p:sp>
    </p:spTree>
    <p:extLst>
      <p:ext uri="{BB962C8B-B14F-4D97-AF65-F5344CB8AC3E}">
        <p14:creationId xmlns:p14="http://schemas.microsoft.com/office/powerpoint/2010/main" val="2161594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D3A16D7C-B5B6-4408-A003-2110EB040DF4}" type="slidenum">
              <a:rPr lang="en-US" smtClean="0"/>
              <a:t>36</a:t>
            </a:fld>
            <a:endParaRPr lang="en-US"/>
          </a:p>
        </p:txBody>
      </p:sp>
    </p:spTree>
    <p:extLst>
      <p:ext uri="{BB962C8B-B14F-4D97-AF65-F5344CB8AC3E}">
        <p14:creationId xmlns:p14="http://schemas.microsoft.com/office/powerpoint/2010/main" val="4102353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3A16D7C-B5B6-4408-A003-2110EB040DF4}" type="slidenum">
              <a:rPr lang="en-US" smtClean="0"/>
              <a:t>37</a:t>
            </a:fld>
            <a:endParaRPr lang="en-US"/>
          </a:p>
        </p:txBody>
      </p:sp>
    </p:spTree>
    <p:extLst>
      <p:ext uri="{BB962C8B-B14F-4D97-AF65-F5344CB8AC3E}">
        <p14:creationId xmlns:p14="http://schemas.microsoft.com/office/powerpoint/2010/main" val="1262544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3A16D7C-B5B6-4408-A003-2110EB040DF4}" type="slidenum">
              <a:rPr lang="en-US" smtClean="0"/>
              <a:t>38</a:t>
            </a:fld>
            <a:endParaRPr lang="en-US"/>
          </a:p>
        </p:txBody>
      </p:sp>
    </p:spTree>
    <p:extLst>
      <p:ext uri="{BB962C8B-B14F-4D97-AF65-F5344CB8AC3E}">
        <p14:creationId xmlns:p14="http://schemas.microsoft.com/office/powerpoint/2010/main" val="108299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D3A16D7C-B5B6-4408-A003-2110EB040DF4}" type="slidenum">
              <a:rPr lang="en-US" smtClean="0"/>
              <a:t>39</a:t>
            </a:fld>
            <a:endParaRPr lang="en-US"/>
          </a:p>
        </p:txBody>
      </p:sp>
    </p:spTree>
    <p:extLst>
      <p:ext uri="{BB962C8B-B14F-4D97-AF65-F5344CB8AC3E}">
        <p14:creationId xmlns:p14="http://schemas.microsoft.com/office/powerpoint/2010/main" val="696250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3A16D7C-B5B6-4408-A003-2110EB040DF4}" type="slidenum">
              <a:rPr lang="en-US" smtClean="0"/>
              <a:t>17</a:t>
            </a:fld>
            <a:endParaRPr lang="en-US"/>
          </a:p>
        </p:txBody>
      </p:sp>
    </p:spTree>
    <p:extLst>
      <p:ext uri="{BB962C8B-B14F-4D97-AF65-F5344CB8AC3E}">
        <p14:creationId xmlns:p14="http://schemas.microsoft.com/office/powerpoint/2010/main" val="3327750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3A16D7C-B5B6-4408-A003-2110EB040DF4}" type="slidenum">
              <a:rPr lang="en-US" smtClean="0"/>
              <a:t>18</a:t>
            </a:fld>
            <a:endParaRPr lang="en-US"/>
          </a:p>
        </p:txBody>
      </p:sp>
    </p:spTree>
    <p:extLst>
      <p:ext uri="{BB962C8B-B14F-4D97-AF65-F5344CB8AC3E}">
        <p14:creationId xmlns:p14="http://schemas.microsoft.com/office/powerpoint/2010/main" val="3027389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3A16D7C-B5B6-4408-A003-2110EB040DF4}" type="slidenum">
              <a:rPr lang="en-US" smtClean="0"/>
              <a:t>19</a:t>
            </a:fld>
            <a:endParaRPr lang="en-US"/>
          </a:p>
        </p:txBody>
      </p:sp>
    </p:spTree>
    <p:extLst>
      <p:ext uri="{BB962C8B-B14F-4D97-AF65-F5344CB8AC3E}">
        <p14:creationId xmlns:p14="http://schemas.microsoft.com/office/powerpoint/2010/main" val="3794106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3A16D7C-B5B6-4408-A003-2110EB040DF4}" type="slidenum">
              <a:rPr lang="en-US" smtClean="0"/>
              <a:t>20</a:t>
            </a:fld>
            <a:endParaRPr lang="en-US"/>
          </a:p>
        </p:txBody>
      </p:sp>
    </p:spTree>
    <p:extLst>
      <p:ext uri="{BB962C8B-B14F-4D97-AF65-F5344CB8AC3E}">
        <p14:creationId xmlns:p14="http://schemas.microsoft.com/office/powerpoint/2010/main" val="4159038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3A16D7C-B5B6-4408-A003-2110EB040DF4}" type="slidenum">
              <a:rPr lang="en-US" smtClean="0"/>
              <a:t>21</a:t>
            </a:fld>
            <a:endParaRPr lang="en-US"/>
          </a:p>
        </p:txBody>
      </p:sp>
    </p:spTree>
    <p:extLst>
      <p:ext uri="{BB962C8B-B14F-4D97-AF65-F5344CB8AC3E}">
        <p14:creationId xmlns:p14="http://schemas.microsoft.com/office/powerpoint/2010/main" val="45261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3A16D7C-B5B6-4408-A003-2110EB040DF4}" type="slidenum">
              <a:rPr lang="en-US" smtClean="0"/>
              <a:t>22</a:t>
            </a:fld>
            <a:endParaRPr lang="en-US"/>
          </a:p>
        </p:txBody>
      </p:sp>
    </p:spTree>
    <p:extLst>
      <p:ext uri="{BB962C8B-B14F-4D97-AF65-F5344CB8AC3E}">
        <p14:creationId xmlns:p14="http://schemas.microsoft.com/office/powerpoint/2010/main" val="57763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3A16D7C-B5B6-4408-A003-2110EB040DF4}" type="slidenum">
              <a:rPr lang="en-US" smtClean="0"/>
              <a:t>26</a:t>
            </a:fld>
            <a:endParaRPr lang="en-US"/>
          </a:p>
        </p:txBody>
      </p:sp>
    </p:spTree>
    <p:extLst>
      <p:ext uri="{BB962C8B-B14F-4D97-AF65-F5344CB8AC3E}">
        <p14:creationId xmlns:p14="http://schemas.microsoft.com/office/powerpoint/2010/main" val="2724080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3A16D7C-B5B6-4408-A003-2110EB040DF4}" type="slidenum">
              <a:rPr lang="en-US" smtClean="0"/>
              <a:t>27</a:t>
            </a:fld>
            <a:endParaRPr lang="en-US"/>
          </a:p>
        </p:txBody>
      </p:sp>
    </p:spTree>
    <p:extLst>
      <p:ext uri="{BB962C8B-B14F-4D97-AF65-F5344CB8AC3E}">
        <p14:creationId xmlns:p14="http://schemas.microsoft.com/office/powerpoint/2010/main" val="2952851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20"/>
            <a:ext cx="7772400" cy="1102519"/>
          </a:xfrm>
        </p:spPr>
        <p:txBody>
          <a:bodyPr/>
          <a:lstStyle/>
          <a:p>
            <a:r>
              <a:rPr lang="es-ES"/>
              <a:t>Haga clic para modificar el estilo de título del patrón</a:t>
            </a:r>
            <a:endParaRPr lang="es-PE"/>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PE"/>
          </a:p>
        </p:txBody>
      </p:sp>
      <p:sp>
        <p:nvSpPr>
          <p:cNvPr id="4" name="3 Marcador de fecha"/>
          <p:cNvSpPr>
            <a:spLocks noGrp="1"/>
          </p:cNvSpPr>
          <p:nvPr>
            <p:ph type="dt" sz="half" idx="10"/>
          </p:nvPr>
        </p:nvSpPr>
        <p:spPr/>
        <p:txBody>
          <a:bodyPr/>
          <a:lstStyle/>
          <a:p>
            <a:fld id="{98C0C0D7-5F32-45B3-86E8-0B28853F2190}" type="datetimeFigureOut">
              <a:rPr lang="es-PE" smtClean="0"/>
              <a:t>23/06/2023</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D5B04F82-AD39-4C4E-9E4C-F87797BEB15C}" type="slidenum">
              <a:rPr lang="es-PE" smtClean="0"/>
              <a:t>‹Nº›</a:t>
            </a:fld>
            <a:endParaRPr lang="es-PE"/>
          </a:p>
        </p:txBody>
      </p:sp>
    </p:spTree>
    <p:extLst>
      <p:ext uri="{BB962C8B-B14F-4D97-AF65-F5344CB8AC3E}">
        <p14:creationId xmlns:p14="http://schemas.microsoft.com/office/powerpoint/2010/main" val="3936756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98C0C0D7-5F32-45B3-86E8-0B28853F2190}" type="datetimeFigureOut">
              <a:rPr lang="es-PE" smtClean="0"/>
              <a:t>23/06/2023</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D5B04F82-AD39-4C4E-9E4C-F87797BEB15C}" type="slidenum">
              <a:rPr lang="es-PE" smtClean="0"/>
              <a:t>‹Nº›</a:t>
            </a:fld>
            <a:endParaRPr lang="es-PE"/>
          </a:p>
        </p:txBody>
      </p:sp>
    </p:spTree>
    <p:extLst>
      <p:ext uri="{BB962C8B-B14F-4D97-AF65-F5344CB8AC3E}">
        <p14:creationId xmlns:p14="http://schemas.microsoft.com/office/powerpoint/2010/main" val="3507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80"/>
            <a:ext cx="2057400" cy="4388644"/>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457200" y="205980"/>
            <a:ext cx="6019800" cy="438864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98C0C0D7-5F32-45B3-86E8-0B28853F2190}" type="datetimeFigureOut">
              <a:rPr lang="es-PE" smtClean="0"/>
              <a:t>23/06/2023</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D5B04F82-AD39-4C4E-9E4C-F87797BEB15C}" type="slidenum">
              <a:rPr lang="es-PE" smtClean="0"/>
              <a:t>‹Nº›</a:t>
            </a:fld>
            <a:endParaRPr lang="es-PE"/>
          </a:p>
        </p:txBody>
      </p:sp>
    </p:spTree>
    <p:extLst>
      <p:ext uri="{BB962C8B-B14F-4D97-AF65-F5344CB8AC3E}">
        <p14:creationId xmlns:p14="http://schemas.microsoft.com/office/powerpoint/2010/main" val="3478735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98C0C0D7-5F32-45B3-86E8-0B28853F2190}" type="datetimeFigureOut">
              <a:rPr lang="es-PE" smtClean="0"/>
              <a:t>23/06/2023</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D5B04F82-AD39-4C4E-9E4C-F87797BEB15C}" type="slidenum">
              <a:rPr lang="es-PE" smtClean="0"/>
              <a:t>‹Nº›</a:t>
            </a:fld>
            <a:endParaRPr lang="es-PE"/>
          </a:p>
        </p:txBody>
      </p:sp>
    </p:spTree>
    <p:extLst>
      <p:ext uri="{BB962C8B-B14F-4D97-AF65-F5344CB8AC3E}">
        <p14:creationId xmlns:p14="http://schemas.microsoft.com/office/powerpoint/2010/main" val="726917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8C0C0D7-5F32-45B3-86E8-0B28853F2190}" type="datetimeFigureOut">
              <a:rPr lang="es-PE" smtClean="0"/>
              <a:t>23/06/2023</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D5B04F82-AD39-4C4E-9E4C-F87797BEB15C}" type="slidenum">
              <a:rPr lang="es-PE" smtClean="0"/>
              <a:t>‹Nº›</a:t>
            </a:fld>
            <a:endParaRPr lang="es-PE"/>
          </a:p>
        </p:txBody>
      </p:sp>
    </p:spTree>
    <p:extLst>
      <p:ext uri="{BB962C8B-B14F-4D97-AF65-F5344CB8AC3E}">
        <p14:creationId xmlns:p14="http://schemas.microsoft.com/office/powerpoint/2010/main" val="3446434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fecha"/>
          <p:cNvSpPr>
            <a:spLocks noGrp="1"/>
          </p:cNvSpPr>
          <p:nvPr>
            <p:ph type="dt" sz="half" idx="10"/>
          </p:nvPr>
        </p:nvSpPr>
        <p:spPr/>
        <p:txBody>
          <a:bodyPr/>
          <a:lstStyle/>
          <a:p>
            <a:fld id="{98C0C0D7-5F32-45B3-86E8-0B28853F2190}" type="datetimeFigureOut">
              <a:rPr lang="es-PE" smtClean="0"/>
              <a:t>23/06/2023</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D5B04F82-AD39-4C4E-9E4C-F87797BEB15C}" type="slidenum">
              <a:rPr lang="es-PE" smtClean="0"/>
              <a:t>‹Nº›</a:t>
            </a:fld>
            <a:endParaRPr lang="es-PE"/>
          </a:p>
        </p:txBody>
      </p:sp>
    </p:spTree>
    <p:extLst>
      <p:ext uri="{BB962C8B-B14F-4D97-AF65-F5344CB8AC3E}">
        <p14:creationId xmlns:p14="http://schemas.microsoft.com/office/powerpoint/2010/main" val="3224869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6 Marcador de fecha"/>
          <p:cNvSpPr>
            <a:spLocks noGrp="1"/>
          </p:cNvSpPr>
          <p:nvPr>
            <p:ph type="dt" sz="half" idx="10"/>
          </p:nvPr>
        </p:nvSpPr>
        <p:spPr/>
        <p:txBody>
          <a:bodyPr/>
          <a:lstStyle/>
          <a:p>
            <a:fld id="{98C0C0D7-5F32-45B3-86E8-0B28853F2190}" type="datetimeFigureOut">
              <a:rPr lang="es-PE" smtClean="0"/>
              <a:t>23/06/2023</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D5B04F82-AD39-4C4E-9E4C-F87797BEB15C}" type="slidenum">
              <a:rPr lang="es-PE" smtClean="0"/>
              <a:t>‹Nº›</a:t>
            </a:fld>
            <a:endParaRPr lang="es-PE"/>
          </a:p>
        </p:txBody>
      </p:sp>
    </p:spTree>
    <p:extLst>
      <p:ext uri="{BB962C8B-B14F-4D97-AF65-F5344CB8AC3E}">
        <p14:creationId xmlns:p14="http://schemas.microsoft.com/office/powerpoint/2010/main" val="358696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fecha"/>
          <p:cNvSpPr>
            <a:spLocks noGrp="1"/>
          </p:cNvSpPr>
          <p:nvPr>
            <p:ph type="dt" sz="half" idx="10"/>
          </p:nvPr>
        </p:nvSpPr>
        <p:spPr/>
        <p:txBody>
          <a:bodyPr/>
          <a:lstStyle/>
          <a:p>
            <a:fld id="{98C0C0D7-5F32-45B3-86E8-0B28853F2190}" type="datetimeFigureOut">
              <a:rPr lang="es-PE" smtClean="0"/>
              <a:t>23/06/2023</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D5B04F82-AD39-4C4E-9E4C-F87797BEB15C}" type="slidenum">
              <a:rPr lang="es-PE" smtClean="0"/>
              <a:t>‹Nº›</a:t>
            </a:fld>
            <a:endParaRPr lang="es-PE"/>
          </a:p>
        </p:txBody>
      </p:sp>
    </p:spTree>
    <p:extLst>
      <p:ext uri="{BB962C8B-B14F-4D97-AF65-F5344CB8AC3E}">
        <p14:creationId xmlns:p14="http://schemas.microsoft.com/office/powerpoint/2010/main" val="113551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8C0C0D7-5F32-45B3-86E8-0B28853F2190}" type="datetimeFigureOut">
              <a:rPr lang="es-PE" smtClean="0"/>
              <a:t>23/06/2023</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D5B04F82-AD39-4C4E-9E4C-F87797BEB15C}" type="slidenum">
              <a:rPr lang="es-PE" smtClean="0"/>
              <a:t>‹Nº›</a:t>
            </a:fld>
            <a:endParaRPr lang="es-PE"/>
          </a:p>
        </p:txBody>
      </p:sp>
    </p:spTree>
    <p:extLst>
      <p:ext uri="{BB962C8B-B14F-4D97-AF65-F5344CB8AC3E}">
        <p14:creationId xmlns:p14="http://schemas.microsoft.com/office/powerpoint/2010/main" val="457952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3" y="204787"/>
            <a:ext cx="3008313" cy="871538"/>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8C0C0D7-5F32-45B3-86E8-0B28853F2190}" type="datetimeFigureOut">
              <a:rPr lang="es-PE" smtClean="0"/>
              <a:t>23/06/2023</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D5B04F82-AD39-4C4E-9E4C-F87797BEB15C}" type="slidenum">
              <a:rPr lang="es-PE" smtClean="0"/>
              <a:t>‹Nº›</a:t>
            </a:fld>
            <a:endParaRPr lang="es-PE"/>
          </a:p>
        </p:txBody>
      </p:sp>
    </p:spTree>
    <p:extLst>
      <p:ext uri="{BB962C8B-B14F-4D97-AF65-F5344CB8AC3E}">
        <p14:creationId xmlns:p14="http://schemas.microsoft.com/office/powerpoint/2010/main" val="482037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1"/>
            <a:ext cx="5486400" cy="425054"/>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8C0C0D7-5F32-45B3-86E8-0B28853F2190}" type="datetimeFigureOut">
              <a:rPr lang="es-PE" smtClean="0"/>
              <a:t>23/06/2023</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D5B04F82-AD39-4C4E-9E4C-F87797BEB15C}" type="slidenum">
              <a:rPr lang="es-PE" smtClean="0"/>
              <a:t>‹Nº›</a:t>
            </a:fld>
            <a:endParaRPr lang="es-PE"/>
          </a:p>
        </p:txBody>
      </p:sp>
    </p:spTree>
    <p:extLst>
      <p:ext uri="{BB962C8B-B14F-4D97-AF65-F5344CB8AC3E}">
        <p14:creationId xmlns:p14="http://schemas.microsoft.com/office/powerpoint/2010/main" val="1742326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0C0D7-5F32-45B3-86E8-0B28853F2190}" type="datetimeFigureOut">
              <a:rPr lang="es-PE" smtClean="0"/>
              <a:t>23/06/2023</a:t>
            </a:fld>
            <a:endParaRPr lang="es-PE"/>
          </a:p>
        </p:txBody>
      </p:sp>
      <p:sp>
        <p:nvSpPr>
          <p:cNvPr id="5" name="4 Marcador de pie de página"/>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5B04F82-AD39-4C4E-9E4C-F87797BEB15C}" type="slidenum">
              <a:rPr lang="es-PE" smtClean="0"/>
              <a:t>‹Nº›</a:t>
            </a:fld>
            <a:endParaRPr lang="es-PE"/>
          </a:p>
        </p:txBody>
      </p:sp>
    </p:spTree>
    <p:extLst>
      <p:ext uri="{BB962C8B-B14F-4D97-AF65-F5344CB8AC3E}">
        <p14:creationId xmlns:p14="http://schemas.microsoft.com/office/powerpoint/2010/main" val="1740127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drive/folders/1AZ5U9cpTRMt4hVPEdCWUvXMerypBLMKG?usp=sharing"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0.jpeg"/><Relationship Id="rId7" Type="http://schemas.openxmlformats.org/officeDocument/2006/relationships/diagramColors" Target="../diagrams/colors8.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usulca@concytec.gob.pe"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chart" Target="../charts/chart2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25.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mailto:clubescyt2@concytec.gob.pe" TargetMode="External"/><Relationship Id="rId5" Type="http://schemas.openxmlformats.org/officeDocument/2006/relationships/image" Target="../media/image7.jpeg"/><Relationship Id="rId4" Type="http://schemas.openxmlformats.org/officeDocument/2006/relationships/hyperlink" Target="mailto:clubescyt@concytec.gob.pe"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chart" Target="../charts/chart29.xml"/><Relationship Id="rId4" Type="http://schemas.openxmlformats.org/officeDocument/2006/relationships/chart" Target="../charts/chart28.xml"/></Relationships>
</file>

<file path=ppt/slides/_rels/slide4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chart" Target="../charts/chart32.xml"/><Relationship Id="rId4" Type="http://schemas.openxmlformats.org/officeDocument/2006/relationships/chart" Target="../charts/chart31.xml"/></Relationships>
</file>

<file path=ppt/slides/_rels/slide4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chart" Target="../charts/chart35.xml"/><Relationship Id="rId4" Type="http://schemas.openxmlformats.org/officeDocument/2006/relationships/chart" Target="../charts/chart34.xml"/></Relationships>
</file>

<file path=ppt/slides/_rels/slide4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chart" Target="../charts/chart38.xml"/><Relationship Id="rId4" Type="http://schemas.openxmlformats.org/officeDocument/2006/relationships/chart" Target="../charts/chart37.xml"/></Relationships>
</file>

<file path=ppt/slides/_rels/slide4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chart" Target="../charts/chart41.xml"/><Relationship Id="rId4" Type="http://schemas.openxmlformats.org/officeDocument/2006/relationships/chart" Target="../charts/chart40.xml"/></Relationships>
</file>

<file path=ppt/slides/_rels/slide4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chart" Target="../charts/chart44.xml"/><Relationship Id="rId4" Type="http://schemas.openxmlformats.org/officeDocument/2006/relationships/chart" Target="../charts/chart43.xml"/></Relationships>
</file>

<file path=ppt/slides/_rels/slide4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chart" Target="../charts/chart47.xml"/><Relationship Id="rId4" Type="http://schemas.openxmlformats.org/officeDocument/2006/relationships/chart" Target="../charts/chart46.xml"/></Relationships>
</file>

<file path=ppt/slides/_rels/slide4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chart" Target="../charts/chart50.xml"/><Relationship Id="rId4" Type="http://schemas.openxmlformats.org/officeDocument/2006/relationships/chart" Target="../charts/chart49.xml"/></Relationships>
</file>

<file path=ppt/slides/_rels/slide4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chart" Target="../charts/chart53.xml"/><Relationship Id="rId4" Type="http://schemas.openxmlformats.org/officeDocument/2006/relationships/chart" Target="../charts/chart52.xml"/></Relationships>
</file>

<file path=ppt/slides/_rels/slide49.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chart" Target="../charts/chart56.xml"/><Relationship Id="rId4" Type="http://schemas.openxmlformats.org/officeDocument/2006/relationships/chart" Target="../charts/chart5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chart" Target="../charts/chart59.xml"/><Relationship Id="rId4" Type="http://schemas.openxmlformats.org/officeDocument/2006/relationships/chart" Target="../charts/chart58.xml"/></Relationships>
</file>

<file path=ppt/slides/_rels/slide51.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chart" Target="../charts/chart62.xml"/><Relationship Id="rId4" Type="http://schemas.openxmlformats.org/officeDocument/2006/relationships/chart" Target="../charts/chart61.xml"/></Relationships>
</file>

<file path=ppt/slides/_rels/slide52.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chart" Target="../charts/chart65.xml"/><Relationship Id="rId4" Type="http://schemas.openxmlformats.org/officeDocument/2006/relationships/chart" Target="../charts/chart64.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chart" Target="../charts/chart68.xml"/><Relationship Id="rId4" Type="http://schemas.openxmlformats.org/officeDocument/2006/relationships/chart" Target="../charts/chart67.xml"/></Relationships>
</file>

<file path=ppt/slides/_rels/slide5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chart" Target="../charts/chart71.xml"/><Relationship Id="rId4" Type="http://schemas.openxmlformats.org/officeDocument/2006/relationships/chart" Target="../charts/chart70.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https://drive.google.com/drive/folders/14-XnpyeEBuHoCFrZP5PtXieTvJD08OP8?usp=share_link"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drive.google.com/drive/folders/1BKMajvjcLYht2j_IsYkOYJXRzYSyUjC_?usp=sharing" TargetMode="External"/><Relationship Id="rId5" Type="http://schemas.openxmlformats.org/officeDocument/2006/relationships/hyperlink" Target="mailto:clubescyt@concytec.gob.pe" TargetMode="External"/><Relationship Id="rId4" Type="http://schemas.openxmlformats.org/officeDocument/2006/relationships/hyperlink" Target="https://drive.google.com/drive/folders/1OLhYRTFOw11AKRzzVZ84zorUIKvBIs-3?usp=sharing"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drive.google.com/drive/folders/1BKMajvjcLYht2j_IsYkOYJXRzYSyUjC_?usp=shari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drive.google.com/drive/folders/14-XnpyeEBuHoCFrZP5PtXieTvJD08OP8?usp=share_link" TargetMode="Externa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mailto:carina1@gmail.com"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hyperlink" Target="https://us06web.zoom.us/j/85608261232?pwd=Q0FFZWlhTEdmMTNJenpmZXI1djFTQT09"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docs.google.com/forms/d/e/1FAIpQLSfny8YA-6DjrFm8rPiCJHMt8IKUMAILUottd-0-17ucbTdF1w/viewform" TargetMode="Externa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hyperlink" Target="https://www.google.com/url?q=https://drive.google.com/drive/folders/1AmRCx7tlLKKDf7l4i0s3mP33wZD4OIbx?usp%3Dsharing&amp;sa=D&amp;source=calendar&amp;ust=1655737959414070&amp;usg=AOvVaw08wXAylC1g0qI3QuAmLoxR"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t.me/+KjMK_Aq2jJsyZWRh" TargetMode="External"/><Relationship Id="rId4" Type="http://schemas.openxmlformats.org/officeDocument/2006/relationships/hyperlink" Target="https://clubescyt.concytec.gob.pe/" TargetMode="External"/></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clubescyt.concytec.gob.pe/normativas/"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827584" y="3723878"/>
            <a:ext cx="7488832" cy="1296144"/>
          </a:xfrm>
        </p:spPr>
        <p:txBody>
          <a:bodyPr>
            <a:normAutofit/>
          </a:bodyPr>
          <a:lstStyle/>
          <a:p>
            <a:r>
              <a:rPr lang="es-PE" sz="1800" b="1" dirty="0">
                <a:solidFill>
                  <a:schemeClr val="bg1"/>
                </a:solidFill>
              </a:rPr>
              <a:t>ASISTENCIA TÉCNICA REGIONAL VIRTUAL EN EL MARCO DE LA IMPLEMENTACIÓN DE CLUBES DE CIENCIA Y TECNOLOGÍA GRE LA LIBERTAD</a:t>
            </a:r>
          </a:p>
          <a:p>
            <a:r>
              <a:rPr lang="es-PE" sz="1800" b="1" dirty="0">
                <a:solidFill>
                  <a:schemeClr val="bg1"/>
                </a:solidFill>
              </a:rPr>
              <a:t>JUNIO 2023</a:t>
            </a:r>
          </a:p>
        </p:txBody>
      </p:sp>
    </p:spTree>
    <p:extLst>
      <p:ext uri="{BB962C8B-B14F-4D97-AF65-F5344CB8AC3E}">
        <p14:creationId xmlns:p14="http://schemas.microsoft.com/office/powerpoint/2010/main" val="3402872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03DDC01-D6EF-9F62-C076-6BB3AA2F42F1}"/>
              </a:ext>
            </a:extLst>
          </p:cNvPr>
          <p:cNvSpPr txBox="1"/>
          <p:nvPr/>
        </p:nvSpPr>
        <p:spPr>
          <a:xfrm>
            <a:off x="781624" y="2321941"/>
            <a:ext cx="3672408" cy="584775"/>
          </a:xfrm>
          <a:prstGeom prst="rect">
            <a:avLst/>
          </a:prstGeom>
          <a:noFill/>
        </p:spPr>
        <p:txBody>
          <a:bodyPr wrap="square">
            <a:spAutoFit/>
          </a:bodyPr>
          <a:lstStyle/>
          <a:p>
            <a:pPr algn="ctr">
              <a:tabLst>
                <a:tab pos="271463" algn="l"/>
              </a:tabLst>
            </a:pPr>
            <a:r>
              <a:rPr lang="es-419" sz="1600" b="1" dirty="0">
                <a:solidFill>
                  <a:schemeClr val="bg2">
                    <a:lumMod val="25000"/>
                  </a:schemeClr>
                </a:solidFill>
              </a:rPr>
              <a:t>Directiva regional N°000141-2022-GRLL-GGR/GRSE-SGGP-EE</a:t>
            </a:r>
            <a:endParaRPr lang="es-PE" sz="1600" b="1" dirty="0">
              <a:solidFill>
                <a:schemeClr val="bg2">
                  <a:lumMod val="25000"/>
                </a:schemeClr>
              </a:solidFill>
            </a:endParaRPr>
          </a:p>
        </p:txBody>
      </p:sp>
      <p:sp>
        <p:nvSpPr>
          <p:cNvPr id="3" name="Rectángulo: esquinas redondeadas 3">
            <a:extLst>
              <a:ext uri="{FF2B5EF4-FFF2-40B4-BE49-F238E27FC236}">
                <a16:creationId xmlns:a16="http://schemas.microsoft.com/office/drawing/2014/main" id="{B923CF4C-223B-193C-B7E4-97ECDCCBF502}"/>
              </a:ext>
            </a:extLst>
          </p:cNvPr>
          <p:cNvSpPr/>
          <p:nvPr/>
        </p:nvSpPr>
        <p:spPr>
          <a:xfrm>
            <a:off x="1115616" y="1413599"/>
            <a:ext cx="3012672" cy="66992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b="1" dirty="0">
                <a:solidFill>
                  <a:srgbClr val="00B050"/>
                </a:solidFill>
                <a:latin typeface="+mj-lt"/>
              </a:rPr>
              <a:t>Marco normativo GRE La Libertad 2022-2025</a:t>
            </a:r>
            <a:endParaRPr lang="es-PE" sz="1800" b="1" dirty="0">
              <a:solidFill>
                <a:srgbClr val="00B050"/>
              </a:solidFill>
              <a:latin typeface="+mj-lt"/>
            </a:endParaRPr>
          </a:p>
        </p:txBody>
      </p:sp>
      <p:sp>
        <p:nvSpPr>
          <p:cNvPr id="4" name="CuadroTexto 3">
            <a:extLst>
              <a:ext uri="{FF2B5EF4-FFF2-40B4-BE49-F238E27FC236}">
                <a16:creationId xmlns:a16="http://schemas.microsoft.com/office/drawing/2014/main" id="{D833C34A-23D9-12F3-9372-3D5839E378F0}"/>
              </a:ext>
            </a:extLst>
          </p:cNvPr>
          <p:cNvSpPr txBox="1"/>
          <p:nvPr/>
        </p:nvSpPr>
        <p:spPr>
          <a:xfrm>
            <a:off x="683568" y="2934107"/>
            <a:ext cx="3672408" cy="338554"/>
          </a:xfrm>
          <a:prstGeom prst="rect">
            <a:avLst/>
          </a:prstGeom>
          <a:noFill/>
        </p:spPr>
        <p:txBody>
          <a:bodyPr wrap="square">
            <a:spAutoFit/>
          </a:bodyPr>
          <a:lstStyle/>
          <a:p>
            <a:pPr algn="ctr">
              <a:tabLst>
                <a:tab pos="271463" algn="l"/>
              </a:tabLst>
            </a:pPr>
            <a:r>
              <a:rPr lang="es-419" sz="1600" b="1" dirty="0">
                <a:solidFill>
                  <a:schemeClr val="bg2">
                    <a:lumMod val="25000"/>
                  </a:schemeClr>
                </a:solidFill>
              </a:rPr>
              <a:t>(22 de Abril del 2022)</a:t>
            </a:r>
            <a:endParaRPr lang="es-PE" sz="1600" b="1" dirty="0">
              <a:solidFill>
                <a:schemeClr val="bg2">
                  <a:lumMod val="25000"/>
                </a:schemeClr>
              </a:solidFill>
            </a:endParaRPr>
          </a:p>
        </p:txBody>
      </p:sp>
      <p:sp>
        <p:nvSpPr>
          <p:cNvPr id="5" name="CuadroTexto 4">
            <a:extLst>
              <a:ext uri="{FF2B5EF4-FFF2-40B4-BE49-F238E27FC236}">
                <a16:creationId xmlns:a16="http://schemas.microsoft.com/office/drawing/2014/main" id="{86B28B2E-920F-4365-1DB6-08F4CF83356C}"/>
              </a:ext>
            </a:extLst>
          </p:cNvPr>
          <p:cNvSpPr txBox="1"/>
          <p:nvPr/>
        </p:nvSpPr>
        <p:spPr>
          <a:xfrm>
            <a:off x="802268" y="3507854"/>
            <a:ext cx="3672408" cy="1323439"/>
          </a:xfrm>
          <a:prstGeom prst="rect">
            <a:avLst/>
          </a:prstGeom>
          <a:noFill/>
        </p:spPr>
        <p:txBody>
          <a:bodyPr wrap="square">
            <a:spAutoFit/>
          </a:bodyPr>
          <a:lstStyle/>
          <a:p>
            <a:pPr algn="ctr">
              <a:tabLst>
                <a:tab pos="271463" algn="l"/>
              </a:tabLst>
            </a:pPr>
            <a:r>
              <a:rPr lang="es-419" sz="1600" b="1" dirty="0">
                <a:solidFill>
                  <a:schemeClr val="bg2">
                    <a:lumMod val="25000"/>
                  </a:schemeClr>
                </a:solidFill>
              </a:rPr>
              <a:t>Link de acceso: </a:t>
            </a:r>
            <a:r>
              <a:rPr lang="es-419" sz="1600" b="1" dirty="0">
                <a:solidFill>
                  <a:schemeClr val="bg2">
                    <a:lumMod val="25000"/>
                  </a:schemeClr>
                </a:solidFill>
                <a:hlinkClick r:id="rId3"/>
              </a:rPr>
              <a:t>https://drive.google.com/drive/folders/1AZ5U9cpTRMt4hVPEdCWUvXMerypBLMKG?usp=sharing</a:t>
            </a:r>
            <a:endParaRPr lang="es-419" sz="1600" b="1" dirty="0">
              <a:solidFill>
                <a:schemeClr val="bg2">
                  <a:lumMod val="25000"/>
                </a:schemeClr>
              </a:solidFill>
            </a:endParaRPr>
          </a:p>
          <a:p>
            <a:pPr algn="ctr">
              <a:tabLst>
                <a:tab pos="271463" algn="l"/>
              </a:tabLst>
            </a:pPr>
            <a:endParaRPr lang="es-PE" sz="1600" b="1" dirty="0">
              <a:solidFill>
                <a:schemeClr val="bg2">
                  <a:lumMod val="25000"/>
                </a:schemeClr>
              </a:solidFill>
            </a:endParaRPr>
          </a:p>
        </p:txBody>
      </p:sp>
      <p:pic>
        <p:nvPicPr>
          <p:cNvPr id="7" name="Imagen 6">
            <a:extLst>
              <a:ext uri="{FF2B5EF4-FFF2-40B4-BE49-F238E27FC236}">
                <a16:creationId xmlns:a16="http://schemas.microsoft.com/office/drawing/2014/main" id="{81DCC610-5B69-A919-F946-AD0474C6BF03}"/>
              </a:ext>
            </a:extLst>
          </p:cNvPr>
          <p:cNvPicPr>
            <a:picLocks noChangeAspect="1"/>
          </p:cNvPicPr>
          <p:nvPr/>
        </p:nvPicPr>
        <p:blipFill>
          <a:blip r:embed="rId4"/>
          <a:stretch>
            <a:fillRect/>
          </a:stretch>
        </p:blipFill>
        <p:spPr>
          <a:xfrm>
            <a:off x="5508104" y="1059582"/>
            <a:ext cx="2687563" cy="3941406"/>
          </a:xfrm>
          <a:prstGeom prst="rect">
            <a:avLst/>
          </a:prstGeom>
          <a:ln w="6350">
            <a:solidFill>
              <a:schemeClr val="tx1"/>
            </a:solidFill>
          </a:ln>
        </p:spPr>
      </p:pic>
    </p:spTree>
    <p:extLst>
      <p:ext uri="{BB962C8B-B14F-4D97-AF65-F5344CB8AC3E}">
        <p14:creationId xmlns:p14="http://schemas.microsoft.com/office/powerpoint/2010/main" val="3153219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58472032"/>
              </p:ext>
            </p:extLst>
          </p:nvPr>
        </p:nvGraphicFramePr>
        <p:xfrm>
          <a:off x="1547664" y="1635646"/>
          <a:ext cx="6096000" cy="239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9225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8D891B9-16B4-6348-8568-8E8D5268B33A}"/>
              </a:ext>
            </a:extLst>
          </p:cNvPr>
          <p:cNvSpPr txBox="1"/>
          <p:nvPr/>
        </p:nvSpPr>
        <p:spPr>
          <a:xfrm>
            <a:off x="395536" y="2427734"/>
            <a:ext cx="2847759" cy="1569660"/>
          </a:xfrm>
          <a:prstGeom prst="rect">
            <a:avLst/>
          </a:prstGeom>
          <a:noFill/>
        </p:spPr>
        <p:txBody>
          <a:bodyPr wrap="square" rtlCol="0">
            <a:spAutoFit/>
          </a:bodyPr>
          <a:lstStyle/>
          <a:p>
            <a:pPr algn="just"/>
            <a:r>
              <a:rPr lang="es-PE" sz="1200" b="0" dirty="0">
                <a:solidFill>
                  <a:schemeClr val="bg2">
                    <a:lumMod val="25000"/>
                  </a:schemeClr>
                </a:solidFill>
              </a:rPr>
              <a:t>Son espacios extracurriculares de promoción permanente de la ciencia y tecnología en las instituciones educativas </a:t>
            </a:r>
            <a:r>
              <a:rPr lang="es-PE" sz="1200" dirty="0">
                <a:solidFill>
                  <a:schemeClr val="bg2">
                    <a:lumMod val="25000"/>
                  </a:schemeClr>
                </a:solidFill>
              </a:rPr>
              <a:t>públicas y privadas de educación básica regular </a:t>
            </a:r>
            <a:r>
              <a:rPr lang="es-PE" sz="1200" b="0" dirty="0">
                <a:solidFill>
                  <a:schemeClr val="bg2">
                    <a:lumMod val="25000"/>
                  </a:schemeClr>
                </a:solidFill>
              </a:rPr>
              <a:t>del país</a:t>
            </a:r>
            <a:r>
              <a:rPr lang="es-419" sz="1200" b="0" dirty="0">
                <a:solidFill>
                  <a:schemeClr val="bg2">
                    <a:lumMod val="25000"/>
                  </a:schemeClr>
                </a:solidFill>
              </a:rPr>
              <a:t>, en los cuales el rol del docente es esencial para su formación e implementación. (asesor, tutor, facilitador…)</a:t>
            </a:r>
            <a:endParaRPr lang="es-PE" sz="1200" b="0" dirty="0">
              <a:solidFill>
                <a:schemeClr val="bg2">
                  <a:lumMod val="25000"/>
                </a:schemeClr>
              </a:solidFill>
            </a:endParaRPr>
          </a:p>
        </p:txBody>
      </p:sp>
      <p:sp>
        <p:nvSpPr>
          <p:cNvPr id="3" name="Rectángulo 2">
            <a:extLst>
              <a:ext uri="{FF2B5EF4-FFF2-40B4-BE49-F238E27FC236}">
                <a16:creationId xmlns:a16="http://schemas.microsoft.com/office/drawing/2014/main" id="{F29C8728-6A6E-2C85-6EAF-8352AB155B71}"/>
              </a:ext>
            </a:extLst>
          </p:cNvPr>
          <p:cNvSpPr/>
          <p:nvPr/>
        </p:nvSpPr>
        <p:spPr>
          <a:xfrm>
            <a:off x="3617482" y="4341772"/>
            <a:ext cx="5155551"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PE" sz="900" dirty="0">
                <a:latin typeface="+mj-lt"/>
              </a:rPr>
              <a:t>Primer encuentro local de clubes de ciencia y tecnología UGEL Sullana 2022</a:t>
            </a:r>
            <a:endParaRPr lang="es-ES" sz="900" dirty="0">
              <a:latin typeface="+mj-lt"/>
            </a:endParaRPr>
          </a:p>
        </p:txBody>
      </p:sp>
      <p:sp>
        <p:nvSpPr>
          <p:cNvPr id="7" name="Rectángulo: esquinas redondeadas 1">
            <a:extLst>
              <a:ext uri="{FF2B5EF4-FFF2-40B4-BE49-F238E27FC236}">
                <a16:creationId xmlns:a16="http://schemas.microsoft.com/office/drawing/2014/main" id="{F27D76AD-BE31-27B4-910A-B1461315E8FC}"/>
              </a:ext>
            </a:extLst>
          </p:cNvPr>
          <p:cNvSpPr/>
          <p:nvPr/>
        </p:nvSpPr>
        <p:spPr>
          <a:xfrm>
            <a:off x="467544" y="1707654"/>
            <a:ext cx="2775751" cy="62097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b="1" dirty="0">
                <a:solidFill>
                  <a:srgbClr val="00B050"/>
                </a:solidFill>
                <a:latin typeface="+mj-lt"/>
              </a:rPr>
              <a:t>Definición de Clubes de Ciencia y tecnología</a:t>
            </a:r>
            <a:endParaRPr lang="es-PE" sz="1800" b="1" dirty="0">
              <a:solidFill>
                <a:srgbClr val="00B050"/>
              </a:solidFill>
              <a:latin typeface="+mj-lt"/>
            </a:endParaRPr>
          </a:p>
        </p:txBody>
      </p:sp>
      <p:pic>
        <p:nvPicPr>
          <p:cNvPr id="9" name="Imagen 8">
            <a:extLst>
              <a:ext uri="{FF2B5EF4-FFF2-40B4-BE49-F238E27FC236}">
                <a16:creationId xmlns:a16="http://schemas.microsoft.com/office/drawing/2014/main" id="{EAF01032-C522-AFD3-2BFB-65B9579698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525" b="30400"/>
          <a:stretch/>
        </p:blipFill>
        <p:spPr>
          <a:xfrm>
            <a:off x="3455054" y="1419622"/>
            <a:ext cx="5480409" cy="2880320"/>
          </a:xfrm>
          <a:prstGeom prst="rect">
            <a:avLst/>
          </a:prstGeom>
        </p:spPr>
      </p:pic>
    </p:spTree>
    <p:extLst>
      <p:ext uri="{BB962C8B-B14F-4D97-AF65-F5344CB8AC3E}">
        <p14:creationId xmlns:p14="http://schemas.microsoft.com/office/powerpoint/2010/main" val="3346301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16AA4BBD-57B7-BF65-53A6-AE899B5C1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224" y="1706910"/>
            <a:ext cx="4314583" cy="288106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18F241C5-8695-022D-10D2-0654B0B0E7E9}"/>
              </a:ext>
            </a:extLst>
          </p:cNvPr>
          <p:cNvSpPr/>
          <p:nvPr/>
        </p:nvSpPr>
        <p:spPr>
          <a:xfrm>
            <a:off x="251520" y="4667569"/>
            <a:ext cx="4436287" cy="507831"/>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r>
              <a:rPr lang="es-PE" sz="900" dirty="0">
                <a:latin typeface="+mj-lt"/>
              </a:rPr>
              <a:t>CONCYTEC y PLAYTEC EDU realizaron la clausura del proyecto revolución STEAM Bicentenario dirigidos a Docentes y Estudiantes de los Clubes de Ciencia y Tecnología a nivel nacional - 2021</a:t>
            </a:r>
          </a:p>
        </p:txBody>
      </p:sp>
      <p:graphicFrame>
        <p:nvGraphicFramePr>
          <p:cNvPr id="4" name="Diagrama 3">
            <a:extLst>
              <a:ext uri="{FF2B5EF4-FFF2-40B4-BE49-F238E27FC236}">
                <a16:creationId xmlns:a16="http://schemas.microsoft.com/office/drawing/2014/main" id="{66F97278-8C02-992C-94C7-41C60F43199E}"/>
              </a:ext>
            </a:extLst>
          </p:cNvPr>
          <p:cNvGraphicFramePr/>
          <p:nvPr>
            <p:extLst>
              <p:ext uri="{D42A27DB-BD31-4B8C-83A1-F6EECF244321}">
                <p14:modId xmlns:p14="http://schemas.microsoft.com/office/powerpoint/2010/main" val="172714689"/>
              </p:ext>
            </p:extLst>
          </p:nvPr>
        </p:nvGraphicFramePr>
        <p:xfrm>
          <a:off x="4860032" y="699542"/>
          <a:ext cx="4139952" cy="4683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ángulo: esquinas redondeadas 3">
            <a:extLst>
              <a:ext uri="{FF2B5EF4-FFF2-40B4-BE49-F238E27FC236}">
                <a16:creationId xmlns:a16="http://schemas.microsoft.com/office/drawing/2014/main" id="{A7A3A456-1A6D-4AE5-0544-B6BA561F3F29}"/>
              </a:ext>
            </a:extLst>
          </p:cNvPr>
          <p:cNvSpPr/>
          <p:nvPr/>
        </p:nvSpPr>
        <p:spPr>
          <a:xfrm>
            <a:off x="1608781" y="1219654"/>
            <a:ext cx="1843468" cy="29830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b="1" dirty="0">
                <a:solidFill>
                  <a:srgbClr val="00B050"/>
                </a:solidFill>
                <a:latin typeface="+mj-lt"/>
              </a:rPr>
              <a:t>Objetivos</a:t>
            </a:r>
            <a:endParaRPr lang="es-PE" sz="1800" b="1" dirty="0">
              <a:solidFill>
                <a:srgbClr val="00B050"/>
              </a:solidFill>
              <a:latin typeface="+mj-lt"/>
            </a:endParaRPr>
          </a:p>
        </p:txBody>
      </p:sp>
    </p:spTree>
    <p:extLst>
      <p:ext uri="{BB962C8B-B14F-4D97-AF65-F5344CB8AC3E}">
        <p14:creationId xmlns:p14="http://schemas.microsoft.com/office/powerpoint/2010/main" val="195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0772699"/>
              </p:ext>
            </p:extLst>
          </p:nvPr>
        </p:nvGraphicFramePr>
        <p:xfrm>
          <a:off x="1547664" y="1635646"/>
          <a:ext cx="6096000" cy="239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4795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028E93A5-C45A-156F-6DA7-54491EB26B6B}"/>
              </a:ext>
            </a:extLst>
          </p:cNvPr>
          <p:cNvGraphicFramePr/>
          <p:nvPr>
            <p:extLst>
              <p:ext uri="{D42A27DB-BD31-4B8C-83A1-F6EECF244321}">
                <p14:modId xmlns:p14="http://schemas.microsoft.com/office/powerpoint/2010/main" val="6820394"/>
              </p:ext>
            </p:extLst>
          </p:nvPr>
        </p:nvGraphicFramePr>
        <p:xfrm>
          <a:off x="107504" y="771550"/>
          <a:ext cx="8928992" cy="465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527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6">
            <a:extLst>
              <a:ext uri="{FF2B5EF4-FFF2-40B4-BE49-F238E27FC236}">
                <a16:creationId xmlns:a16="http://schemas.microsoft.com/office/drawing/2014/main" id="{4D8D513E-E552-BB7C-ECE6-0222214B9B5D}"/>
              </a:ext>
            </a:extLst>
          </p:cNvPr>
          <p:cNvSpPr txBox="1"/>
          <p:nvPr/>
        </p:nvSpPr>
        <p:spPr>
          <a:xfrm>
            <a:off x="6873574" y="915566"/>
            <a:ext cx="2398316" cy="4401205"/>
          </a:xfrm>
          <a:prstGeom prst="rect">
            <a:avLst/>
          </a:prstGeom>
          <a:noFill/>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0"/>
            <a:r>
              <a:rPr lang="es-ES" sz="1000" b="1" dirty="0">
                <a:solidFill>
                  <a:srgbClr val="0070C0"/>
                </a:solidFill>
              </a:rPr>
              <a:t>8,935 Clubes de CyT a nivel nacional</a:t>
            </a:r>
          </a:p>
          <a:p>
            <a:pPr marL="265113" lvl="0" indent="-265113" rtl="0">
              <a:buFont typeface="+mj-lt"/>
              <a:buAutoNum type="arabicPeriod"/>
            </a:pPr>
            <a:r>
              <a:rPr lang="es-ES" sz="1000" dirty="0"/>
              <a:t>908 clubes en Junín</a:t>
            </a:r>
          </a:p>
          <a:p>
            <a:pPr marL="265113" lvl="0" indent="-265113" rtl="0">
              <a:buFont typeface="+mj-lt"/>
              <a:buAutoNum type="arabicPeriod"/>
            </a:pPr>
            <a:r>
              <a:rPr lang="es-ES" sz="1000" dirty="0"/>
              <a:t>695 clubes en Ancash</a:t>
            </a:r>
          </a:p>
          <a:p>
            <a:pPr marL="265113" lvl="0" indent="-265113" rtl="0">
              <a:buFont typeface="+mj-lt"/>
              <a:buAutoNum type="arabicPeriod"/>
            </a:pPr>
            <a:r>
              <a:rPr lang="es-ES" sz="1000" dirty="0"/>
              <a:t>632 clubes en Puno</a:t>
            </a:r>
          </a:p>
          <a:p>
            <a:pPr marL="265113" lvl="0" indent="-265113" rtl="0">
              <a:buFont typeface="+mj-lt"/>
              <a:buAutoNum type="arabicPeriod"/>
            </a:pPr>
            <a:r>
              <a:rPr lang="es-ES" sz="1000" dirty="0"/>
              <a:t>551 clubes en Huancavelica</a:t>
            </a:r>
          </a:p>
          <a:p>
            <a:pPr marL="265113" lvl="0" indent="-265113" rtl="0">
              <a:buFont typeface="+mj-lt"/>
              <a:buAutoNum type="arabicPeriod"/>
            </a:pPr>
            <a:r>
              <a:rPr lang="es-ES" sz="1000" dirty="0"/>
              <a:t>549 clubes en Piura</a:t>
            </a:r>
          </a:p>
          <a:p>
            <a:pPr marL="265113" lvl="0" indent="-265113" rtl="0">
              <a:buFont typeface="+mj-lt"/>
              <a:buAutoNum type="arabicPeriod"/>
            </a:pPr>
            <a:r>
              <a:rPr lang="es-ES" sz="1000" dirty="0"/>
              <a:t>543 clubes en Cajamarca</a:t>
            </a:r>
          </a:p>
          <a:p>
            <a:pPr marL="265113" indent="-265113">
              <a:buFont typeface="+mj-lt"/>
              <a:buAutoNum type="arabicPeriod"/>
            </a:pPr>
            <a:r>
              <a:rPr lang="es-ES" sz="1000" b="1" dirty="0">
                <a:solidFill>
                  <a:srgbClr val="C00000"/>
                </a:solidFill>
              </a:rPr>
              <a:t>502 clubes en La Libertad</a:t>
            </a:r>
          </a:p>
          <a:p>
            <a:pPr marL="265113" indent="-265113">
              <a:buFont typeface="+mj-lt"/>
              <a:buAutoNum type="arabicPeriod"/>
            </a:pPr>
            <a:r>
              <a:rPr lang="es-ES" sz="1000" dirty="0"/>
              <a:t>452 clubes en Cusco</a:t>
            </a:r>
          </a:p>
          <a:p>
            <a:pPr marL="265113" indent="-265113">
              <a:buFont typeface="+mj-lt"/>
              <a:buAutoNum type="arabicPeriod"/>
            </a:pPr>
            <a:r>
              <a:rPr lang="es-ES" sz="1000" dirty="0"/>
              <a:t>424 clubes en Ayacucho</a:t>
            </a:r>
          </a:p>
          <a:p>
            <a:pPr marL="265113" indent="-265113">
              <a:buFont typeface="+mj-lt"/>
              <a:buAutoNum type="arabicPeriod"/>
            </a:pPr>
            <a:r>
              <a:rPr lang="es-ES" sz="1000" dirty="0"/>
              <a:t>418 clubes en Lima Metropolitana</a:t>
            </a:r>
          </a:p>
          <a:p>
            <a:pPr marL="265113" indent="-265113">
              <a:buFont typeface="+mj-lt"/>
              <a:buAutoNum type="arabicPeriod"/>
            </a:pPr>
            <a:r>
              <a:rPr lang="es-ES" sz="1000" dirty="0"/>
              <a:t>406 clubes en Lima Provincias</a:t>
            </a:r>
          </a:p>
          <a:p>
            <a:pPr marL="265113" indent="-265113">
              <a:buFont typeface="+mj-lt"/>
              <a:buAutoNum type="arabicPeriod"/>
            </a:pPr>
            <a:r>
              <a:rPr lang="es-ES" sz="1000" dirty="0"/>
              <a:t>398 clubes en San Martín</a:t>
            </a:r>
          </a:p>
          <a:p>
            <a:pPr marL="265113" indent="-265113">
              <a:buFont typeface="+mj-lt"/>
              <a:buAutoNum type="arabicPeriod"/>
            </a:pPr>
            <a:r>
              <a:rPr lang="es-ES" sz="1000" dirty="0"/>
              <a:t>397 clubes en Huánuco</a:t>
            </a:r>
          </a:p>
          <a:p>
            <a:pPr marL="265113" indent="-265113">
              <a:buFont typeface="+mj-lt"/>
              <a:buAutoNum type="arabicPeriod"/>
            </a:pPr>
            <a:r>
              <a:rPr lang="es-ES" sz="1000" dirty="0"/>
              <a:t>300 clubes en Arequipa</a:t>
            </a:r>
          </a:p>
          <a:p>
            <a:pPr marL="265113" lvl="0" indent="-265113">
              <a:buFont typeface="+mj-lt"/>
              <a:buAutoNum type="arabicPeriod"/>
            </a:pPr>
            <a:r>
              <a:rPr lang="es-ES" sz="1000" dirty="0"/>
              <a:t>255 clubes en Apurímac</a:t>
            </a:r>
          </a:p>
          <a:p>
            <a:pPr marL="265113" lvl="0" indent="-265113">
              <a:buFont typeface="+mj-lt"/>
              <a:buAutoNum type="arabicPeriod"/>
            </a:pPr>
            <a:r>
              <a:rPr lang="es-ES" sz="1000" dirty="0"/>
              <a:t>241 clubes en Lambayeque</a:t>
            </a:r>
          </a:p>
          <a:p>
            <a:pPr marL="265113" lvl="0" indent="-265113">
              <a:buFont typeface="+mj-lt"/>
              <a:buAutoNum type="arabicPeriod"/>
            </a:pPr>
            <a:r>
              <a:rPr lang="es-ES" sz="1000" dirty="0"/>
              <a:t>195 clubes en Amazonas</a:t>
            </a:r>
          </a:p>
          <a:p>
            <a:pPr marL="265113" lvl="0" indent="-265113">
              <a:buFont typeface="+mj-lt"/>
              <a:buAutoNum type="arabicPeriod"/>
            </a:pPr>
            <a:r>
              <a:rPr lang="es-ES" sz="1000" dirty="0"/>
              <a:t>178 clubes en Pasco</a:t>
            </a:r>
          </a:p>
          <a:p>
            <a:pPr marL="265113" indent="-265113">
              <a:buFont typeface="+mj-lt"/>
              <a:buAutoNum type="arabicPeriod"/>
            </a:pPr>
            <a:r>
              <a:rPr lang="es-ES" sz="1000" dirty="0"/>
              <a:t>160 clubes en Ica</a:t>
            </a:r>
          </a:p>
          <a:p>
            <a:pPr marL="265113" indent="-265113">
              <a:buFont typeface="+mj-lt"/>
              <a:buAutoNum type="arabicPeriod"/>
            </a:pPr>
            <a:r>
              <a:rPr lang="es-ES" sz="1000" dirty="0"/>
              <a:t>135 clubes en Ucayali</a:t>
            </a:r>
          </a:p>
          <a:p>
            <a:pPr marL="265113" indent="-265113">
              <a:buFont typeface="+mj-lt"/>
              <a:buAutoNum type="arabicPeriod"/>
            </a:pPr>
            <a:r>
              <a:rPr lang="es-ES" sz="1000" dirty="0"/>
              <a:t>130 clubes en Tumbes</a:t>
            </a:r>
          </a:p>
          <a:p>
            <a:pPr marL="265113" indent="-265113">
              <a:buFont typeface="+mj-lt"/>
              <a:buAutoNum type="arabicPeriod"/>
            </a:pPr>
            <a:r>
              <a:rPr lang="es-ES" sz="1000" dirty="0"/>
              <a:t>123 clubes en Madre de Dios</a:t>
            </a:r>
          </a:p>
          <a:p>
            <a:pPr marL="265113" indent="-265113">
              <a:buFont typeface="+mj-lt"/>
              <a:buAutoNum type="arabicPeriod"/>
            </a:pPr>
            <a:r>
              <a:rPr lang="es-ES" sz="1000" dirty="0"/>
              <a:t>111 clubes en Tacna</a:t>
            </a:r>
          </a:p>
          <a:p>
            <a:pPr marL="265113" indent="-265113">
              <a:buFont typeface="+mj-lt"/>
              <a:buAutoNum type="arabicPeriod"/>
            </a:pPr>
            <a:r>
              <a:rPr lang="es-ES" sz="1000" dirty="0"/>
              <a:t>92 clubes en Moquegua</a:t>
            </a:r>
          </a:p>
          <a:p>
            <a:pPr marL="265113" indent="-265113">
              <a:buFont typeface="+mj-lt"/>
              <a:buAutoNum type="arabicPeriod"/>
            </a:pPr>
            <a:r>
              <a:rPr lang="es-ES" sz="1000" dirty="0"/>
              <a:t>87 clubes en Loreto</a:t>
            </a:r>
          </a:p>
          <a:p>
            <a:pPr marL="265113" indent="-265113">
              <a:buFont typeface="+mj-lt"/>
              <a:buAutoNum type="arabicPeriod"/>
            </a:pPr>
            <a:r>
              <a:rPr lang="es-ES" sz="1000" dirty="0"/>
              <a:t>57 clubes en Callao</a:t>
            </a:r>
          </a:p>
        </p:txBody>
      </p:sp>
      <p:sp>
        <p:nvSpPr>
          <p:cNvPr id="4" name="Rectángulo 3">
            <a:extLst>
              <a:ext uri="{FF2B5EF4-FFF2-40B4-BE49-F238E27FC236}">
                <a16:creationId xmlns:a16="http://schemas.microsoft.com/office/drawing/2014/main" id="{C67B89CE-ED02-0CB4-64CA-F3F538BCF745}"/>
              </a:ext>
            </a:extLst>
          </p:cNvPr>
          <p:cNvSpPr/>
          <p:nvPr/>
        </p:nvSpPr>
        <p:spPr>
          <a:xfrm>
            <a:off x="3705831" y="6062223"/>
            <a:ext cx="338764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PE" sz="900" dirty="0">
                <a:latin typeface="+mj-lt"/>
              </a:rPr>
              <a:t>“Fuente: SIGECCYT-diciembre del 2022”</a:t>
            </a:r>
            <a:endParaRPr lang="es-ES" sz="900" dirty="0">
              <a:latin typeface="+mj-lt"/>
            </a:endParaRPr>
          </a:p>
        </p:txBody>
      </p:sp>
      <p:sp>
        <p:nvSpPr>
          <p:cNvPr id="6" name="Rectángulo 5">
            <a:extLst>
              <a:ext uri="{FF2B5EF4-FFF2-40B4-BE49-F238E27FC236}">
                <a16:creationId xmlns:a16="http://schemas.microsoft.com/office/drawing/2014/main" id="{ACDBB841-79FD-AA3D-A24A-44EAE0B7503A}"/>
              </a:ext>
            </a:extLst>
          </p:cNvPr>
          <p:cNvSpPr/>
          <p:nvPr/>
        </p:nvSpPr>
        <p:spPr>
          <a:xfrm>
            <a:off x="135713" y="4849944"/>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graphicFrame>
        <p:nvGraphicFramePr>
          <p:cNvPr id="7" name="Gráfico 6"/>
          <p:cNvGraphicFramePr/>
          <p:nvPr>
            <p:extLst>
              <p:ext uri="{D42A27DB-BD31-4B8C-83A1-F6EECF244321}">
                <p14:modId xmlns:p14="http://schemas.microsoft.com/office/powerpoint/2010/main" val="2056512915"/>
              </p:ext>
            </p:extLst>
          </p:nvPr>
        </p:nvGraphicFramePr>
        <p:xfrm>
          <a:off x="107504" y="1084183"/>
          <a:ext cx="6766070" cy="38181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3191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67B89CE-ED02-0CB4-64CA-F3F538BCF745}"/>
              </a:ext>
            </a:extLst>
          </p:cNvPr>
          <p:cNvSpPr/>
          <p:nvPr/>
        </p:nvSpPr>
        <p:spPr>
          <a:xfrm>
            <a:off x="3705831" y="6062223"/>
            <a:ext cx="338764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PE" sz="900" dirty="0">
                <a:latin typeface="+mj-lt"/>
              </a:rPr>
              <a:t>“Fuente: SIGECCYT-diciembre del 2022”</a:t>
            </a:r>
            <a:endParaRPr lang="es-ES" sz="900" dirty="0">
              <a:latin typeface="+mj-lt"/>
            </a:endParaRPr>
          </a:p>
        </p:txBody>
      </p:sp>
      <p:sp>
        <p:nvSpPr>
          <p:cNvPr id="6" name="Rectángulo 5">
            <a:extLst>
              <a:ext uri="{FF2B5EF4-FFF2-40B4-BE49-F238E27FC236}">
                <a16:creationId xmlns:a16="http://schemas.microsoft.com/office/drawing/2014/main" id="{ACDBB841-79FD-AA3D-A24A-44EAE0B7503A}"/>
              </a:ext>
            </a:extLst>
          </p:cNvPr>
          <p:cNvSpPr/>
          <p:nvPr/>
        </p:nvSpPr>
        <p:spPr>
          <a:xfrm>
            <a:off x="154828" y="4750184"/>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graphicFrame>
        <p:nvGraphicFramePr>
          <p:cNvPr id="7" name="Gráfico 6"/>
          <p:cNvGraphicFramePr/>
          <p:nvPr>
            <p:extLst>
              <p:ext uri="{D42A27DB-BD31-4B8C-83A1-F6EECF244321}">
                <p14:modId xmlns:p14="http://schemas.microsoft.com/office/powerpoint/2010/main" val="1930566605"/>
              </p:ext>
            </p:extLst>
          </p:nvPr>
        </p:nvGraphicFramePr>
        <p:xfrm>
          <a:off x="251520" y="1059582"/>
          <a:ext cx="8892480" cy="39214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57356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67B89CE-ED02-0CB4-64CA-F3F538BCF745}"/>
              </a:ext>
            </a:extLst>
          </p:cNvPr>
          <p:cNvSpPr/>
          <p:nvPr/>
        </p:nvSpPr>
        <p:spPr>
          <a:xfrm>
            <a:off x="3705831" y="6062223"/>
            <a:ext cx="338764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PE" sz="900" dirty="0">
                <a:latin typeface="+mj-lt"/>
              </a:rPr>
              <a:t>“Fuente: SIGECCYT-diciembre del 2022”</a:t>
            </a:r>
            <a:endParaRPr lang="es-ES" sz="900" dirty="0">
              <a:latin typeface="+mj-lt"/>
            </a:endParaRPr>
          </a:p>
        </p:txBody>
      </p:sp>
      <p:sp>
        <p:nvSpPr>
          <p:cNvPr id="6" name="Rectángulo 5">
            <a:extLst>
              <a:ext uri="{FF2B5EF4-FFF2-40B4-BE49-F238E27FC236}">
                <a16:creationId xmlns:a16="http://schemas.microsoft.com/office/drawing/2014/main" id="{ACDBB841-79FD-AA3D-A24A-44EAE0B7503A}"/>
              </a:ext>
            </a:extLst>
          </p:cNvPr>
          <p:cNvSpPr/>
          <p:nvPr/>
        </p:nvSpPr>
        <p:spPr>
          <a:xfrm>
            <a:off x="154828" y="4750184"/>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graphicFrame>
        <p:nvGraphicFramePr>
          <p:cNvPr id="7" name="Gráfico 6"/>
          <p:cNvGraphicFramePr/>
          <p:nvPr>
            <p:extLst>
              <p:ext uri="{D42A27DB-BD31-4B8C-83A1-F6EECF244321}">
                <p14:modId xmlns:p14="http://schemas.microsoft.com/office/powerpoint/2010/main" val="3668502992"/>
              </p:ext>
            </p:extLst>
          </p:nvPr>
        </p:nvGraphicFramePr>
        <p:xfrm>
          <a:off x="287016" y="1059582"/>
          <a:ext cx="8856984" cy="40839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77483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67B89CE-ED02-0CB4-64CA-F3F538BCF745}"/>
              </a:ext>
            </a:extLst>
          </p:cNvPr>
          <p:cNvSpPr/>
          <p:nvPr/>
        </p:nvSpPr>
        <p:spPr>
          <a:xfrm>
            <a:off x="3705831" y="6062223"/>
            <a:ext cx="338764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PE" sz="900" dirty="0">
                <a:latin typeface="+mj-lt"/>
              </a:rPr>
              <a:t>“Fuente: SIGECCYT-diciembre del 2022”</a:t>
            </a:r>
            <a:endParaRPr lang="es-ES" sz="900" dirty="0">
              <a:latin typeface="+mj-lt"/>
            </a:endParaRPr>
          </a:p>
        </p:txBody>
      </p:sp>
      <p:sp>
        <p:nvSpPr>
          <p:cNvPr id="6" name="Rectángulo 5">
            <a:extLst>
              <a:ext uri="{FF2B5EF4-FFF2-40B4-BE49-F238E27FC236}">
                <a16:creationId xmlns:a16="http://schemas.microsoft.com/office/drawing/2014/main" id="{ACDBB841-79FD-AA3D-A24A-44EAE0B7503A}"/>
              </a:ext>
            </a:extLst>
          </p:cNvPr>
          <p:cNvSpPr/>
          <p:nvPr/>
        </p:nvSpPr>
        <p:spPr>
          <a:xfrm>
            <a:off x="154828" y="4750184"/>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graphicFrame>
        <p:nvGraphicFramePr>
          <p:cNvPr id="7" name="Gráfico 6"/>
          <p:cNvGraphicFramePr/>
          <p:nvPr>
            <p:extLst>
              <p:ext uri="{D42A27DB-BD31-4B8C-83A1-F6EECF244321}">
                <p14:modId xmlns:p14="http://schemas.microsoft.com/office/powerpoint/2010/main" val="607074529"/>
              </p:ext>
            </p:extLst>
          </p:nvPr>
        </p:nvGraphicFramePr>
        <p:xfrm>
          <a:off x="251520" y="1059582"/>
          <a:ext cx="8892480" cy="39214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48081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1644543972"/>
              </p:ext>
            </p:extLst>
          </p:nvPr>
        </p:nvGraphicFramePr>
        <p:xfrm>
          <a:off x="1547664" y="1635646"/>
          <a:ext cx="6480720" cy="239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2551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67B89CE-ED02-0CB4-64CA-F3F538BCF745}"/>
              </a:ext>
            </a:extLst>
          </p:cNvPr>
          <p:cNvSpPr/>
          <p:nvPr/>
        </p:nvSpPr>
        <p:spPr>
          <a:xfrm>
            <a:off x="3705831" y="6062223"/>
            <a:ext cx="338764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PE" sz="900" dirty="0">
                <a:latin typeface="+mj-lt"/>
              </a:rPr>
              <a:t>“Fuente: SIGECCYT-diciembre del 2022”</a:t>
            </a:r>
            <a:endParaRPr lang="es-ES" sz="900" dirty="0">
              <a:latin typeface="+mj-lt"/>
            </a:endParaRPr>
          </a:p>
        </p:txBody>
      </p:sp>
      <p:sp>
        <p:nvSpPr>
          <p:cNvPr id="6" name="Rectángulo 5">
            <a:extLst>
              <a:ext uri="{FF2B5EF4-FFF2-40B4-BE49-F238E27FC236}">
                <a16:creationId xmlns:a16="http://schemas.microsoft.com/office/drawing/2014/main" id="{ACDBB841-79FD-AA3D-A24A-44EAE0B7503A}"/>
              </a:ext>
            </a:extLst>
          </p:cNvPr>
          <p:cNvSpPr/>
          <p:nvPr/>
        </p:nvSpPr>
        <p:spPr>
          <a:xfrm>
            <a:off x="154828" y="4750184"/>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graphicFrame>
        <p:nvGraphicFramePr>
          <p:cNvPr id="7" name="Gráfico 6"/>
          <p:cNvGraphicFramePr/>
          <p:nvPr>
            <p:extLst>
              <p:ext uri="{D42A27DB-BD31-4B8C-83A1-F6EECF244321}">
                <p14:modId xmlns:p14="http://schemas.microsoft.com/office/powerpoint/2010/main" val="1440514734"/>
              </p:ext>
            </p:extLst>
          </p:nvPr>
        </p:nvGraphicFramePr>
        <p:xfrm>
          <a:off x="251520" y="1059582"/>
          <a:ext cx="8892480" cy="39214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59009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67B89CE-ED02-0CB4-64CA-F3F538BCF745}"/>
              </a:ext>
            </a:extLst>
          </p:cNvPr>
          <p:cNvSpPr/>
          <p:nvPr/>
        </p:nvSpPr>
        <p:spPr>
          <a:xfrm>
            <a:off x="3705831" y="6062223"/>
            <a:ext cx="338764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PE" sz="900" dirty="0">
                <a:latin typeface="+mj-lt"/>
              </a:rPr>
              <a:t>“Fuente: SIGECCYT-diciembre del 2022”</a:t>
            </a:r>
            <a:endParaRPr lang="es-ES" sz="900" dirty="0">
              <a:latin typeface="+mj-lt"/>
            </a:endParaRPr>
          </a:p>
        </p:txBody>
      </p:sp>
      <p:sp>
        <p:nvSpPr>
          <p:cNvPr id="6" name="Rectángulo 5">
            <a:extLst>
              <a:ext uri="{FF2B5EF4-FFF2-40B4-BE49-F238E27FC236}">
                <a16:creationId xmlns:a16="http://schemas.microsoft.com/office/drawing/2014/main" id="{ACDBB841-79FD-AA3D-A24A-44EAE0B7503A}"/>
              </a:ext>
            </a:extLst>
          </p:cNvPr>
          <p:cNvSpPr/>
          <p:nvPr/>
        </p:nvSpPr>
        <p:spPr>
          <a:xfrm>
            <a:off x="154828" y="4750184"/>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graphicFrame>
        <p:nvGraphicFramePr>
          <p:cNvPr id="7" name="Gráfico 6"/>
          <p:cNvGraphicFramePr/>
          <p:nvPr>
            <p:extLst>
              <p:ext uri="{D42A27DB-BD31-4B8C-83A1-F6EECF244321}">
                <p14:modId xmlns:p14="http://schemas.microsoft.com/office/powerpoint/2010/main" val="3767370366"/>
              </p:ext>
            </p:extLst>
          </p:nvPr>
        </p:nvGraphicFramePr>
        <p:xfrm>
          <a:off x="251520" y="1059582"/>
          <a:ext cx="8737652" cy="39214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56172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67B89CE-ED02-0CB4-64CA-F3F538BCF745}"/>
              </a:ext>
            </a:extLst>
          </p:cNvPr>
          <p:cNvSpPr/>
          <p:nvPr/>
        </p:nvSpPr>
        <p:spPr>
          <a:xfrm>
            <a:off x="3705831" y="6062223"/>
            <a:ext cx="338764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PE" sz="900" dirty="0">
                <a:latin typeface="+mj-lt"/>
              </a:rPr>
              <a:t>“Fuente: SIGECCYT-diciembre del 2022”</a:t>
            </a:r>
            <a:endParaRPr lang="es-ES" sz="900" dirty="0">
              <a:latin typeface="+mj-lt"/>
            </a:endParaRPr>
          </a:p>
        </p:txBody>
      </p:sp>
      <p:sp>
        <p:nvSpPr>
          <p:cNvPr id="6" name="Rectángulo 5">
            <a:extLst>
              <a:ext uri="{FF2B5EF4-FFF2-40B4-BE49-F238E27FC236}">
                <a16:creationId xmlns:a16="http://schemas.microsoft.com/office/drawing/2014/main" id="{ACDBB841-79FD-AA3D-A24A-44EAE0B7503A}"/>
              </a:ext>
            </a:extLst>
          </p:cNvPr>
          <p:cNvSpPr/>
          <p:nvPr/>
        </p:nvSpPr>
        <p:spPr>
          <a:xfrm>
            <a:off x="154828" y="4750184"/>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graphicFrame>
        <p:nvGraphicFramePr>
          <p:cNvPr id="7" name="Gráfico 6"/>
          <p:cNvGraphicFramePr/>
          <p:nvPr>
            <p:extLst>
              <p:ext uri="{D42A27DB-BD31-4B8C-83A1-F6EECF244321}">
                <p14:modId xmlns:p14="http://schemas.microsoft.com/office/powerpoint/2010/main" val="3878720099"/>
              </p:ext>
            </p:extLst>
          </p:nvPr>
        </p:nvGraphicFramePr>
        <p:xfrm>
          <a:off x="251520" y="1059582"/>
          <a:ext cx="8737652" cy="39214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4695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F7620874-4B28-C6DB-70AE-CBEA7B3D17AB}"/>
              </a:ext>
            </a:extLst>
          </p:cNvPr>
          <p:cNvGraphicFramePr/>
          <p:nvPr>
            <p:extLst>
              <p:ext uri="{D42A27DB-BD31-4B8C-83A1-F6EECF244321}">
                <p14:modId xmlns:p14="http://schemas.microsoft.com/office/powerpoint/2010/main" val="3895545662"/>
              </p:ext>
            </p:extLst>
          </p:nvPr>
        </p:nvGraphicFramePr>
        <p:xfrm>
          <a:off x="179513" y="1203598"/>
          <a:ext cx="8702760"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a16="http://schemas.microsoft.com/office/drawing/2014/main" id="{ACDBB841-79FD-AA3D-A24A-44EAE0B7503A}"/>
              </a:ext>
            </a:extLst>
          </p:cNvPr>
          <p:cNvSpPr/>
          <p:nvPr/>
        </p:nvSpPr>
        <p:spPr>
          <a:xfrm>
            <a:off x="251520" y="4803998"/>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spTree>
    <p:extLst>
      <p:ext uri="{BB962C8B-B14F-4D97-AF65-F5344CB8AC3E}">
        <p14:creationId xmlns:p14="http://schemas.microsoft.com/office/powerpoint/2010/main" val="834621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F7620874-4B28-C6DB-70AE-CBEA7B3D17AB}"/>
              </a:ext>
            </a:extLst>
          </p:cNvPr>
          <p:cNvGraphicFramePr/>
          <p:nvPr>
            <p:extLst>
              <p:ext uri="{D42A27DB-BD31-4B8C-83A1-F6EECF244321}">
                <p14:modId xmlns:p14="http://schemas.microsoft.com/office/powerpoint/2010/main" val="1491439299"/>
              </p:ext>
            </p:extLst>
          </p:nvPr>
        </p:nvGraphicFramePr>
        <p:xfrm>
          <a:off x="179513" y="1203598"/>
          <a:ext cx="8702760"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a16="http://schemas.microsoft.com/office/drawing/2014/main" id="{ACDBB841-79FD-AA3D-A24A-44EAE0B7503A}"/>
              </a:ext>
            </a:extLst>
          </p:cNvPr>
          <p:cNvSpPr/>
          <p:nvPr/>
        </p:nvSpPr>
        <p:spPr>
          <a:xfrm>
            <a:off x="251520" y="4803998"/>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spTree>
    <p:extLst>
      <p:ext uri="{BB962C8B-B14F-4D97-AF65-F5344CB8AC3E}">
        <p14:creationId xmlns:p14="http://schemas.microsoft.com/office/powerpoint/2010/main" val="4704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F7620874-4B28-C6DB-70AE-CBEA7B3D17AB}"/>
              </a:ext>
            </a:extLst>
          </p:cNvPr>
          <p:cNvGraphicFramePr/>
          <p:nvPr>
            <p:extLst>
              <p:ext uri="{D42A27DB-BD31-4B8C-83A1-F6EECF244321}">
                <p14:modId xmlns:p14="http://schemas.microsoft.com/office/powerpoint/2010/main" val="3434792423"/>
              </p:ext>
            </p:extLst>
          </p:nvPr>
        </p:nvGraphicFramePr>
        <p:xfrm>
          <a:off x="179513" y="1203598"/>
          <a:ext cx="8702760"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a16="http://schemas.microsoft.com/office/drawing/2014/main" id="{ACDBB841-79FD-AA3D-A24A-44EAE0B7503A}"/>
              </a:ext>
            </a:extLst>
          </p:cNvPr>
          <p:cNvSpPr/>
          <p:nvPr/>
        </p:nvSpPr>
        <p:spPr>
          <a:xfrm>
            <a:off x="251520" y="4803998"/>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spTree>
    <p:extLst>
      <p:ext uri="{BB962C8B-B14F-4D97-AF65-F5344CB8AC3E}">
        <p14:creationId xmlns:p14="http://schemas.microsoft.com/office/powerpoint/2010/main" val="2368100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6">
            <a:extLst>
              <a:ext uri="{FF2B5EF4-FFF2-40B4-BE49-F238E27FC236}">
                <a16:creationId xmlns:a16="http://schemas.microsoft.com/office/drawing/2014/main" id="{4D8D513E-E552-BB7C-ECE6-0222214B9B5D}"/>
              </a:ext>
            </a:extLst>
          </p:cNvPr>
          <p:cNvSpPr txBox="1"/>
          <p:nvPr/>
        </p:nvSpPr>
        <p:spPr>
          <a:xfrm>
            <a:off x="6488007" y="883497"/>
            <a:ext cx="2655993" cy="4401205"/>
          </a:xfrm>
          <a:prstGeom prst="rect">
            <a:avLst/>
          </a:prstGeom>
          <a:noFill/>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000" b="1" dirty="0">
                <a:solidFill>
                  <a:srgbClr val="0070C0"/>
                </a:solidFill>
              </a:rPr>
              <a:t>9,845 Docentes CCyT a nivel nacional</a:t>
            </a:r>
          </a:p>
          <a:p>
            <a:pPr marL="265113" lvl="0" indent="-265113" rtl="0">
              <a:buFont typeface="+mj-lt"/>
              <a:buAutoNum type="arabicPeriod"/>
            </a:pPr>
            <a:r>
              <a:rPr lang="es-ES" sz="1000" dirty="0"/>
              <a:t>999 Docentes CCyT en Junín</a:t>
            </a:r>
          </a:p>
          <a:p>
            <a:pPr marL="265113" lvl="0" indent="-265113">
              <a:buFont typeface="+mj-lt"/>
              <a:buAutoNum type="arabicPeriod"/>
            </a:pPr>
            <a:r>
              <a:rPr lang="es-ES" sz="1000" dirty="0"/>
              <a:t>956 Docentes CCyT en Ancash</a:t>
            </a:r>
          </a:p>
          <a:p>
            <a:pPr marL="265113" lvl="0" indent="-265113">
              <a:buFont typeface="+mj-lt"/>
              <a:buAutoNum type="arabicPeriod"/>
            </a:pPr>
            <a:r>
              <a:rPr lang="es-ES" sz="1000" dirty="0"/>
              <a:t>670 Docentes CCyT en Puno</a:t>
            </a:r>
          </a:p>
          <a:p>
            <a:pPr marL="265113" lvl="0" indent="-265113">
              <a:buFont typeface="+mj-lt"/>
              <a:buAutoNum type="arabicPeriod"/>
            </a:pPr>
            <a:r>
              <a:rPr lang="es-ES" sz="1000" dirty="0"/>
              <a:t>596 Docentes CCyT en Cajamarca</a:t>
            </a:r>
          </a:p>
          <a:p>
            <a:pPr marL="265113" lvl="0" indent="-265113">
              <a:buFont typeface="+mj-lt"/>
              <a:buAutoNum type="arabicPeriod"/>
            </a:pPr>
            <a:r>
              <a:rPr lang="es-ES" sz="1000" b="1" dirty="0">
                <a:solidFill>
                  <a:srgbClr val="C00000"/>
                </a:solidFill>
              </a:rPr>
              <a:t>583 Docentes CCyT en La Libertad</a:t>
            </a:r>
          </a:p>
          <a:p>
            <a:pPr marL="265113" lvl="0" indent="-265113">
              <a:buFont typeface="+mj-lt"/>
              <a:buAutoNum type="arabicPeriod"/>
            </a:pPr>
            <a:r>
              <a:rPr lang="es-ES" sz="1000" dirty="0"/>
              <a:t>561 Docentes CCyT en Piura</a:t>
            </a:r>
          </a:p>
          <a:p>
            <a:pPr marL="265113" indent="-265113">
              <a:buFont typeface="+mj-lt"/>
              <a:buAutoNum type="arabicPeriod"/>
            </a:pPr>
            <a:r>
              <a:rPr lang="es-ES" sz="1000" dirty="0"/>
              <a:t>533 Docentes CCyT en Huancavelica</a:t>
            </a:r>
          </a:p>
          <a:p>
            <a:pPr marL="265113" indent="-265113">
              <a:buFont typeface="+mj-lt"/>
              <a:buAutoNum type="arabicPeriod"/>
            </a:pPr>
            <a:r>
              <a:rPr lang="es-ES" sz="1000" dirty="0"/>
              <a:t>500 Docentes CCyT en Ayacucho</a:t>
            </a:r>
          </a:p>
          <a:p>
            <a:pPr marL="265113" indent="-265113">
              <a:buFont typeface="+mj-lt"/>
              <a:buAutoNum type="arabicPeriod"/>
            </a:pPr>
            <a:r>
              <a:rPr lang="es-ES" sz="1000" dirty="0"/>
              <a:t>496 Docentes CCyT en Cusco</a:t>
            </a:r>
          </a:p>
          <a:p>
            <a:pPr marL="265113" indent="-265113">
              <a:buFont typeface="+mj-lt"/>
              <a:buAutoNum type="arabicPeriod"/>
            </a:pPr>
            <a:r>
              <a:rPr lang="es-ES" sz="1000" dirty="0"/>
              <a:t>426 Docentes CCyT en Lima Provincias</a:t>
            </a:r>
          </a:p>
          <a:p>
            <a:pPr marL="265113" indent="-265113">
              <a:buFont typeface="+mj-lt"/>
              <a:buAutoNum type="arabicPeriod"/>
            </a:pPr>
            <a:r>
              <a:rPr lang="es-ES" sz="1000" dirty="0"/>
              <a:t>418 Docentes CCyT en Huánuco</a:t>
            </a:r>
          </a:p>
          <a:p>
            <a:pPr marL="265113" indent="-265113">
              <a:buFont typeface="+mj-lt"/>
              <a:buAutoNum type="arabicPeriod"/>
            </a:pPr>
            <a:r>
              <a:rPr lang="es-ES" sz="1000" dirty="0"/>
              <a:t>413 Docentes CCyT en San Martín</a:t>
            </a:r>
          </a:p>
          <a:p>
            <a:pPr marL="265113" indent="-265113">
              <a:buFont typeface="+mj-lt"/>
              <a:buAutoNum type="arabicPeriod"/>
            </a:pPr>
            <a:r>
              <a:rPr lang="es-ES" sz="1000" dirty="0"/>
              <a:t>395 Docentes CCyT en Lima Metropolitana</a:t>
            </a:r>
          </a:p>
          <a:p>
            <a:pPr marL="265113" lvl="0" indent="-265113">
              <a:buFont typeface="+mj-lt"/>
              <a:buAutoNum type="arabicPeriod"/>
            </a:pPr>
            <a:r>
              <a:rPr lang="es-ES" sz="1000" dirty="0"/>
              <a:t>322 Docentes CCyT en Arequipa</a:t>
            </a:r>
          </a:p>
          <a:p>
            <a:pPr marL="265113" lvl="0" indent="-265113">
              <a:buFont typeface="+mj-lt"/>
              <a:buAutoNum type="arabicPeriod"/>
            </a:pPr>
            <a:r>
              <a:rPr lang="es-ES" sz="1000" dirty="0"/>
              <a:t>268 Docentes CCyT en Lambayeque</a:t>
            </a:r>
          </a:p>
          <a:p>
            <a:pPr marL="265113" lvl="0" indent="-265113">
              <a:buFont typeface="+mj-lt"/>
              <a:buAutoNum type="arabicPeriod"/>
            </a:pPr>
            <a:r>
              <a:rPr lang="es-ES" sz="1000" dirty="0"/>
              <a:t>266 Docentes CCyT en Apurímac</a:t>
            </a:r>
          </a:p>
          <a:p>
            <a:pPr marL="265113" indent="-265113">
              <a:buFont typeface="+mj-lt"/>
              <a:buAutoNum type="arabicPeriod"/>
            </a:pPr>
            <a:r>
              <a:rPr lang="es-ES" sz="1000" dirty="0"/>
              <a:t>256 Docentes CCyT en Amazonas</a:t>
            </a:r>
          </a:p>
          <a:p>
            <a:pPr marL="265113" lvl="0" indent="-265113">
              <a:buFont typeface="+mj-lt"/>
              <a:buAutoNum type="arabicPeriod"/>
            </a:pPr>
            <a:r>
              <a:rPr lang="es-ES" sz="1000" dirty="0"/>
              <a:t>203 Docentes CCyT en Pasco</a:t>
            </a:r>
          </a:p>
          <a:p>
            <a:pPr marL="265113" indent="-265113">
              <a:buFont typeface="+mj-lt"/>
              <a:buAutoNum type="arabicPeriod"/>
            </a:pPr>
            <a:r>
              <a:rPr lang="es-ES" sz="1000" dirty="0"/>
              <a:t>184 Docentes CCyT en Ica</a:t>
            </a:r>
          </a:p>
          <a:p>
            <a:pPr marL="265113" indent="-265113">
              <a:buFont typeface="+mj-lt"/>
              <a:buAutoNum type="arabicPeriod"/>
            </a:pPr>
            <a:r>
              <a:rPr lang="es-ES" sz="1000" dirty="0"/>
              <a:t>147 Docentes CCyT en Tumbes</a:t>
            </a:r>
          </a:p>
          <a:p>
            <a:pPr marL="265113" indent="-265113">
              <a:buFont typeface="+mj-lt"/>
              <a:buAutoNum type="arabicPeriod"/>
            </a:pPr>
            <a:r>
              <a:rPr lang="es-ES" sz="1000" dirty="0"/>
              <a:t>138 Docentes CCyT en Ucayali</a:t>
            </a:r>
          </a:p>
          <a:p>
            <a:pPr marL="265113" indent="-265113">
              <a:buFont typeface="+mj-lt"/>
              <a:buAutoNum type="arabicPeriod"/>
            </a:pPr>
            <a:r>
              <a:rPr lang="es-ES" sz="1000" dirty="0"/>
              <a:t>136 Docentes CCyT en Madre de Dios</a:t>
            </a:r>
          </a:p>
          <a:p>
            <a:pPr marL="265113" indent="-265113">
              <a:buFont typeface="+mj-lt"/>
              <a:buAutoNum type="arabicPeriod"/>
            </a:pPr>
            <a:r>
              <a:rPr lang="es-ES" sz="1000" dirty="0"/>
              <a:t>118 Docentes CCyT en Tacna</a:t>
            </a:r>
          </a:p>
          <a:p>
            <a:pPr marL="265113" indent="-265113">
              <a:buFont typeface="+mj-lt"/>
              <a:buAutoNum type="arabicPeriod"/>
            </a:pPr>
            <a:r>
              <a:rPr lang="es-ES" sz="1000" dirty="0"/>
              <a:t>103 Docentes CCyT en Loreto</a:t>
            </a:r>
          </a:p>
          <a:p>
            <a:pPr marL="265113" indent="-265113">
              <a:buFont typeface="+mj-lt"/>
              <a:buAutoNum type="arabicPeriod"/>
            </a:pPr>
            <a:r>
              <a:rPr lang="es-ES" sz="1000" dirty="0"/>
              <a:t>100 Docentes CCyT en Moquegua</a:t>
            </a:r>
          </a:p>
          <a:p>
            <a:pPr marL="265113" indent="-265113">
              <a:buFont typeface="+mj-lt"/>
              <a:buAutoNum type="arabicPeriod"/>
            </a:pPr>
            <a:r>
              <a:rPr lang="es-ES" sz="1000" dirty="0"/>
              <a:t>58 Docentes CCyT en Callao</a:t>
            </a:r>
          </a:p>
        </p:txBody>
      </p:sp>
      <p:sp>
        <p:nvSpPr>
          <p:cNvPr id="4" name="Rectángulo 3">
            <a:extLst>
              <a:ext uri="{FF2B5EF4-FFF2-40B4-BE49-F238E27FC236}">
                <a16:creationId xmlns:a16="http://schemas.microsoft.com/office/drawing/2014/main" id="{C67B89CE-ED02-0CB4-64CA-F3F538BCF745}"/>
              </a:ext>
            </a:extLst>
          </p:cNvPr>
          <p:cNvSpPr/>
          <p:nvPr/>
        </p:nvSpPr>
        <p:spPr>
          <a:xfrm>
            <a:off x="3705831" y="6062223"/>
            <a:ext cx="338764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PE" sz="900" dirty="0">
                <a:latin typeface="+mj-lt"/>
              </a:rPr>
              <a:t>“Fuente: SIGECCYT-diciembre del 2022”</a:t>
            </a:r>
            <a:endParaRPr lang="es-ES" sz="900" dirty="0">
              <a:latin typeface="+mj-lt"/>
            </a:endParaRPr>
          </a:p>
        </p:txBody>
      </p:sp>
      <p:sp>
        <p:nvSpPr>
          <p:cNvPr id="6" name="Rectángulo 5">
            <a:extLst>
              <a:ext uri="{FF2B5EF4-FFF2-40B4-BE49-F238E27FC236}">
                <a16:creationId xmlns:a16="http://schemas.microsoft.com/office/drawing/2014/main" id="{ACDBB841-79FD-AA3D-A24A-44EAE0B7503A}"/>
              </a:ext>
            </a:extLst>
          </p:cNvPr>
          <p:cNvSpPr/>
          <p:nvPr/>
        </p:nvSpPr>
        <p:spPr>
          <a:xfrm>
            <a:off x="251520" y="4877740"/>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graphicFrame>
        <p:nvGraphicFramePr>
          <p:cNvPr id="7" name="Gráfico 6"/>
          <p:cNvGraphicFramePr/>
          <p:nvPr>
            <p:extLst>
              <p:ext uri="{D42A27DB-BD31-4B8C-83A1-F6EECF244321}">
                <p14:modId xmlns:p14="http://schemas.microsoft.com/office/powerpoint/2010/main" val="1882387556"/>
              </p:ext>
            </p:extLst>
          </p:nvPr>
        </p:nvGraphicFramePr>
        <p:xfrm>
          <a:off x="-17740" y="1131590"/>
          <a:ext cx="6505747" cy="38615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39873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67B89CE-ED02-0CB4-64CA-F3F538BCF745}"/>
              </a:ext>
            </a:extLst>
          </p:cNvPr>
          <p:cNvSpPr/>
          <p:nvPr/>
        </p:nvSpPr>
        <p:spPr>
          <a:xfrm>
            <a:off x="3705831" y="6062223"/>
            <a:ext cx="338764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PE" sz="900" dirty="0">
                <a:latin typeface="+mj-lt"/>
              </a:rPr>
              <a:t>“Fuente: SIGECCYT-diciembre del 2022”</a:t>
            </a:r>
            <a:endParaRPr lang="es-ES" sz="900" dirty="0">
              <a:latin typeface="+mj-lt"/>
            </a:endParaRPr>
          </a:p>
        </p:txBody>
      </p:sp>
      <p:sp>
        <p:nvSpPr>
          <p:cNvPr id="6" name="Rectángulo 5">
            <a:extLst>
              <a:ext uri="{FF2B5EF4-FFF2-40B4-BE49-F238E27FC236}">
                <a16:creationId xmlns:a16="http://schemas.microsoft.com/office/drawing/2014/main" id="{ACDBB841-79FD-AA3D-A24A-44EAE0B7503A}"/>
              </a:ext>
            </a:extLst>
          </p:cNvPr>
          <p:cNvSpPr/>
          <p:nvPr/>
        </p:nvSpPr>
        <p:spPr>
          <a:xfrm>
            <a:off x="251520" y="4877740"/>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graphicFrame>
        <p:nvGraphicFramePr>
          <p:cNvPr id="7" name="Gráfico 6"/>
          <p:cNvGraphicFramePr/>
          <p:nvPr>
            <p:extLst>
              <p:ext uri="{D42A27DB-BD31-4B8C-83A1-F6EECF244321}">
                <p14:modId xmlns:p14="http://schemas.microsoft.com/office/powerpoint/2010/main" val="3035101494"/>
              </p:ext>
            </p:extLst>
          </p:nvPr>
        </p:nvGraphicFramePr>
        <p:xfrm>
          <a:off x="0" y="1131590"/>
          <a:ext cx="9144000" cy="41764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54874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67B89CE-ED02-0CB4-64CA-F3F538BCF745}"/>
              </a:ext>
            </a:extLst>
          </p:cNvPr>
          <p:cNvSpPr/>
          <p:nvPr/>
        </p:nvSpPr>
        <p:spPr>
          <a:xfrm>
            <a:off x="3705831" y="6062223"/>
            <a:ext cx="338764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PE" sz="900" dirty="0">
                <a:latin typeface="+mj-lt"/>
              </a:rPr>
              <a:t>“Fuente: SIGECCYT-diciembre del 2022”</a:t>
            </a:r>
            <a:endParaRPr lang="es-ES" sz="900" dirty="0">
              <a:latin typeface="+mj-lt"/>
            </a:endParaRPr>
          </a:p>
        </p:txBody>
      </p:sp>
      <p:sp>
        <p:nvSpPr>
          <p:cNvPr id="6" name="Rectángulo 5">
            <a:extLst>
              <a:ext uri="{FF2B5EF4-FFF2-40B4-BE49-F238E27FC236}">
                <a16:creationId xmlns:a16="http://schemas.microsoft.com/office/drawing/2014/main" id="{ACDBB841-79FD-AA3D-A24A-44EAE0B7503A}"/>
              </a:ext>
            </a:extLst>
          </p:cNvPr>
          <p:cNvSpPr/>
          <p:nvPr/>
        </p:nvSpPr>
        <p:spPr>
          <a:xfrm>
            <a:off x="251520" y="4877740"/>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graphicFrame>
        <p:nvGraphicFramePr>
          <p:cNvPr id="7" name="Gráfico 6"/>
          <p:cNvGraphicFramePr/>
          <p:nvPr>
            <p:extLst>
              <p:ext uri="{D42A27DB-BD31-4B8C-83A1-F6EECF244321}">
                <p14:modId xmlns:p14="http://schemas.microsoft.com/office/powerpoint/2010/main" val="567872466"/>
              </p:ext>
            </p:extLst>
          </p:nvPr>
        </p:nvGraphicFramePr>
        <p:xfrm>
          <a:off x="0" y="1203598"/>
          <a:ext cx="9144000" cy="41044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49767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F7620874-4B28-C6DB-70AE-CBEA7B3D17AB}"/>
              </a:ext>
            </a:extLst>
          </p:cNvPr>
          <p:cNvGraphicFramePr/>
          <p:nvPr>
            <p:extLst>
              <p:ext uri="{D42A27DB-BD31-4B8C-83A1-F6EECF244321}">
                <p14:modId xmlns:p14="http://schemas.microsoft.com/office/powerpoint/2010/main" val="1410838457"/>
              </p:ext>
            </p:extLst>
          </p:nvPr>
        </p:nvGraphicFramePr>
        <p:xfrm>
          <a:off x="179512" y="1268188"/>
          <a:ext cx="8774768" cy="3535809"/>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a16="http://schemas.microsoft.com/office/drawing/2014/main" id="{ACDBB841-79FD-AA3D-A24A-44EAE0B7503A}"/>
              </a:ext>
            </a:extLst>
          </p:cNvPr>
          <p:cNvSpPr/>
          <p:nvPr/>
        </p:nvSpPr>
        <p:spPr>
          <a:xfrm>
            <a:off x="251520" y="4803998"/>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spTree>
    <p:extLst>
      <p:ext uri="{BB962C8B-B14F-4D97-AF65-F5344CB8AC3E}">
        <p14:creationId xmlns:p14="http://schemas.microsoft.com/office/powerpoint/2010/main" val="3415457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D73AC6A-C749-4F57-E98B-018D9BAD5664}"/>
              </a:ext>
            </a:extLst>
          </p:cNvPr>
          <p:cNvSpPr txBox="1"/>
          <p:nvPr/>
        </p:nvSpPr>
        <p:spPr>
          <a:xfrm>
            <a:off x="2771800" y="1203598"/>
            <a:ext cx="3960440" cy="584775"/>
          </a:xfrm>
          <a:prstGeom prst="rect">
            <a:avLst/>
          </a:prstGeom>
          <a:noFill/>
        </p:spPr>
        <p:txBody>
          <a:bodyPr wrap="square" rtlCol="0">
            <a:spAutoFit/>
          </a:bodyPr>
          <a:lstStyle/>
          <a:p>
            <a:pPr algn="ctr"/>
            <a:r>
              <a:rPr lang="es-419" sz="1600" b="1" dirty="0"/>
              <a:t>ANALISTA EN PROYECTOS DE EDUCACIÓN NO FORMAL DE LA SDCTT-CONCYTEC</a:t>
            </a:r>
            <a:endParaRPr lang="es-PE" sz="1600" b="1" dirty="0"/>
          </a:p>
        </p:txBody>
      </p:sp>
      <p:sp>
        <p:nvSpPr>
          <p:cNvPr id="5" name="CuadroTexto 4">
            <a:extLst>
              <a:ext uri="{FF2B5EF4-FFF2-40B4-BE49-F238E27FC236}">
                <a16:creationId xmlns:a16="http://schemas.microsoft.com/office/drawing/2014/main" id="{8FF97897-7A23-F3CD-EC18-1CF3ECB1701F}"/>
              </a:ext>
            </a:extLst>
          </p:cNvPr>
          <p:cNvSpPr txBox="1"/>
          <p:nvPr/>
        </p:nvSpPr>
        <p:spPr>
          <a:xfrm>
            <a:off x="4427984" y="2678202"/>
            <a:ext cx="3744416" cy="1569660"/>
          </a:xfrm>
          <a:prstGeom prst="rect">
            <a:avLst/>
          </a:prstGeom>
          <a:noFill/>
        </p:spPr>
        <p:txBody>
          <a:bodyPr wrap="square" rtlCol="0">
            <a:spAutoFit/>
          </a:bodyPr>
          <a:lstStyle/>
          <a:p>
            <a:pPr algn="just"/>
            <a:r>
              <a:rPr lang="es-ES" sz="1050" b="0" dirty="0"/>
              <a:t>Egresado de La Universidad Nacional de Educación “Enrique Guzmán y Valle”, con Licenciatura en Química – Física y Maestría en Educación Ambiental y Desarrollo Sostenible, realizó estudios especializados de diplomatura en Gerencia Y Planeamiento Estratégico, Evaluación Y Acreditación De La Calidad Educativa y Gestión Pública.</a:t>
            </a:r>
          </a:p>
          <a:p>
            <a:pPr algn="just"/>
            <a:endParaRPr lang="es-ES" sz="1050" dirty="0">
              <a:solidFill>
                <a:schemeClr val="bg2">
                  <a:lumMod val="25000"/>
                </a:schemeClr>
              </a:solidFill>
            </a:endParaRPr>
          </a:p>
          <a:p>
            <a:pPr algn="just"/>
            <a:r>
              <a:rPr lang="es-ES" sz="1050" b="0" dirty="0">
                <a:solidFill>
                  <a:schemeClr val="bg2">
                    <a:lumMod val="25000"/>
                  </a:schemeClr>
                </a:solidFill>
              </a:rPr>
              <a:t>Responsable nacional de los clubes de ciencia y tecnología.</a:t>
            </a:r>
          </a:p>
          <a:p>
            <a:pPr algn="just"/>
            <a:r>
              <a:rPr lang="es-PE" sz="1200" b="0" i="0" dirty="0">
                <a:solidFill>
                  <a:srgbClr val="5E5E5E"/>
                </a:solidFill>
                <a:effectLst/>
                <a:latin typeface="Google Sans"/>
              </a:rPr>
              <a:t>Email: </a:t>
            </a:r>
            <a:r>
              <a:rPr lang="es-PE" sz="1200" b="0" i="0" dirty="0">
                <a:solidFill>
                  <a:srgbClr val="5E5E5E"/>
                </a:solidFill>
                <a:effectLst/>
                <a:latin typeface="Google Sans"/>
                <a:hlinkClick r:id="rId3"/>
              </a:rPr>
              <a:t>usulca@concytec.gob.pe</a:t>
            </a:r>
            <a:r>
              <a:rPr lang="es-PE" sz="1200" b="0" i="0" dirty="0">
                <a:solidFill>
                  <a:srgbClr val="5E5E5E"/>
                </a:solidFill>
                <a:effectLst/>
                <a:latin typeface="Google Sans"/>
              </a:rPr>
              <a:t> </a:t>
            </a:r>
            <a:endParaRPr lang="es-PE" sz="1200" b="0" dirty="0">
              <a:solidFill>
                <a:schemeClr val="bg2">
                  <a:lumMod val="25000"/>
                </a:schemeClr>
              </a:solidFill>
            </a:endParaRPr>
          </a:p>
        </p:txBody>
      </p:sp>
      <p:pic>
        <p:nvPicPr>
          <p:cNvPr id="12" name="Imagen 11">
            <a:extLst>
              <a:ext uri="{FF2B5EF4-FFF2-40B4-BE49-F238E27FC236}">
                <a16:creationId xmlns:a16="http://schemas.microsoft.com/office/drawing/2014/main" id="{D4A8775F-1792-5E8D-EC89-039522F09D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854" b="15564"/>
          <a:stretch/>
        </p:blipFill>
        <p:spPr>
          <a:xfrm>
            <a:off x="1475656" y="1848814"/>
            <a:ext cx="2664295" cy="2720606"/>
          </a:xfrm>
          <a:prstGeom prst="ellipse">
            <a:avLst/>
          </a:prstGeom>
          <a:ln w="9525"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4" name="CuadroTexto 13">
            <a:extLst>
              <a:ext uri="{FF2B5EF4-FFF2-40B4-BE49-F238E27FC236}">
                <a16:creationId xmlns:a16="http://schemas.microsoft.com/office/drawing/2014/main" id="{B06E8745-FC7D-C5D4-C3D9-A5F1D49BB5F2}"/>
              </a:ext>
            </a:extLst>
          </p:cNvPr>
          <p:cNvSpPr txBox="1"/>
          <p:nvPr/>
        </p:nvSpPr>
        <p:spPr>
          <a:xfrm>
            <a:off x="4283968" y="2308870"/>
            <a:ext cx="2934072" cy="369332"/>
          </a:xfrm>
          <a:prstGeom prst="rect">
            <a:avLst/>
          </a:prstGeom>
          <a:noFill/>
        </p:spPr>
        <p:txBody>
          <a:bodyPr wrap="square">
            <a:spAutoFit/>
          </a:bodyPr>
          <a:lstStyle/>
          <a:p>
            <a:pPr algn="ctr">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ULIANOV SULCA CHACCHI</a:t>
            </a:r>
            <a:endParaRPr lang="es-PE"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3404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F7620874-4B28-C6DB-70AE-CBEA7B3D17AB}"/>
              </a:ext>
            </a:extLst>
          </p:cNvPr>
          <p:cNvGraphicFramePr/>
          <p:nvPr>
            <p:extLst>
              <p:ext uri="{D42A27DB-BD31-4B8C-83A1-F6EECF244321}">
                <p14:modId xmlns:p14="http://schemas.microsoft.com/office/powerpoint/2010/main" val="2611085549"/>
              </p:ext>
            </p:extLst>
          </p:nvPr>
        </p:nvGraphicFramePr>
        <p:xfrm>
          <a:off x="179512" y="1268188"/>
          <a:ext cx="8774768" cy="3535809"/>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a16="http://schemas.microsoft.com/office/drawing/2014/main" id="{ACDBB841-79FD-AA3D-A24A-44EAE0B7503A}"/>
              </a:ext>
            </a:extLst>
          </p:cNvPr>
          <p:cNvSpPr/>
          <p:nvPr/>
        </p:nvSpPr>
        <p:spPr>
          <a:xfrm>
            <a:off x="251520" y="4803998"/>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spTree>
    <p:extLst>
      <p:ext uri="{BB962C8B-B14F-4D97-AF65-F5344CB8AC3E}">
        <p14:creationId xmlns:p14="http://schemas.microsoft.com/office/powerpoint/2010/main" val="2753197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F7620874-4B28-C6DB-70AE-CBEA7B3D17AB}"/>
              </a:ext>
            </a:extLst>
          </p:cNvPr>
          <p:cNvGraphicFramePr/>
          <p:nvPr>
            <p:extLst>
              <p:ext uri="{D42A27DB-BD31-4B8C-83A1-F6EECF244321}">
                <p14:modId xmlns:p14="http://schemas.microsoft.com/office/powerpoint/2010/main" val="3592735349"/>
              </p:ext>
            </p:extLst>
          </p:nvPr>
        </p:nvGraphicFramePr>
        <p:xfrm>
          <a:off x="179512" y="1268188"/>
          <a:ext cx="8774768" cy="3535809"/>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a16="http://schemas.microsoft.com/office/drawing/2014/main" id="{ACDBB841-79FD-AA3D-A24A-44EAE0B7503A}"/>
              </a:ext>
            </a:extLst>
          </p:cNvPr>
          <p:cNvSpPr/>
          <p:nvPr/>
        </p:nvSpPr>
        <p:spPr>
          <a:xfrm>
            <a:off x="251520" y="4803998"/>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spTree>
    <p:extLst>
      <p:ext uri="{BB962C8B-B14F-4D97-AF65-F5344CB8AC3E}">
        <p14:creationId xmlns:p14="http://schemas.microsoft.com/office/powerpoint/2010/main" val="394186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6">
            <a:extLst>
              <a:ext uri="{FF2B5EF4-FFF2-40B4-BE49-F238E27FC236}">
                <a16:creationId xmlns:a16="http://schemas.microsoft.com/office/drawing/2014/main" id="{4D8D513E-E552-BB7C-ECE6-0222214B9B5D}"/>
              </a:ext>
            </a:extLst>
          </p:cNvPr>
          <p:cNvSpPr txBox="1"/>
          <p:nvPr/>
        </p:nvSpPr>
        <p:spPr>
          <a:xfrm>
            <a:off x="6300192" y="883497"/>
            <a:ext cx="2843809" cy="4401205"/>
          </a:xfrm>
          <a:prstGeom prst="rect">
            <a:avLst/>
          </a:prstGeom>
          <a:noFill/>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000" b="1" dirty="0">
                <a:solidFill>
                  <a:srgbClr val="0070C0"/>
                </a:solidFill>
              </a:rPr>
              <a:t>102,425 Estudiantes CCyT a nivel nacional</a:t>
            </a:r>
          </a:p>
          <a:p>
            <a:pPr marL="265113" lvl="0" indent="-265113" rtl="0">
              <a:buFont typeface="+mj-lt"/>
              <a:buAutoNum type="arabicPeriod"/>
            </a:pPr>
            <a:r>
              <a:rPr lang="es-ES" sz="1000" dirty="0"/>
              <a:t>11497 Estudiantes CCyT en Junín</a:t>
            </a:r>
          </a:p>
          <a:p>
            <a:pPr marL="265113" lvl="0" indent="-265113">
              <a:buFont typeface="+mj-lt"/>
              <a:buAutoNum type="arabicPeriod"/>
            </a:pPr>
            <a:r>
              <a:rPr lang="es-ES" sz="1000" dirty="0"/>
              <a:t>7833 Estudiantes CCyT en Ancash</a:t>
            </a:r>
          </a:p>
          <a:p>
            <a:pPr marL="265113" lvl="0" indent="-265113">
              <a:buFont typeface="+mj-lt"/>
              <a:buAutoNum type="arabicPeriod"/>
            </a:pPr>
            <a:r>
              <a:rPr lang="es-ES" sz="1000" dirty="0"/>
              <a:t>6688 Estudiantes CCyT en Piura</a:t>
            </a:r>
          </a:p>
          <a:p>
            <a:pPr marL="265113" lvl="0" indent="-265113">
              <a:buFont typeface="+mj-lt"/>
              <a:buAutoNum type="arabicPeriod"/>
            </a:pPr>
            <a:r>
              <a:rPr lang="es-ES" sz="1000" b="1" dirty="0">
                <a:solidFill>
                  <a:srgbClr val="C00000"/>
                </a:solidFill>
              </a:rPr>
              <a:t>6486 Estudiantes CCyT en La Libertad</a:t>
            </a:r>
          </a:p>
          <a:p>
            <a:pPr marL="265113" lvl="0" indent="-265113">
              <a:buFont typeface="+mj-lt"/>
              <a:buAutoNum type="arabicPeriod"/>
            </a:pPr>
            <a:r>
              <a:rPr lang="es-ES" sz="1000" dirty="0"/>
              <a:t>6410 Estudiantes CCyT en Puno</a:t>
            </a:r>
          </a:p>
          <a:p>
            <a:pPr marL="265113" lvl="0" indent="-265113">
              <a:buFont typeface="+mj-lt"/>
              <a:buAutoNum type="arabicPeriod"/>
            </a:pPr>
            <a:r>
              <a:rPr lang="es-ES" sz="1000" dirty="0"/>
              <a:t>5629 Estudiantes CCyT en Lima Provincias</a:t>
            </a:r>
          </a:p>
          <a:p>
            <a:pPr marL="265113" indent="-265113">
              <a:buFont typeface="+mj-lt"/>
              <a:buAutoNum type="arabicPeriod"/>
            </a:pPr>
            <a:r>
              <a:rPr lang="es-ES" sz="1000" dirty="0"/>
              <a:t>5219 Estudiantes CCyT en San Martín</a:t>
            </a:r>
          </a:p>
          <a:p>
            <a:pPr marL="265113" indent="-265113">
              <a:buFont typeface="+mj-lt"/>
              <a:buAutoNum type="arabicPeriod"/>
            </a:pPr>
            <a:r>
              <a:rPr lang="es-ES" sz="1000" dirty="0"/>
              <a:t>5163 Estudiantes CCyT en Cusco</a:t>
            </a:r>
          </a:p>
          <a:p>
            <a:pPr marL="265113" indent="-265113">
              <a:buFont typeface="+mj-lt"/>
              <a:buAutoNum type="arabicPeriod"/>
            </a:pPr>
            <a:r>
              <a:rPr lang="es-ES" sz="1000" dirty="0"/>
              <a:t>4731 Estudiantes CCyT en Cajamarca</a:t>
            </a:r>
          </a:p>
          <a:p>
            <a:pPr marL="265113" indent="-265113">
              <a:buFont typeface="+mj-lt"/>
              <a:buAutoNum type="arabicPeriod"/>
            </a:pPr>
            <a:r>
              <a:rPr lang="es-ES" sz="1000" dirty="0"/>
              <a:t>4720 Estudiantes CCyT en Huánuco</a:t>
            </a:r>
          </a:p>
          <a:p>
            <a:pPr marL="265113" indent="-265113">
              <a:buFont typeface="+mj-lt"/>
              <a:buAutoNum type="arabicPeriod"/>
            </a:pPr>
            <a:r>
              <a:rPr lang="es-ES" sz="1000" dirty="0"/>
              <a:t>4362 Estudiantes CCyT en Lima Metropolitana</a:t>
            </a:r>
          </a:p>
          <a:p>
            <a:pPr marL="265113" indent="-265113">
              <a:buFont typeface="+mj-lt"/>
              <a:buAutoNum type="arabicPeriod"/>
            </a:pPr>
            <a:r>
              <a:rPr lang="es-ES" sz="1000" dirty="0"/>
              <a:t>4361 Estudiantes CCyT en Huancavelica</a:t>
            </a:r>
          </a:p>
          <a:p>
            <a:pPr marL="265113" indent="-265113">
              <a:buFont typeface="+mj-lt"/>
              <a:buAutoNum type="arabicPeriod"/>
            </a:pPr>
            <a:r>
              <a:rPr lang="es-ES" sz="1000" dirty="0"/>
              <a:t>4338 Estudiantes CCyT en Ayacucho</a:t>
            </a:r>
          </a:p>
          <a:p>
            <a:pPr marL="265113" lvl="0" indent="-265113">
              <a:buFont typeface="+mj-lt"/>
              <a:buAutoNum type="arabicPeriod"/>
            </a:pPr>
            <a:r>
              <a:rPr lang="es-ES" sz="1000" dirty="0"/>
              <a:t>3240 Estudiantes CCyT en Lambayeque</a:t>
            </a:r>
          </a:p>
          <a:p>
            <a:pPr marL="265113" lvl="0" indent="-265113">
              <a:buFont typeface="+mj-lt"/>
              <a:buAutoNum type="arabicPeriod"/>
            </a:pPr>
            <a:r>
              <a:rPr lang="es-ES" sz="1000" dirty="0"/>
              <a:t>2973 Estudiantes CCyT en Arequipa</a:t>
            </a:r>
          </a:p>
          <a:p>
            <a:pPr marL="265113" indent="-265113">
              <a:buFont typeface="+mj-lt"/>
              <a:buAutoNum type="arabicPeriod"/>
            </a:pPr>
            <a:r>
              <a:rPr lang="es-ES" sz="1000" dirty="0"/>
              <a:t>2514 Estudiantes CCyT en Pasco</a:t>
            </a:r>
          </a:p>
          <a:p>
            <a:pPr marL="265113" indent="-265113">
              <a:buFont typeface="+mj-lt"/>
              <a:buAutoNum type="arabicPeriod"/>
            </a:pPr>
            <a:r>
              <a:rPr lang="es-ES" sz="1000" dirty="0"/>
              <a:t>2221 Estudiantes CCyT en Apurímac</a:t>
            </a:r>
          </a:p>
          <a:p>
            <a:pPr marL="265113" lvl="0" indent="-265113">
              <a:buFont typeface="+mj-lt"/>
              <a:buAutoNum type="arabicPeriod"/>
            </a:pPr>
            <a:r>
              <a:rPr lang="es-ES" sz="1000" dirty="0"/>
              <a:t>2155 Estudiantes CCyT en Tumbes</a:t>
            </a:r>
          </a:p>
          <a:p>
            <a:pPr marL="265113" indent="-265113">
              <a:buFont typeface="+mj-lt"/>
              <a:buAutoNum type="arabicPeriod"/>
            </a:pPr>
            <a:r>
              <a:rPr lang="es-ES" sz="1000" dirty="0"/>
              <a:t>1991 Estudiantes CCyT en Ica</a:t>
            </a:r>
          </a:p>
          <a:p>
            <a:pPr marL="265113" indent="-265113">
              <a:buFont typeface="+mj-lt"/>
              <a:buAutoNum type="arabicPeriod"/>
            </a:pPr>
            <a:r>
              <a:rPr lang="es-ES" sz="1000" dirty="0"/>
              <a:t>1836 Estudiantes CCyT en Ucayali</a:t>
            </a:r>
            <a:endParaRPr lang="es-ES" sz="1000" b="1" dirty="0">
              <a:solidFill>
                <a:srgbClr val="C00000"/>
              </a:solidFill>
            </a:endParaRPr>
          </a:p>
          <a:p>
            <a:pPr marL="265113" indent="-265113">
              <a:buFont typeface="+mj-lt"/>
              <a:buAutoNum type="arabicPeriod"/>
            </a:pPr>
            <a:r>
              <a:rPr lang="es-ES" sz="1000" dirty="0"/>
              <a:t>1704 Estudiantes CCyT en Amazonas</a:t>
            </a:r>
          </a:p>
          <a:p>
            <a:pPr marL="265113" indent="-265113">
              <a:buFont typeface="+mj-lt"/>
              <a:buAutoNum type="arabicPeriod"/>
            </a:pPr>
            <a:r>
              <a:rPr lang="es-ES" sz="1000" dirty="0"/>
              <a:t>1617 Estudiantes CCyT en Moquegua</a:t>
            </a:r>
          </a:p>
          <a:p>
            <a:pPr marL="265113" indent="-265113">
              <a:buFont typeface="+mj-lt"/>
              <a:buAutoNum type="arabicPeriod"/>
            </a:pPr>
            <a:r>
              <a:rPr lang="es-ES" sz="1000" dirty="0"/>
              <a:t>1541 Estudiantes CCyT en Madre de Dios</a:t>
            </a:r>
          </a:p>
          <a:p>
            <a:pPr marL="265113" indent="-265113">
              <a:buFont typeface="+mj-lt"/>
              <a:buAutoNum type="arabicPeriod"/>
            </a:pPr>
            <a:r>
              <a:rPr lang="es-ES" sz="1000" dirty="0"/>
              <a:t>1239 Estudiantes CCyT en Loreto</a:t>
            </a:r>
          </a:p>
          <a:p>
            <a:pPr marL="265113" indent="-265113">
              <a:buFont typeface="+mj-lt"/>
              <a:buAutoNum type="arabicPeriod"/>
            </a:pPr>
            <a:r>
              <a:rPr lang="es-ES" sz="1000" dirty="0"/>
              <a:t>1315 Estudiantes CCyT en Tacna</a:t>
            </a:r>
          </a:p>
          <a:p>
            <a:pPr marL="265113" indent="-265113">
              <a:buFont typeface="+mj-lt"/>
              <a:buAutoNum type="arabicPeriod"/>
            </a:pPr>
            <a:r>
              <a:rPr lang="es-ES" sz="1000" dirty="0"/>
              <a:t>642 Estudiantes CCyT en Callao</a:t>
            </a:r>
          </a:p>
        </p:txBody>
      </p:sp>
      <p:sp>
        <p:nvSpPr>
          <p:cNvPr id="4" name="Rectángulo 3">
            <a:extLst>
              <a:ext uri="{FF2B5EF4-FFF2-40B4-BE49-F238E27FC236}">
                <a16:creationId xmlns:a16="http://schemas.microsoft.com/office/drawing/2014/main" id="{C67B89CE-ED02-0CB4-64CA-F3F538BCF745}"/>
              </a:ext>
            </a:extLst>
          </p:cNvPr>
          <p:cNvSpPr/>
          <p:nvPr/>
        </p:nvSpPr>
        <p:spPr>
          <a:xfrm>
            <a:off x="3705831" y="6062223"/>
            <a:ext cx="338764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PE" sz="900" dirty="0">
                <a:latin typeface="+mj-lt"/>
              </a:rPr>
              <a:t>“Fuente: SIGECCYT-diciembre del 2022”</a:t>
            </a:r>
            <a:endParaRPr lang="es-ES" sz="900" dirty="0">
              <a:latin typeface="+mj-lt"/>
            </a:endParaRPr>
          </a:p>
        </p:txBody>
      </p:sp>
      <p:sp>
        <p:nvSpPr>
          <p:cNvPr id="6" name="Rectángulo 5">
            <a:extLst>
              <a:ext uri="{FF2B5EF4-FFF2-40B4-BE49-F238E27FC236}">
                <a16:creationId xmlns:a16="http://schemas.microsoft.com/office/drawing/2014/main" id="{ACDBB841-79FD-AA3D-A24A-44EAE0B7503A}"/>
              </a:ext>
            </a:extLst>
          </p:cNvPr>
          <p:cNvSpPr/>
          <p:nvPr/>
        </p:nvSpPr>
        <p:spPr>
          <a:xfrm>
            <a:off x="135713" y="4877740"/>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graphicFrame>
        <p:nvGraphicFramePr>
          <p:cNvPr id="7" name="Gráfico 6"/>
          <p:cNvGraphicFramePr/>
          <p:nvPr>
            <p:extLst>
              <p:ext uri="{D42A27DB-BD31-4B8C-83A1-F6EECF244321}">
                <p14:modId xmlns:p14="http://schemas.microsoft.com/office/powerpoint/2010/main" val="710429640"/>
              </p:ext>
            </p:extLst>
          </p:nvPr>
        </p:nvGraphicFramePr>
        <p:xfrm>
          <a:off x="-17740" y="1131590"/>
          <a:ext cx="6505747" cy="38615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1841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67B89CE-ED02-0CB4-64CA-F3F538BCF745}"/>
              </a:ext>
            </a:extLst>
          </p:cNvPr>
          <p:cNvSpPr/>
          <p:nvPr/>
        </p:nvSpPr>
        <p:spPr>
          <a:xfrm>
            <a:off x="3705831" y="6062223"/>
            <a:ext cx="338764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PE" sz="900" dirty="0">
                <a:latin typeface="+mj-lt"/>
              </a:rPr>
              <a:t>“Fuente: SIGECCYT-diciembre del 2022”</a:t>
            </a:r>
            <a:endParaRPr lang="es-ES" sz="900" dirty="0">
              <a:latin typeface="+mj-lt"/>
            </a:endParaRPr>
          </a:p>
        </p:txBody>
      </p:sp>
      <p:sp>
        <p:nvSpPr>
          <p:cNvPr id="6" name="Rectángulo 5">
            <a:extLst>
              <a:ext uri="{FF2B5EF4-FFF2-40B4-BE49-F238E27FC236}">
                <a16:creationId xmlns:a16="http://schemas.microsoft.com/office/drawing/2014/main" id="{ACDBB841-79FD-AA3D-A24A-44EAE0B7503A}"/>
              </a:ext>
            </a:extLst>
          </p:cNvPr>
          <p:cNvSpPr/>
          <p:nvPr/>
        </p:nvSpPr>
        <p:spPr>
          <a:xfrm>
            <a:off x="251520" y="4877740"/>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graphicFrame>
        <p:nvGraphicFramePr>
          <p:cNvPr id="7" name="Gráfico 6"/>
          <p:cNvGraphicFramePr/>
          <p:nvPr>
            <p:extLst>
              <p:ext uri="{D42A27DB-BD31-4B8C-83A1-F6EECF244321}">
                <p14:modId xmlns:p14="http://schemas.microsoft.com/office/powerpoint/2010/main" val="1434029078"/>
              </p:ext>
            </p:extLst>
          </p:nvPr>
        </p:nvGraphicFramePr>
        <p:xfrm>
          <a:off x="0" y="1131590"/>
          <a:ext cx="9144000" cy="41764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14254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67B89CE-ED02-0CB4-64CA-F3F538BCF745}"/>
              </a:ext>
            </a:extLst>
          </p:cNvPr>
          <p:cNvSpPr/>
          <p:nvPr/>
        </p:nvSpPr>
        <p:spPr>
          <a:xfrm>
            <a:off x="3705831" y="6062223"/>
            <a:ext cx="338764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PE" sz="900" dirty="0">
                <a:latin typeface="+mj-lt"/>
              </a:rPr>
              <a:t>“Fuente: SIGECCYT-diciembre del 2022”</a:t>
            </a:r>
            <a:endParaRPr lang="es-ES" sz="900" dirty="0">
              <a:latin typeface="+mj-lt"/>
            </a:endParaRPr>
          </a:p>
        </p:txBody>
      </p:sp>
      <p:sp>
        <p:nvSpPr>
          <p:cNvPr id="6" name="Rectángulo 5">
            <a:extLst>
              <a:ext uri="{FF2B5EF4-FFF2-40B4-BE49-F238E27FC236}">
                <a16:creationId xmlns:a16="http://schemas.microsoft.com/office/drawing/2014/main" id="{ACDBB841-79FD-AA3D-A24A-44EAE0B7503A}"/>
              </a:ext>
            </a:extLst>
          </p:cNvPr>
          <p:cNvSpPr/>
          <p:nvPr/>
        </p:nvSpPr>
        <p:spPr>
          <a:xfrm>
            <a:off x="251520" y="4877740"/>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graphicFrame>
        <p:nvGraphicFramePr>
          <p:cNvPr id="7" name="Gráfico 6"/>
          <p:cNvGraphicFramePr/>
          <p:nvPr>
            <p:extLst>
              <p:ext uri="{D42A27DB-BD31-4B8C-83A1-F6EECF244321}">
                <p14:modId xmlns:p14="http://schemas.microsoft.com/office/powerpoint/2010/main" val="430826277"/>
              </p:ext>
            </p:extLst>
          </p:nvPr>
        </p:nvGraphicFramePr>
        <p:xfrm>
          <a:off x="0" y="1131590"/>
          <a:ext cx="9144000" cy="41764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90445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67B89CE-ED02-0CB4-64CA-F3F538BCF745}"/>
              </a:ext>
            </a:extLst>
          </p:cNvPr>
          <p:cNvSpPr/>
          <p:nvPr/>
        </p:nvSpPr>
        <p:spPr>
          <a:xfrm>
            <a:off x="3705831" y="6062223"/>
            <a:ext cx="338764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PE" sz="900" dirty="0">
                <a:latin typeface="+mj-lt"/>
              </a:rPr>
              <a:t>“Fuente: SIGECCYT-diciembre del 2022”</a:t>
            </a:r>
            <a:endParaRPr lang="es-ES" sz="900" dirty="0">
              <a:latin typeface="+mj-lt"/>
            </a:endParaRPr>
          </a:p>
        </p:txBody>
      </p:sp>
      <p:sp>
        <p:nvSpPr>
          <p:cNvPr id="6" name="Rectángulo 5">
            <a:extLst>
              <a:ext uri="{FF2B5EF4-FFF2-40B4-BE49-F238E27FC236}">
                <a16:creationId xmlns:a16="http://schemas.microsoft.com/office/drawing/2014/main" id="{ACDBB841-79FD-AA3D-A24A-44EAE0B7503A}"/>
              </a:ext>
            </a:extLst>
          </p:cNvPr>
          <p:cNvSpPr/>
          <p:nvPr/>
        </p:nvSpPr>
        <p:spPr>
          <a:xfrm>
            <a:off x="251520" y="4877740"/>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graphicFrame>
        <p:nvGraphicFramePr>
          <p:cNvPr id="7" name="Gráfico 6"/>
          <p:cNvGraphicFramePr/>
          <p:nvPr>
            <p:extLst>
              <p:ext uri="{D42A27DB-BD31-4B8C-83A1-F6EECF244321}">
                <p14:modId xmlns:p14="http://schemas.microsoft.com/office/powerpoint/2010/main" val="3805754060"/>
              </p:ext>
            </p:extLst>
          </p:nvPr>
        </p:nvGraphicFramePr>
        <p:xfrm>
          <a:off x="0" y="1131590"/>
          <a:ext cx="9144000" cy="41764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36892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uadroTexto 6">
            <a:extLst>
              <a:ext uri="{FF2B5EF4-FFF2-40B4-BE49-F238E27FC236}">
                <a16:creationId xmlns:a16="http://schemas.microsoft.com/office/drawing/2014/main" id="{4D8D513E-E552-BB7C-ECE6-0222214B9B5D}"/>
              </a:ext>
            </a:extLst>
          </p:cNvPr>
          <p:cNvSpPr txBox="1"/>
          <p:nvPr/>
        </p:nvSpPr>
        <p:spPr>
          <a:xfrm>
            <a:off x="107505" y="1995686"/>
            <a:ext cx="1872208" cy="861774"/>
          </a:xfrm>
          <a:prstGeom prst="rect">
            <a:avLst/>
          </a:prstGeom>
          <a:noFill/>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rtl="0">
              <a:buFont typeface="Arial" panose="020B0604020202020204" pitchFamily="34" charset="0"/>
              <a:buChar char="•"/>
            </a:pPr>
            <a:endParaRPr lang="es-ES" sz="1000" dirty="0">
              <a:solidFill>
                <a:schemeClr val="bg2">
                  <a:lumMod val="25000"/>
                </a:schemeClr>
              </a:solidFill>
            </a:endParaRPr>
          </a:p>
          <a:p>
            <a:pPr marL="285750" indent="-285750">
              <a:buFont typeface="Arial" panose="020B0604020202020204" pitchFamily="34" charset="0"/>
              <a:buChar char="•"/>
            </a:pPr>
            <a:r>
              <a:rPr lang="es-ES" sz="1000" dirty="0">
                <a:solidFill>
                  <a:schemeClr val="bg2">
                    <a:lumMod val="25000"/>
                  </a:schemeClr>
                </a:solidFill>
              </a:rPr>
              <a:t>102,425 Estudiantes</a:t>
            </a:r>
          </a:p>
          <a:p>
            <a:pPr marL="285750" lvl="0" indent="-285750" rtl="0">
              <a:buFont typeface="Arial" panose="020B0604020202020204" pitchFamily="34" charset="0"/>
              <a:buChar char="•"/>
            </a:pPr>
            <a:r>
              <a:rPr lang="es-ES" sz="1000" dirty="0">
                <a:solidFill>
                  <a:schemeClr val="bg2">
                    <a:lumMod val="25000"/>
                  </a:schemeClr>
                </a:solidFill>
              </a:rPr>
              <a:t>53,123 alumnas (52%)</a:t>
            </a:r>
          </a:p>
          <a:p>
            <a:pPr marL="285750" lvl="0" indent="-285750" rtl="0">
              <a:buFont typeface="Arial" panose="020B0604020202020204" pitchFamily="34" charset="0"/>
              <a:buChar char="•"/>
            </a:pPr>
            <a:r>
              <a:rPr lang="es-ES" sz="1000" dirty="0">
                <a:solidFill>
                  <a:schemeClr val="bg2">
                    <a:lumMod val="25000"/>
                  </a:schemeClr>
                </a:solidFill>
              </a:rPr>
              <a:t>49,302 alumnos (48%)</a:t>
            </a:r>
          </a:p>
          <a:p>
            <a:pPr marL="285750" lvl="0" indent="-285750" rtl="0">
              <a:buFont typeface="Arial" panose="020B0604020202020204" pitchFamily="34" charset="0"/>
              <a:buChar char="•"/>
            </a:pPr>
            <a:endParaRPr lang="es-ES" sz="1000" dirty="0"/>
          </a:p>
        </p:txBody>
      </p:sp>
      <p:graphicFrame>
        <p:nvGraphicFramePr>
          <p:cNvPr id="8" name="Gráfico 7">
            <a:extLst>
              <a:ext uri="{FF2B5EF4-FFF2-40B4-BE49-F238E27FC236}">
                <a16:creationId xmlns:a16="http://schemas.microsoft.com/office/drawing/2014/main" id="{2F13E694-11F2-D47D-483A-BD0CB61EF12D}"/>
              </a:ext>
            </a:extLst>
          </p:cNvPr>
          <p:cNvGraphicFramePr/>
          <p:nvPr>
            <p:extLst>
              <p:ext uri="{D42A27DB-BD31-4B8C-83A1-F6EECF244321}">
                <p14:modId xmlns:p14="http://schemas.microsoft.com/office/powerpoint/2010/main" val="554388096"/>
              </p:ext>
            </p:extLst>
          </p:nvPr>
        </p:nvGraphicFramePr>
        <p:xfrm>
          <a:off x="1547664" y="915566"/>
          <a:ext cx="7596336" cy="4227934"/>
        </p:xfrm>
        <a:graphic>
          <a:graphicData uri="http://schemas.openxmlformats.org/drawingml/2006/chart">
            <c:chart xmlns:c="http://schemas.openxmlformats.org/drawingml/2006/chart" xmlns:r="http://schemas.openxmlformats.org/officeDocument/2006/relationships" r:id="rId4"/>
          </a:graphicData>
        </a:graphic>
      </p:graphicFrame>
      <p:pic>
        <p:nvPicPr>
          <p:cNvPr id="10" name="Imagen 9">
            <a:extLst>
              <a:ext uri="{FF2B5EF4-FFF2-40B4-BE49-F238E27FC236}">
                <a16:creationId xmlns:a16="http://schemas.microsoft.com/office/drawing/2014/main" id="{025802C8-5E25-4B5F-48D7-5C3C36992D02}"/>
              </a:ext>
            </a:extLst>
          </p:cNvPr>
          <p:cNvPicPr>
            <a:picLocks noChangeAspect="1"/>
          </p:cNvPicPr>
          <p:nvPr/>
        </p:nvPicPr>
        <p:blipFill>
          <a:blip r:embed="rId5"/>
          <a:stretch>
            <a:fillRect/>
          </a:stretch>
        </p:blipFill>
        <p:spPr>
          <a:xfrm>
            <a:off x="6948264" y="1781665"/>
            <a:ext cx="1571152" cy="245493"/>
          </a:xfrm>
          <a:prstGeom prst="rect">
            <a:avLst/>
          </a:prstGeom>
        </p:spPr>
      </p:pic>
    </p:spTree>
    <p:extLst>
      <p:ext uri="{BB962C8B-B14F-4D97-AF65-F5344CB8AC3E}">
        <p14:creationId xmlns:p14="http://schemas.microsoft.com/office/powerpoint/2010/main" val="2597355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67B89CE-ED02-0CB4-64CA-F3F538BCF745}"/>
              </a:ext>
            </a:extLst>
          </p:cNvPr>
          <p:cNvSpPr/>
          <p:nvPr/>
        </p:nvSpPr>
        <p:spPr>
          <a:xfrm>
            <a:off x="3705831" y="6062223"/>
            <a:ext cx="338764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PE" sz="900" dirty="0">
                <a:latin typeface="+mj-lt"/>
              </a:rPr>
              <a:t>“Fuente: SIGECCYT-diciembre del 2022”</a:t>
            </a:r>
            <a:endParaRPr lang="es-ES" sz="900" dirty="0">
              <a:latin typeface="+mj-lt"/>
            </a:endParaRPr>
          </a:p>
        </p:txBody>
      </p:sp>
      <p:sp>
        <p:nvSpPr>
          <p:cNvPr id="6" name="Rectángulo 5">
            <a:extLst>
              <a:ext uri="{FF2B5EF4-FFF2-40B4-BE49-F238E27FC236}">
                <a16:creationId xmlns:a16="http://schemas.microsoft.com/office/drawing/2014/main" id="{ACDBB841-79FD-AA3D-A24A-44EAE0B7503A}"/>
              </a:ext>
            </a:extLst>
          </p:cNvPr>
          <p:cNvSpPr/>
          <p:nvPr/>
        </p:nvSpPr>
        <p:spPr>
          <a:xfrm>
            <a:off x="251520" y="4877740"/>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graphicFrame>
        <p:nvGraphicFramePr>
          <p:cNvPr id="7" name="Gráfico 6"/>
          <p:cNvGraphicFramePr/>
          <p:nvPr>
            <p:extLst>
              <p:ext uri="{D42A27DB-BD31-4B8C-83A1-F6EECF244321}">
                <p14:modId xmlns:p14="http://schemas.microsoft.com/office/powerpoint/2010/main" val="407159167"/>
              </p:ext>
            </p:extLst>
          </p:nvPr>
        </p:nvGraphicFramePr>
        <p:xfrm>
          <a:off x="0" y="1131590"/>
          <a:ext cx="2699792" cy="33843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Gráfico 4">
            <a:extLst>
              <a:ext uri="{FF2B5EF4-FFF2-40B4-BE49-F238E27FC236}">
                <a16:creationId xmlns:a16="http://schemas.microsoft.com/office/drawing/2014/main" id="{B7A79C2A-4821-20AC-951C-64FB17FAC20B}"/>
              </a:ext>
            </a:extLst>
          </p:cNvPr>
          <p:cNvGraphicFramePr/>
          <p:nvPr>
            <p:extLst>
              <p:ext uri="{D42A27DB-BD31-4B8C-83A1-F6EECF244321}">
                <p14:modId xmlns:p14="http://schemas.microsoft.com/office/powerpoint/2010/main" val="2060686274"/>
              </p:ext>
            </p:extLst>
          </p:nvPr>
        </p:nvGraphicFramePr>
        <p:xfrm>
          <a:off x="3222104" y="1131590"/>
          <a:ext cx="2699792" cy="33843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áfico 7">
            <a:extLst>
              <a:ext uri="{FF2B5EF4-FFF2-40B4-BE49-F238E27FC236}">
                <a16:creationId xmlns:a16="http://schemas.microsoft.com/office/drawing/2014/main" id="{895F2583-6832-B7B9-0C36-EF87EA6B09EB}"/>
              </a:ext>
            </a:extLst>
          </p:cNvPr>
          <p:cNvGraphicFramePr/>
          <p:nvPr>
            <p:extLst>
              <p:ext uri="{D42A27DB-BD31-4B8C-83A1-F6EECF244321}">
                <p14:modId xmlns:p14="http://schemas.microsoft.com/office/powerpoint/2010/main" val="1656241535"/>
              </p:ext>
            </p:extLst>
          </p:nvPr>
        </p:nvGraphicFramePr>
        <p:xfrm>
          <a:off x="6084168" y="1131590"/>
          <a:ext cx="2699792" cy="3384376"/>
        </p:xfrm>
        <a:graphic>
          <a:graphicData uri="http://schemas.openxmlformats.org/drawingml/2006/chart">
            <c:chart xmlns:c="http://schemas.openxmlformats.org/drawingml/2006/chart" xmlns:r="http://schemas.openxmlformats.org/officeDocument/2006/relationships" r:id="rId6"/>
          </a:graphicData>
        </a:graphic>
      </p:graphicFrame>
      <p:sp>
        <p:nvSpPr>
          <p:cNvPr id="9" name="CuadroTexto 8">
            <a:extLst>
              <a:ext uri="{FF2B5EF4-FFF2-40B4-BE49-F238E27FC236}">
                <a16:creationId xmlns:a16="http://schemas.microsoft.com/office/drawing/2014/main" id="{2E51D93D-8132-E4AA-D91F-DC58E3326F0F}"/>
              </a:ext>
            </a:extLst>
          </p:cNvPr>
          <p:cNvSpPr txBox="1"/>
          <p:nvPr/>
        </p:nvSpPr>
        <p:spPr>
          <a:xfrm>
            <a:off x="2023511" y="987901"/>
            <a:ext cx="5328592" cy="461665"/>
          </a:xfrm>
          <a:prstGeom prst="rect">
            <a:avLst/>
          </a:prstGeom>
          <a:noFill/>
        </p:spPr>
        <p:txBody>
          <a:bodyPr wrap="square" rtlCol="0">
            <a:spAutoFit/>
          </a:bodyPr>
          <a:lstStyle/>
          <a:p>
            <a:pPr algn="ctr" rtl="0">
              <a:defRPr sz="2128" b="1" i="0" u="none" strike="noStrike" kern="1200" cap="all" spc="120" normalizeH="0" baseline="0">
                <a:solidFill>
                  <a:prstClr val="black">
                    <a:lumMod val="65000"/>
                    <a:lumOff val="35000"/>
                  </a:prstClr>
                </a:solidFill>
                <a:latin typeface="+mn-lt"/>
                <a:ea typeface="+mn-ea"/>
                <a:cs typeface="+mn-cs"/>
              </a:defRPr>
            </a:pPr>
            <a:r>
              <a:rPr lang="en-US" sz="1200" dirty="0"/>
              <a:t>N° TOTAL DE ESTUDIANTES</a:t>
            </a:r>
            <a:r>
              <a:rPr lang="en-US" sz="1200" baseline="0" dirty="0"/>
              <a:t> POR GÉNERO EN LOS </a:t>
            </a:r>
            <a:r>
              <a:rPr lang="en-US" sz="1200" dirty="0"/>
              <a:t>CLUBES DE CIENCIA Y TECNOLOGIA de la GRE LA LIBERTAD</a:t>
            </a:r>
          </a:p>
        </p:txBody>
      </p:sp>
      <p:pic>
        <p:nvPicPr>
          <p:cNvPr id="11" name="Imagen 10">
            <a:extLst>
              <a:ext uri="{FF2B5EF4-FFF2-40B4-BE49-F238E27FC236}">
                <a16:creationId xmlns:a16="http://schemas.microsoft.com/office/drawing/2014/main" id="{0B210871-DBCA-8F95-A2BE-2449519BF58C}"/>
              </a:ext>
            </a:extLst>
          </p:cNvPr>
          <p:cNvPicPr>
            <a:picLocks noChangeAspect="1"/>
          </p:cNvPicPr>
          <p:nvPr/>
        </p:nvPicPr>
        <p:blipFill>
          <a:blip r:embed="rId7"/>
          <a:stretch>
            <a:fillRect/>
          </a:stretch>
        </p:blipFill>
        <p:spPr>
          <a:xfrm>
            <a:off x="6876255" y="4659551"/>
            <a:ext cx="1846161" cy="288463"/>
          </a:xfrm>
          <a:prstGeom prst="rect">
            <a:avLst/>
          </a:prstGeom>
        </p:spPr>
      </p:pic>
      <p:sp>
        <p:nvSpPr>
          <p:cNvPr id="12" name="CuadroTexto 11">
            <a:extLst>
              <a:ext uri="{FF2B5EF4-FFF2-40B4-BE49-F238E27FC236}">
                <a16:creationId xmlns:a16="http://schemas.microsoft.com/office/drawing/2014/main" id="{9F4F630D-4FDE-4B0C-27C0-24CC462A14AE}"/>
              </a:ext>
            </a:extLst>
          </p:cNvPr>
          <p:cNvSpPr txBox="1"/>
          <p:nvPr/>
        </p:nvSpPr>
        <p:spPr>
          <a:xfrm>
            <a:off x="481490" y="1649392"/>
            <a:ext cx="1736812" cy="276999"/>
          </a:xfrm>
          <a:prstGeom prst="rect">
            <a:avLst/>
          </a:prstGeom>
          <a:noFill/>
        </p:spPr>
        <p:txBody>
          <a:bodyPr wrap="square" rtlCol="0">
            <a:spAutoFit/>
          </a:bodyPr>
          <a:lstStyle/>
          <a:p>
            <a:pPr algn="ctr" rtl="0">
              <a:defRPr sz="2128" b="1" i="0" u="none" strike="noStrike" kern="1200" cap="all" spc="120" normalizeH="0" baseline="0">
                <a:solidFill>
                  <a:prstClr val="black">
                    <a:lumMod val="65000"/>
                    <a:lumOff val="35000"/>
                  </a:prstClr>
                </a:solidFill>
                <a:latin typeface="+mn-lt"/>
                <a:ea typeface="+mn-ea"/>
                <a:cs typeface="+mn-cs"/>
              </a:defRPr>
            </a:pPr>
            <a:r>
              <a:rPr lang="en-US" sz="1200" dirty="0"/>
              <a:t>NIVEL INICIAL</a:t>
            </a:r>
          </a:p>
        </p:txBody>
      </p:sp>
      <p:sp>
        <p:nvSpPr>
          <p:cNvPr id="13" name="CuadroTexto 12">
            <a:extLst>
              <a:ext uri="{FF2B5EF4-FFF2-40B4-BE49-F238E27FC236}">
                <a16:creationId xmlns:a16="http://schemas.microsoft.com/office/drawing/2014/main" id="{87F41C6B-847F-85E0-9E46-542983FA0A9B}"/>
              </a:ext>
            </a:extLst>
          </p:cNvPr>
          <p:cNvSpPr txBox="1"/>
          <p:nvPr/>
        </p:nvSpPr>
        <p:spPr>
          <a:xfrm>
            <a:off x="3705831" y="1593255"/>
            <a:ext cx="1736812" cy="276999"/>
          </a:xfrm>
          <a:prstGeom prst="rect">
            <a:avLst/>
          </a:prstGeom>
          <a:noFill/>
        </p:spPr>
        <p:txBody>
          <a:bodyPr wrap="square" rtlCol="0">
            <a:spAutoFit/>
          </a:bodyPr>
          <a:lstStyle/>
          <a:p>
            <a:pPr algn="ctr" rtl="0">
              <a:defRPr sz="2128" b="1" i="0" u="none" strike="noStrike" kern="1200" cap="all" spc="120" normalizeH="0" baseline="0">
                <a:solidFill>
                  <a:prstClr val="black">
                    <a:lumMod val="65000"/>
                    <a:lumOff val="35000"/>
                  </a:prstClr>
                </a:solidFill>
                <a:latin typeface="+mn-lt"/>
                <a:ea typeface="+mn-ea"/>
                <a:cs typeface="+mn-cs"/>
              </a:defRPr>
            </a:pPr>
            <a:r>
              <a:rPr lang="en-US" sz="1200" dirty="0"/>
              <a:t>NIVEL PRIMARIA</a:t>
            </a:r>
          </a:p>
        </p:txBody>
      </p:sp>
      <p:sp>
        <p:nvSpPr>
          <p:cNvPr id="14" name="CuadroTexto 13">
            <a:extLst>
              <a:ext uri="{FF2B5EF4-FFF2-40B4-BE49-F238E27FC236}">
                <a16:creationId xmlns:a16="http://schemas.microsoft.com/office/drawing/2014/main" id="{0F56879B-F20A-1C6D-ABCC-38B97888EF6A}"/>
              </a:ext>
            </a:extLst>
          </p:cNvPr>
          <p:cNvSpPr txBox="1"/>
          <p:nvPr/>
        </p:nvSpPr>
        <p:spPr>
          <a:xfrm>
            <a:off x="6565658" y="1593254"/>
            <a:ext cx="1736812" cy="276999"/>
          </a:xfrm>
          <a:prstGeom prst="rect">
            <a:avLst/>
          </a:prstGeom>
          <a:noFill/>
        </p:spPr>
        <p:txBody>
          <a:bodyPr wrap="square" rtlCol="0">
            <a:spAutoFit/>
          </a:bodyPr>
          <a:lstStyle/>
          <a:p>
            <a:pPr algn="ctr" rtl="0">
              <a:defRPr sz="2128" b="1" i="0" u="none" strike="noStrike" kern="1200" cap="all" spc="120" normalizeH="0" baseline="0">
                <a:solidFill>
                  <a:prstClr val="black">
                    <a:lumMod val="65000"/>
                    <a:lumOff val="35000"/>
                  </a:prstClr>
                </a:solidFill>
                <a:latin typeface="+mn-lt"/>
                <a:ea typeface="+mn-ea"/>
                <a:cs typeface="+mn-cs"/>
              </a:defRPr>
            </a:pPr>
            <a:r>
              <a:rPr lang="en-US" sz="1200" dirty="0"/>
              <a:t>NIVEL SECUNDARIA</a:t>
            </a:r>
          </a:p>
        </p:txBody>
      </p:sp>
    </p:spTree>
    <p:extLst>
      <p:ext uri="{BB962C8B-B14F-4D97-AF65-F5344CB8AC3E}">
        <p14:creationId xmlns:p14="http://schemas.microsoft.com/office/powerpoint/2010/main" val="3388453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67B89CE-ED02-0CB4-64CA-F3F538BCF745}"/>
              </a:ext>
            </a:extLst>
          </p:cNvPr>
          <p:cNvSpPr/>
          <p:nvPr/>
        </p:nvSpPr>
        <p:spPr>
          <a:xfrm>
            <a:off x="3705831" y="6062223"/>
            <a:ext cx="338764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PE" sz="900" dirty="0">
                <a:latin typeface="+mj-lt"/>
              </a:rPr>
              <a:t>“Fuente: SIGECCYT-diciembre del 2022”</a:t>
            </a:r>
            <a:endParaRPr lang="es-ES" sz="900" dirty="0">
              <a:latin typeface="+mj-lt"/>
            </a:endParaRPr>
          </a:p>
        </p:txBody>
      </p:sp>
      <p:sp>
        <p:nvSpPr>
          <p:cNvPr id="6" name="Rectángulo 5">
            <a:extLst>
              <a:ext uri="{FF2B5EF4-FFF2-40B4-BE49-F238E27FC236}">
                <a16:creationId xmlns:a16="http://schemas.microsoft.com/office/drawing/2014/main" id="{ACDBB841-79FD-AA3D-A24A-44EAE0B7503A}"/>
              </a:ext>
            </a:extLst>
          </p:cNvPr>
          <p:cNvSpPr/>
          <p:nvPr/>
        </p:nvSpPr>
        <p:spPr>
          <a:xfrm>
            <a:off x="251520" y="4877740"/>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graphicFrame>
        <p:nvGraphicFramePr>
          <p:cNvPr id="7" name="Gráfico 6"/>
          <p:cNvGraphicFramePr/>
          <p:nvPr>
            <p:extLst>
              <p:ext uri="{D42A27DB-BD31-4B8C-83A1-F6EECF244321}">
                <p14:modId xmlns:p14="http://schemas.microsoft.com/office/powerpoint/2010/main" val="1005833066"/>
              </p:ext>
            </p:extLst>
          </p:nvPr>
        </p:nvGraphicFramePr>
        <p:xfrm>
          <a:off x="0" y="987574"/>
          <a:ext cx="9144000" cy="43204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47081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uadroTexto 6">
            <a:extLst>
              <a:ext uri="{FF2B5EF4-FFF2-40B4-BE49-F238E27FC236}">
                <a16:creationId xmlns:a16="http://schemas.microsoft.com/office/drawing/2014/main" id="{4D8D513E-E552-BB7C-ECE6-0222214B9B5D}"/>
              </a:ext>
            </a:extLst>
          </p:cNvPr>
          <p:cNvSpPr txBox="1"/>
          <p:nvPr/>
        </p:nvSpPr>
        <p:spPr>
          <a:xfrm>
            <a:off x="107505" y="1995686"/>
            <a:ext cx="1872208" cy="1477328"/>
          </a:xfrm>
          <a:prstGeom prst="rect">
            <a:avLst/>
          </a:prstGeom>
          <a:noFill/>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rtl="0">
              <a:buFont typeface="Arial" panose="020B0604020202020204" pitchFamily="34" charset="0"/>
              <a:buChar char="•"/>
            </a:pPr>
            <a:endParaRPr lang="es-ES" sz="1000" dirty="0">
              <a:solidFill>
                <a:schemeClr val="bg2">
                  <a:lumMod val="25000"/>
                </a:schemeClr>
              </a:solidFill>
            </a:endParaRPr>
          </a:p>
          <a:p>
            <a:pPr marL="285750" indent="-285750">
              <a:buFont typeface="Arial" panose="020B0604020202020204" pitchFamily="34" charset="0"/>
              <a:buChar char="•"/>
            </a:pPr>
            <a:r>
              <a:rPr lang="es-ES" sz="1000" dirty="0">
                <a:solidFill>
                  <a:schemeClr val="bg2">
                    <a:lumMod val="25000"/>
                  </a:schemeClr>
                </a:solidFill>
              </a:rPr>
              <a:t>102,425 Estudiantes</a:t>
            </a:r>
          </a:p>
          <a:p>
            <a:pPr marL="285750" lvl="0" indent="-285750" rtl="0">
              <a:buFont typeface="Arial" panose="020B0604020202020204" pitchFamily="34" charset="0"/>
              <a:buChar char="•"/>
            </a:pPr>
            <a:r>
              <a:rPr lang="es-ES" sz="1000" dirty="0">
                <a:solidFill>
                  <a:schemeClr val="bg2">
                    <a:lumMod val="25000"/>
                  </a:schemeClr>
                </a:solidFill>
              </a:rPr>
              <a:t>4431 Estudiantes del nivel inicial (4.32%)</a:t>
            </a:r>
          </a:p>
          <a:p>
            <a:pPr marL="285750" lvl="0" indent="-285750" rtl="0">
              <a:buFont typeface="Arial" panose="020B0604020202020204" pitchFamily="34" charset="0"/>
              <a:buChar char="•"/>
            </a:pPr>
            <a:r>
              <a:rPr lang="es-ES" sz="1000" dirty="0">
                <a:solidFill>
                  <a:schemeClr val="bg2">
                    <a:lumMod val="25000"/>
                  </a:schemeClr>
                </a:solidFill>
              </a:rPr>
              <a:t>13491 Estudiantes del nivel primaria (13.17%)</a:t>
            </a:r>
          </a:p>
          <a:p>
            <a:pPr marL="285750" lvl="0" indent="-285750" rtl="0">
              <a:buFont typeface="Arial" panose="020B0604020202020204" pitchFamily="34" charset="0"/>
              <a:buChar char="•"/>
            </a:pPr>
            <a:r>
              <a:rPr lang="es-ES" sz="1000" dirty="0">
                <a:solidFill>
                  <a:schemeClr val="bg2">
                    <a:lumMod val="25000"/>
                  </a:schemeClr>
                </a:solidFill>
              </a:rPr>
              <a:t>84503 Estudiantes del nivel secundaria (82.5%))</a:t>
            </a:r>
          </a:p>
          <a:p>
            <a:pPr marL="285750" lvl="0" indent="-285750" rtl="0">
              <a:buFont typeface="Arial" panose="020B0604020202020204" pitchFamily="34" charset="0"/>
              <a:buChar char="•"/>
            </a:pPr>
            <a:endParaRPr lang="es-ES" sz="1000" dirty="0"/>
          </a:p>
        </p:txBody>
      </p:sp>
      <p:graphicFrame>
        <p:nvGraphicFramePr>
          <p:cNvPr id="8" name="Gráfico 7">
            <a:extLst>
              <a:ext uri="{FF2B5EF4-FFF2-40B4-BE49-F238E27FC236}">
                <a16:creationId xmlns:a16="http://schemas.microsoft.com/office/drawing/2014/main" id="{2F13E694-11F2-D47D-483A-BD0CB61EF12D}"/>
              </a:ext>
            </a:extLst>
          </p:cNvPr>
          <p:cNvGraphicFramePr/>
          <p:nvPr>
            <p:extLst>
              <p:ext uri="{D42A27DB-BD31-4B8C-83A1-F6EECF244321}">
                <p14:modId xmlns:p14="http://schemas.microsoft.com/office/powerpoint/2010/main" val="658706283"/>
              </p:ext>
            </p:extLst>
          </p:nvPr>
        </p:nvGraphicFramePr>
        <p:xfrm>
          <a:off x="1763688" y="915566"/>
          <a:ext cx="7380312" cy="42279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00685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E9FE035-FBCF-988C-F25E-5F3202C9D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266" y="1902813"/>
            <a:ext cx="1738193" cy="1738193"/>
          </a:xfrm>
          <a:prstGeom prst="ellipse">
            <a:avLst/>
          </a:prstGeom>
          <a:ln w="635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6D73AC6A-C749-4F57-E98B-018D9BAD5664}"/>
              </a:ext>
            </a:extLst>
          </p:cNvPr>
          <p:cNvSpPr txBox="1"/>
          <p:nvPr/>
        </p:nvSpPr>
        <p:spPr>
          <a:xfrm>
            <a:off x="413072" y="1275606"/>
            <a:ext cx="2984581" cy="461665"/>
          </a:xfrm>
          <a:prstGeom prst="rect">
            <a:avLst/>
          </a:prstGeom>
          <a:noFill/>
        </p:spPr>
        <p:txBody>
          <a:bodyPr wrap="square" rtlCol="0">
            <a:spAutoFit/>
          </a:bodyPr>
          <a:lstStyle/>
          <a:p>
            <a:pPr algn="ctr"/>
            <a:r>
              <a:rPr lang="es-419" sz="1200" b="1" dirty="0"/>
              <a:t>GESTIÓN ADMINISTRATIVA PARA LOS CLUBES DE CIENCIA Y TECNOLOGÍA 2023</a:t>
            </a:r>
            <a:endParaRPr lang="es-PE" sz="1200" b="1" dirty="0"/>
          </a:p>
        </p:txBody>
      </p:sp>
      <p:sp>
        <p:nvSpPr>
          <p:cNvPr id="5" name="CuadroTexto 4">
            <a:extLst>
              <a:ext uri="{FF2B5EF4-FFF2-40B4-BE49-F238E27FC236}">
                <a16:creationId xmlns:a16="http://schemas.microsoft.com/office/drawing/2014/main" id="{8FF97897-7A23-F3CD-EC18-1CF3ECB1701F}"/>
              </a:ext>
            </a:extLst>
          </p:cNvPr>
          <p:cNvSpPr txBox="1"/>
          <p:nvPr/>
        </p:nvSpPr>
        <p:spPr>
          <a:xfrm>
            <a:off x="2113727" y="2147535"/>
            <a:ext cx="2242249" cy="1084912"/>
          </a:xfrm>
          <a:prstGeom prst="rect">
            <a:avLst/>
          </a:prstGeom>
          <a:noFill/>
        </p:spPr>
        <p:txBody>
          <a:bodyPr wrap="square" rtlCol="0">
            <a:spAutoFit/>
          </a:bodyPr>
          <a:lstStyle/>
          <a:p>
            <a:pPr algn="just"/>
            <a:r>
              <a:rPr lang="es-419" sz="1050" b="1" dirty="0"/>
              <a:t>Nombre:</a:t>
            </a:r>
            <a:r>
              <a:rPr lang="es-419" sz="1050" b="0" dirty="0"/>
              <a:t> Yair Percy Rodriguez Lizano</a:t>
            </a:r>
          </a:p>
          <a:p>
            <a:pPr algn="just"/>
            <a:r>
              <a:rPr lang="es-419" sz="1050" b="1" dirty="0"/>
              <a:t>Profesión:</a:t>
            </a:r>
            <a:r>
              <a:rPr lang="es-419" sz="1050" dirty="0"/>
              <a:t> Ingeniero Mecatrónico esp. En gestión de proyectos</a:t>
            </a:r>
          </a:p>
          <a:p>
            <a:pPr algn="just"/>
            <a:r>
              <a:rPr lang="es-419" sz="1050" b="1" dirty="0"/>
              <a:t>Email: </a:t>
            </a:r>
            <a:r>
              <a:rPr lang="es-419" sz="1050" b="0" dirty="0">
                <a:hlinkClick r:id="rId4"/>
              </a:rPr>
              <a:t>clubescyt@concytec.gob.pe</a:t>
            </a:r>
            <a:r>
              <a:rPr lang="es-419" sz="1050" b="0" dirty="0"/>
              <a:t> </a:t>
            </a:r>
          </a:p>
          <a:p>
            <a:pPr algn="just"/>
            <a:r>
              <a:rPr lang="es-PE" sz="1050" b="1" dirty="0"/>
              <a:t>Celular: </a:t>
            </a:r>
            <a:r>
              <a:rPr lang="es-PE" sz="1050" b="0" dirty="0"/>
              <a:t>960368692</a:t>
            </a:r>
          </a:p>
          <a:p>
            <a:pPr algn="just"/>
            <a:endParaRPr lang="es-PE" sz="1200" b="0" dirty="0">
              <a:solidFill>
                <a:schemeClr val="bg2">
                  <a:lumMod val="25000"/>
                </a:schemeClr>
              </a:solidFill>
            </a:endParaRPr>
          </a:p>
        </p:txBody>
      </p:sp>
      <p:sp>
        <p:nvSpPr>
          <p:cNvPr id="6" name="CuadroTexto 5">
            <a:extLst>
              <a:ext uri="{FF2B5EF4-FFF2-40B4-BE49-F238E27FC236}">
                <a16:creationId xmlns:a16="http://schemas.microsoft.com/office/drawing/2014/main" id="{F426F15D-0E05-CB7C-A157-C67DB688A6B2}"/>
              </a:ext>
            </a:extLst>
          </p:cNvPr>
          <p:cNvSpPr txBox="1"/>
          <p:nvPr/>
        </p:nvSpPr>
        <p:spPr>
          <a:xfrm>
            <a:off x="256230" y="3806548"/>
            <a:ext cx="4099746" cy="769441"/>
          </a:xfrm>
          <a:prstGeom prst="rect">
            <a:avLst/>
          </a:prstGeom>
          <a:noFill/>
        </p:spPr>
        <p:txBody>
          <a:bodyPr wrap="square" rtlCol="0">
            <a:spAutoFit/>
          </a:bodyPr>
          <a:lstStyle/>
          <a:p>
            <a:pPr algn="just"/>
            <a:r>
              <a:rPr lang="es-419" sz="1100" b="1" dirty="0">
                <a:solidFill>
                  <a:schemeClr val="bg2">
                    <a:lumMod val="25000"/>
                  </a:schemeClr>
                </a:solidFill>
              </a:rPr>
              <a:t>Regiones a cargo:</a:t>
            </a:r>
          </a:p>
          <a:p>
            <a:pPr algn="just"/>
            <a:r>
              <a:rPr lang="es-ES" sz="1100" i="0" dirty="0">
                <a:solidFill>
                  <a:srgbClr val="222222"/>
                </a:solidFill>
                <a:effectLst/>
                <a:latin typeface="Arial" panose="020B0604020202020204" pitchFamily="34" charset="0"/>
              </a:rPr>
              <a:t>AMAZONAS, ANCASH, APURÍMAC, AREQUIPA, AYACUCHO, CAJAMARCA, CALLAO, CUSCO, HUANCAVELICA, HUÁNUCO, ICA, JUNÍN y LA LIBERTAD</a:t>
            </a:r>
            <a:r>
              <a:rPr lang="es-419" sz="1100" i="0" dirty="0">
                <a:solidFill>
                  <a:schemeClr val="bg2">
                    <a:lumMod val="25000"/>
                  </a:schemeClr>
                </a:solidFill>
                <a:effectLst/>
                <a:latin typeface="Arial" panose="020B0604020202020204" pitchFamily="34" charset="0"/>
              </a:rPr>
              <a:t>.</a:t>
            </a:r>
            <a:endParaRPr lang="es-419" sz="1100" dirty="0">
              <a:solidFill>
                <a:schemeClr val="bg2">
                  <a:lumMod val="25000"/>
                </a:schemeClr>
              </a:solidFill>
            </a:endParaRPr>
          </a:p>
        </p:txBody>
      </p:sp>
      <p:sp>
        <p:nvSpPr>
          <p:cNvPr id="7" name="CuadroTexto 6">
            <a:extLst>
              <a:ext uri="{FF2B5EF4-FFF2-40B4-BE49-F238E27FC236}">
                <a16:creationId xmlns:a16="http://schemas.microsoft.com/office/drawing/2014/main" id="{2FD43217-C29C-190D-57E6-3C2E9367ED51}"/>
              </a:ext>
            </a:extLst>
          </p:cNvPr>
          <p:cNvSpPr txBox="1"/>
          <p:nvPr/>
        </p:nvSpPr>
        <p:spPr>
          <a:xfrm>
            <a:off x="4932040" y="1166657"/>
            <a:ext cx="3384376" cy="646331"/>
          </a:xfrm>
          <a:prstGeom prst="rect">
            <a:avLst/>
          </a:prstGeom>
          <a:noFill/>
        </p:spPr>
        <p:txBody>
          <a:bodyPr wrap="square" rtlCol="0">
            <a:spAutoFit/>
          </a:bodyPr>
          <a:lstStyle/>
          <a:p>
            <a:pPr algn="ctr"/>
            <a:r>
              <a:rPr lang="es-419" sz="1200" b="1" dirty="0"/>
              <a:t>GESTIÓN ADMINISTRATIVA PARA EL SEGUIMIENTO DE LA IMPLEMENTACIÓN DE LOS RECURSOS TECNOLÓGICOS 2023</a:t>
            </a:r>
            <a:endParaRPr lang="es-PE" sz="1200" b="1" dirty="0"/>
          </a:p>
        </p:txBody>
      </p:sp>
      <p:pic>
        <p:nvPicPr>
          <p:cNvPr id="9" name="Imagen 8">
            <a:extLst>
              <a:ext uri="{FF2B5EF4-FFF2-40B4-BE49-F238E27FC236}">
                <a16:creationId xmlns:a16="http://schemas.microsoft.com/office/drawing/2014/main" id="{F3E44E26-39F3-5D4C-27B2-0A7AD76DB3B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037" t="8923" r="4290"/>
          <a:stretch/>
        </p:blipFill>
        <p:spPr>
          <a:xfrm>
            <a:off x="4860032" y="1831175"/>
            <a:ext cx="1738193" cy="1790421"/>
          </a:xfrm>
          <a:prstGeom prst="ellipse">
            <a:avLst/>
          </a:prstGeom>
          <a:ln w="635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0" name="CuadroTexto 9">
            <a:extLst>
              <a:ext uri="{FF2B5EF4-FFF2-40B4-BE49-F238E27FC236}">
                <a16:creationId xmlns:a16="http://schemas.microsoft.com/office/drawing/2014/main" id="{98E97B90-787C-8117-132F-3F8B97C47F47}"/>
              </a:ext>
            </a:extLst>
          </p:cNvPr>
          <p:cNvSpPr txBox="1"/>
          <p:nvPr/>
        </p:nvSpPr>
        <p:spPr>
          <a:xfrm>
            <a:off x="6717489" y="2292501"/>
            <a:ext cx="2174991" cy="923330"/>
          </a:xfrm>
          <a:prstGeom prst="rect">
            <a:avLst/>
          </a:prstGeom>
          <a:noFill/>
        </p:spPr>
        <p:txBody>
          <a:bodyPr wrap="square" rtlCol="0">
            <a:spAutoFit/>
          </a:bodyPr>
          <a:lstStyle/>
          <a:p>
            <a:pPr algn="just"/>
            <a:r>
              <a:rPr lang="es-419" sz="1050" b="1" dirty="0"/>
              <a:t>Nombre: </a:t>
            </a:r>
            <a:r>
              <a:rPr lang="es-419" sz="1050" dirty="0"/>
              <a:t>Roberto Zelaya Vilca</a:t>
            </a:r>
          </a:p>
          <a:p>
            <a:pPr algn="just"/>
            <a:r>
              <a:rPr lang="es-419" sz="1050" b="1" dirty="0"/>
              <a:t>Profesión: </a:t>
            </a:r>
            <a:r>
              <a:rPr lang="es-419" sz="1050" dirty="0"/>
              <a:t>Mg. en Gestión Educativa</a:t>
            </a:r>
          </a:p>
          <a:p>
            <a:pPr algn="just"/>
            <a:r>
              <a:rPr lang="es-419" sz="1050" b="1" dirty="0"/>
              <a:t>Email: </a:t>
            </a:r>
            <a:r>
              <a:rPr lang="es-419" sz="1050" b="0" dirty="0">
                <a:hlinkClick r:id="rId6"/>
              </a:rPr>
              <a:t>clubescyt2@concytec.gob.pe</a:t>
            </a:r>
            <a:r>
              <a:rPr lang="es-419" sz="1050" b="0" dirty="0"/>
              <a:t> </a:t>
            </a:r>
          </a:p>
          <a:p>
            <a:pPr algn="just"/>
            <a:r>
              <a:rPr lang="es-PE" sz="1050" b="1" dirty="0"/>
              <a:t>Celular: </a:t>
            </a:r>
            <a:r>
              <a:rPr lang="es-PE" sz="1050" b="0" i="0" dirty="0">
                <a:effectLst/>
                <a:latin typeface="Arial" panose="020B0604020202020204" pitchFamily="34" charset="0"/>
              </a:rPr>
              <a:t>963284323</a:t>
            </a:r>
            <a:endParaRPr lang="es-PE" sz="1050" b="0" dirty="0"/>
          </a:p>
          <a:p>
            <a:pPr algn="just"/>
            <a:endParaRPr lang="es-PE" sz="1200" b="0" dirty="0">
              <a:solidFill>
                <a:schemeClr val="bg2">
                  <a:lumMod val="25000"/>
                </a:schemeClr>
              </a:solidFill>
            </a:endParaRPr>
          </a:p>
        </p:txBody>
      </p:sp>
      <p:sp>
        <p:nvSpPr>
          <p:cNvPr id="11" name="CuadroTexto 10">
            <a:extLst>
              <a:ext uri="{FF2B5EF4-FFF2-40B4-BE49-F238E27FC236}">
                <a16:creationId xmlns:a16="http://schemas.microsoft.com/office/drawing/2014/main" id="{58E1F62F-A87C-9232-65D1-08CEB1CC3845}"/>
              </a:ext>
            </a:extLst>
          </p:cNvPr>
          <p:cNvSpPr txBox="1"/>
          <p:nvPr/>
        </p:nvSpPr>
        <p:spPr>
          <a:xfrm>
            <a:off x="5025301" y="3787354"/>
            <a:ext cx="3867179" cy="938719"/>
          </a:xfrm>
          <a:prstGeom prst="rect">
            <a:avLst/>
          </a:prstGeom>
          <a:noFill/>
        </p:spPr>
        <p:txBody>
          <a:bodyPr wrap="square" rtlCol="0">
            <a:spAutoFit/>
          </a:bodyPr>
          <a:lstStyle/>
          <a:p>
            <a:pPr algn="just"/>
            <a:r>
              <a:rPr lang="es-419" sz="1100" b="1" dirty="0">
                <a:solidFill>
                  <a:schemeClr val="bg2">
                    <a:lumMod val="25000"/>
                  </a:schemeClr>
                </a:solidFill>
              </a:rPr>
              <a:t>Regiones a cargo:</a:t>
            </a:r>
          </a:p>
          <a:p>
            <a:pPr algn="just"/>
            <a:r>
              <a:rPr lang="es-PE" sz="1100" i="0" dirty="0">
                <a:solidFill>
                  <a:srgbClr val="222222"/>
                </a:solidFill>
                <a:effectLst/>
                <a:latin typeface="Arial" panose="020B0604020202020204" pitchFamily="34" charset="0"/>
              </a:rPr>
              <a:t>LAMBAYEQUE, LIMA METROPOLITANA, LIMA PROVINCIAS, LORETO, MADRE DE DIOS, MOQUEGUA, PASCO, PIURA, PUNO, SAN MARTÍN, TACNA, TUMBES y UCAYALI</a:t>
            </a:r>
            <a:endParaRPr lang="es-PE" sz="1100" dirty="0">
              <a:solidFill>
                <a:schemeClr val="bg2">
                  <a:lumMod val="25000"/>
                </a:schemeClr>
              </a:solidFill>
            </a:endParaRPr>
          </a:p>
        </p:txBody>
      </p:sp>
    </p:spTree>
    <p:extLst>
      <p:ext uri="{BB962C8B-B14F-4D97-AF65-F5344CB8AC3E}">
        <p14:creationId xmlns:p14="http://schemas.microsoft.com/office/powerpoint/2010/main" val="2500599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F7620874-4B28-C6DB-70AE-CBEA7B3D17AB}"/>
              </a:ext>
            </a:extLst>
          </p:cNvPr>
          <p:cNvGraphicFramePr/>
          <p:nvPr>
            <p:extLst>
              <p:ext uri="{D42A27DB-BD31-4B8C-83A1-F6EECF244321}">
                <p14:modId xmlns:p14="http://schemas.microsoft.com/office/powerpoint/2010/main" val="2624104"/>
              </p:ext>
            </p:extLst>
          </p:nvPr>
        </p:nvGraphicFramePr>
        <p:xfrm>
          <a:off x="279757" y="843559"/>
          <a:ext cx="2564051"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a16="http://schemas.microsoft.com/office/drawing/2014/main" id="{ACDBB841-79FD-AA3D-A24A-44EAE0B7503A}"/>
              </a:ext>
            </a:extLst>
          </p:cNvPr>
          <p:cNvSpPr/>
          <p:nvPr/>
        </p:nvSpPr>
        <p:spPr>
          <a:xfrm>
            <a:off x="251520" y="4803998"/>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graphicFrame>
        <p:nvGraphicFramePr>
          <p:cNvPr id="2" name="Gráfico 1">
            <a:extLst>
              <a:ext uri="{FF2B5EF4-FFF2-40B4-BE49-F238E27FC236}">
                <a16:creationId xmlns:a16="http://schemas.microsoft.com/office/drawing/2014/main" id="{F5064425-85F8-4983-18AD-587C0083F9FA}"/>
              </a:ext>
            </a:extLst>
          </p:cNvPr>
          <p:cNvGraphicFramePr/>
          <p:nvPr>
            <p:extLst>
              <p:ext uri="{D42A27DB-BD31-4B8C-83A1-F6EECF244321}">
                <p14:modId xmlns:p14="http://schemas.microsoft.com/office/powerpoint/2010/main" val="2357752602"/>
              </p:ext>
            </p:extLst>
          </p:nvPr>
        </p:nvGraphicFramePr>
        <p:xfrm>
          <a:off x="3211294" y="843558"/>
          <a:ext cx="2808312" cy="39018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áfico 2">
            <a:extLst>
              <a:ext uri="{FF2B5EF4-FFF2-40B4-BE49-F238E27FC236}">
                <a16:creationId xmlns:a16="http://schemas.microsoft.com/office/drawing/2014/main" id="{C7FC31E0-97AA-8EAD-0A3A-6176E6153F54}"/>
              </a:ext>
            </a:extLst>
          </p:cNvPr>
          <p:cNvGraphicFramePr/>
          <p:nvPr>
            <p:extLst>
              <p:ext uri="{D42A27DB-BD31-4B8C-83A1-F6EECF244321}">
                <p14:modId xmlns:p14="http://schemas.microsoft.com/office/powerpoint/2010/main" val="253673970"/>
              </p:ext>
            </p:extLst>
          </p:nvPr>
        </p:nvGraphicFramePr>
        <p:xfrm>
          <a:off x="6012160" y="843558"/>
          <a:ext cx="2952328" cy="3955664"/>
        </p:xfrm>
        <a:graphic>
          <a:graphicData uri="http://schemas.openxmlformats.org/drawingml/2006/chart">
            <c:chart xmlns:c="http://schemas.openxmlformats.org/drawingml/2006/chart" xmlns:r="http://schemas.openxmlformats.org/officeDocument/2006/relationships" r:id="rId5"/>
          </a:graphicData>
        </a:graphic>
      </p:graphicFrame>
      <p:sp>
        <p:nvSpPr>
          <p:cNvPr id="4" name="CuadroTexto 3">
            <a:extLst>
              <a:ext uri="{FF2B5EF4-FFF2-40B4-BE49-F238E27FC236}">
                <a16:creationId xmlns:a16="http://schemas.microsoft.com/office/drawing/2014/main" id="{E89355C7-A0F8-9CEC-8374-563F46436576}"/>
              </a:ext>
            </a:extLst>
          </p:cNvPr>
          <p:cNvSpPr txBox="1"/>
          <p:nvPr/>
        </p:nvSpPr>
        <p:spPr>
          <a:xfrm>
            <a:off x="2023511" y="1039997"/>
            <a:ext cx="5328592" cy="461665"/>
          </a:xfrm>
          <a:prstGeom prst="rect">
            <a:avLst/>
          </a:prstGeom>
          <a:noFill/>
        </p:spPr>
        <p:txBody>
          <a:bodyPr wrap="square" rtlCol="0">
            <a:spAutoFit/>
          </a:bodyPr>
          <a:lstStyle/>
          <a:p>
            <a:pPr algn="ctr" rtl="0">
              <a:defRPr sz="2128" b="1" i="0" u="none" strike="noStrike" kern="1200" cap="all" spc="120" normalizeH="0" baseline="0">
                <a:solidFill>
                  <a:prstClr val="black">
                    <a:lumMod val="65000"/>
                    <a:lumOff val="35000"/>
                  </a:prstClr>
                </a:solidFill>
                <a:latin typeface="+mn-lt"/>
                <a:ea typeface="+mn-ea"/>
                <a:cs typeface="+mn-cs"/>
              </a:defRPr>
            </a:pPr>
            <a:r>
              <a:rPr lang="en-US" sz="1200" dirty="0"/>
              <a:t>N° TOTAL DE ESTUDIANTES</a:t>
            </a:r>
            <a:r>
              <a:rPr lang="en-US" sz="1200" baseline="0" dirty="0"/>
              <a:t> POR GÉNERO Y NIVEL DE ESTUDIO EN LOS </a:t>
            </a:r>
            <a:r>
              <a:rPr lang="en-US" sz="1200" dirty="0"/>
              <a:t>CLUBES DE CIENCIA Y TECNOLOGIA de la UGEL</a:t>
            </a:r>
            <a:r>
              <a:rPr lang="en-US" sz="1200" baseline="0" dirty="0"/>
              <a:t> VIRÚ</a:t>
            </a:r>
            <a:endParaRPr lang="en-US" sz="1200" dirty="0"/>
          </a:p>
        </p:txBody>
      </p:sp>
    </p:spTree>
    <p:extLst>
      <p:ext uri="{BB962C8B-B14F-4D97-AF65-F5344CB8AC3E}">
        <p14:creationId xmlns:p14="http://schemas.microsoft.com/office/powerpoint/2010/main" val="970420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F7620874-4B28-C6DB-70AE-CBEA7B3D17AB}"/>
              </a:ext>
            </a:extLst>
          </p:cNvPr>
          <p:cNvGraphicFramePr/>
          <p:nvPr>
            <p:extLst>
              <p:ext uri="{D42A27DB-BD31-4B8C-83A1-F6EECF244321}">
                <p14:modId xmlns:p14="http://schemas.microsoft.com/office/powerpoint/2010/main" val="3687167968"/>
              </p:ext>
            </p:extLst>
          </p:nvPr>
        </p:nvGraphicFramePr>
        <p:xfrm>
          <a:off x="279757" y="843559"/>
          <a:ext cx="2564051"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a16="http://schemas.microsoft.com/office/drawing/2014/main" id="{ACDBB841-79FD-AA3D-A24A-44EAE0B7503A}"/>
              </a:ext>
            </a:extLst>
          </p:cNvPr>
          <p:cNvSpPr/>
          <p:nvPr/>
        </p:nvSpPr>
        <p:spPr>
          <a:xfrm>
            <a:off x="251520" y="4803998"/>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graphicFrame>
        <p:nvGraphicFramePr>
          <p:cNvPr id="2" name="Gráfico 1">
            <a:extLst>
              <a:ext uri="{FF2B5EF4-FFF2-40B4-BE49-F238E27FC236}">
                <a16:creationId xmlns:a16="http://schemas.microsoft.com/office/drawing/2014/main" id="{F5064425-85F8-4983-18AD-587C0083F9FA}"/>
              </a:ext>
            </a:extLst>
          </p:cNvPr>
          <p:cNvGraphicFramePr/>
          <p:nvPr>
            <p:extLst>
              <p:ext uri="{D42A27DB-BD31-4B8C-83A1-F6EECF244321}">
                <p14:modId xmlns:p14="http://schemas.microsoft.com/office/powerpoint/2010/main" val="907535577"/>
              </p:ext>
            </p:extLst>
          </p:nvPr>
        </p:nvGraphicFramePr>
        <p:xfrm>
          <a:off x="3211294" y="843558"/>
          <a:ext cx="2808312" cy="39018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áfico 2">
            <a:extLst>
              <a:ext uri="{FF2B5EF4-FFF2-40B4-BE49-F238E27FC236}">
                <a16:creationId xmlns:a16="http://schemas.microsoft.com/office/drawing/2014/main" id="{C7FC31E0-97AA-8EAD-0A3A-6176E6153F54}"/>
              </a:ext>
            </a:extLst>
          </p:cNvPr>
          <p:cNvGraphicFramePr/>
          <p:nvPr>
            <p:extLst>
              <p:ext uri="{D42A27DB-BD31-4B8C-83A1-F6EECF244321}">
                <p14:modId xmlns:p14="http://schemas.microsoft.com/office/powerpoint/2010/main" val="805434176"/>
              </p:ext>
            </p:extLst>
          </p:nvPr>
        </p:nvGraphicFramePr>
        <p:xfrm>
          <a:off x="6012160" y="843558"/>
          <a:ext cx="2952328" cy="3955664"/>
        </p:xfrm>
        <a:graphic>
          <a:graphicData uri="http://schemas.openxmlformats.org/drawingml/2006/chart">
            <c:chart xmlns:c="http://schemas.openxmlformats.org/drawingml/2006/chart" xmlns:r="http://schemas.openxmlformats.org/officeDocument/2006/relationships" r:id="rId5"/>
          </a:graphicData>
        </a:graphic>
      </p:graphicFrame>
      <p:sp>
        <p:nvSpPr>
          <p:cNvPr id="4" name="CuadroTexto 3">
            <a:extLst>
              <a:ext uri="{FF2B5EF4-FFF2-40B4-BE49-F238E27FC236}">
                <a16:creationId xmlns:a16="http://schemas.microsoft.com/office/drawing/2014/main" id="{E89355C7-A0F8-9CEC-8374-563F46436576}"/>
              </a:ext>
            </a:extLst>
          </p:cNvPr>
          <p:cNvSpPr txBox="1"/>
          <p:nvPr/>
        </p:nvSpPr>
        <p:spPr>
          <a:xfrm>
            <a:off x="2023511" y="1039997"/>
            <a:ext cx="5328592" cy="461665"/>
          </a:xfrm>
          <a:prstGeom prst="rect">
            <a:avLst/>
          </a:prstGeom>
          <a:noFill/>
        </p:spPr>
        <p:txBody>
          <a:bodyPr wrap="square" rtlCol="0">
            <a:spAutoFit/>
          </a:bodyPr>
          <a:lstStyle/>
          <a:p>
            <a:pPr algn="ctr" rtl="0">
              <a:defRPr sz="2128" b="1" i="0" u="none" strike="noStrike" kern="1200" cap="all" spc="120" normalizeH="0" baseline="0">
                <a:solidFill>
                  <a:prstClr val="black">
                    <a:lumMod val="65000"/>
                    <a:lumOff val="35000"/>
                  </a:prstClr>
                </a:solidFill>
                <a:latin typeface="+mn-lt"/>
                <a:ea typeface="+mn-ea"/>
                <a:cs typeface="+mn-cs"/>
              </a:defRPr>
            </a:pPr>
            <a:r>
              <a:rPr lang="en-US" sz="1200" dirty="0"/>
              <a:t>N° TOTAL DE ESTUDIANTES</a:t>
            </a:r>
            <a:r>
              <a:rPr lang="en-US" sz="1200" baseline="0" dirty="0"/>
              <a:t> POR GÉNERO Y NIVEL DE ESTUDIO EN LOS </a:t>
            </a:r>
            <a:r>
              <a:rPr lang="en-US" sz="1200" dirty="0"/>
              <a:t>CLUBES DE CIENCIA Y TECNOLOGIA de la UGEL</a:t>
            </a:r>
            <a:r>
              <a:rPr lang="en-US" sz="1200" baseline="0" dirty="0"/>
              <a:t> ASCOPE</a:t>
            </a:r>
            <a:endParaRPr lang="en-US" sz="1200" dirty="0"/>
          </a:p>
        </p:txBody>
      </p:sp>
    </p:spTree>
    <p:extLst>
      <p:ext uri="{BB962C8B-B14F-4D97-AF65-F5344CB8AC3E}">
        <p14:creationId xmlns:p14="http://schemas.microsoft.com/office/powerpoint/2010/main" val="1703684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F7620874-4B28-C6DB-70AE-CBEA7B3D17AB}"/>
              </a:ext>
            </a:extLst>
          </p:cNvPr>
          <p:cNvGraphicFramePr/>
          <p:nvPr>
            <p:extLst>
              <p:ext uri="{D42A27DB-BD31-4B8C-83A1-F6EECF244321}">
                <p14:modId xmlns:p14="http://schemas.microsoft.com/office/powerpoint/2010/main" val="3982723030"/>
              </p:ext>
            </p:extLst>
          </p:nvPr>
        </p:nvGraphicFramePr>
        <p:xfrm>
          <a:off x="279757" y="843559"/>
          <a:ext cx="2564051"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a16="http://schemas.microsoft.com/office/drawing/2014/main" id="{ACDBB841-79FD-AA3D-A24A-44EAE0B7503A}"/>
              </a:ext>
            </a:extLst>
          </p:cNvPr>
          <p:cNvSpPr/>
          <p:nvPr/>
        </p:nvSpPr>
        <p:spPr>
          <a:xfrm>
            <a:off x="251520" y="4803998"/>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graphicFrame>
        <p:nvGraphicFramePr>
          <p:cNvPr id="2" name="Gráfico 1">
            <a:extLst>
              <a:ext uri="{FF2B5EF4-FFF2-40B4-BE49-F238E27FC236}">
                <a16:creationId xmlns:a16="http://schemas.microsoft.com/office/drawing/2014/main" id="{F5064425-85F8-4983-18AD-587C0083F9FA}"/>
              </a:ext>
            </a:extLst>
          </p:cNvPr>
          <p:cNvGraphicFramePr/>
          <p:nvPr>
            <p:extLst>
              <p:ext uri="{D42A27DB-BD31-4B8C-83A1-F6EECF244321}">
                <p14:modId xmlns:p14="http://schemas.microsoft.com/office/powerpoint/2010/main" val="4185910082"/>
              </p:ext>
            </p:extLst>
          </p:nvPr>
        </p:nvGraphicFramePr>
        <p:xfrm>
          <a:off x="3211294" y="843558"/>
          <a:ext cx="2808312" cy="39018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áfico 2">
            <a:extLst>
              <a:ext uri="{FF2B5EF4-FFF2-40B4-BE49-F238E27FC236}">
                <a16:creationId xmlns:a16="http://schemas.microsoft.com/office/drawing/2014/main" id="{C7FC31E0-97AA-8EAD-0A3A-6176E6153F54}"/>
              </a:ext>
            </a:extLst>
          </p:cNvPr>
          <p:cNvGraphicFramePr/>
          <p:nvPr>
            <p:extLst>
              <p:ext uri="{D42A27DB-BD31-4B8C-83A1-F6EECF244321}">
                <p14:modId xmlns:p14="http://schemas.microsoft.com/office/powerpoint/2010/main" val="3582176734"/>
              </p:ext>
            </p:extLst>
          </p:nvPr>
        </p:nvGraphicFramePr>
        <p:xfrm>
          <a:off x="6012160" y="843558"/>
          <a:ext cx="2952328" cy="3955664"/>
        </p:xfrm>
        <a:graphic>
          <a:graphicData uri="http://schemas.openxmlformats.org/drawingml/2006/chart">
            <c:chart xmlns:c="http://schemas.openxmlformats.org/drawingml/2006/chart" xmlns:r="http://schemas.openxmlformats.org/officeDocument/2006/relationships" r:id="rId5"/>
          </a:graphicData>
        </a:graphic>
      </p:graphicFrame>
      <p:sp>
        <p:nvSpPr>
          <p:cNvPr id="4" name="CuadroTexto 3">
            <a:extLst>
              <a:ext uri="{FF2B5EF4-FFF2-40B4-BE49-F238E27FC236}">
                <a16:creationId xmlns:a16="http://schemas.microsoft.com/office/drawing/2014/main" id="{E89355C7-A0F8-9CEC-8374-563F46436576}"/>
              </a:ext>
            </a:extLst>
          </p:cNvPr>
          <p:cNvSpPr txBox="1"/>
          <p:nvPr/>
        </p:nvSpPr>
        <p:spPr>
          <a:xfrm>
            <a:off x="2023511" y="1039997"/>
            <a:ext cx="5328592" cy="461665"/>
          </a:xfrm>
          <a:prstGeom prst="rect">
            <a:avLst/>
          </a:prstGeom>
          <a:noFill/>
        </p:spPr>
        <p:txBody>
          <a:bodyPr wrap="square" rtlCol="0">
            <a:spAutoFit/>
          </a:bodyPr>
          <a:lstStyle/>
          <a:p>
            <a:pPr algn="ctr" rtl="0">
              <a:defRPr sz="2128" b="1" i="0" u="none" strike="noStrike" kern="1200" cap="all" spc="120" normalizeH="0" baseline="0">
                <a:solidFill>
                  <a:prstClr val="black">
                    <a:lumMod val="65000"/>
                    <a:lumOff val="35000"/>
                  </a:prstClr>
                </a:solidFill>
                <a:latin typeface="+mn-lt"/>
                <a:ea typeface="+mn-ea"/>
                <a:cs typeface="+mn-cs"/>
              </a:defRPr>
            </a:pPr>
            <a:r>
              <a:rPr lang="en-US" sz="1200" dirty="0"/>
              <a:t>N° TOTAL DE ESTUDIANTES</a:t>
            </a:r>
            <a:r>
              <a:rPr lang="en-US" sz="1200" baseline="0" dirty="0"/>
              <a:t> POR GÉNERO Y NIVEL DE ESTUDIO EN LOS </a:t>
            </a:r>
            <a:r>
              <a:rPr lang="en-US" sz="1200" dirty="0"/>
              <a:t>CLUBES DE CIENCIA Y TECNOLOGIA de la UGEL</a:t>
            </a:r>
            <a:r>
              <a:rPr lang="en-US" sz="1200" baseline="0" dirty="0"/>
              <a:t> BOLÍVAR</a:t>
            </a:r>
            <a:endParaRPr lang="en-US" sz="1200" dirty="0"/>
          </a:p>
        </p:txBody>
      </p:sp>
    </p:spTree>
    <p:extLst>
      <p:ext uri="{BB962C8B-B14F-4D97-AF65-F5344CB8AC3E}">
        <p14:creationId xmlns:p14="http://schemas.microsoft.com/office/powerpoint/2010/main" val="3623853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F7620874-4B28-C6DB-70AE-CBEA7B3D17AB}"/>
              </a:ext>
            </a:extLst>
          </p:cNvPr>
          <p:cNvGraphicFramePr/>
          <p:nvPr/>
        </p:nvGraphicFramePr>
        <p:xfrm>
          <a:off x="279757" y="843559"/>
          <a:ext cx="2564051"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a16="http://schemas.microsoft.com/office/drawing/2014/main" id="{ACDBB841-79FD-AA3D-A24A-44EAE0B7503A}"/>
              </a:ext>
            </a:extLst>
          </p:cNvPr>
          <p:cNvSpPr/>
          <p:nvPr/>
        </p:nvSpPr>
        <p:spPr>
          <a:xfrm>
            <a:off x="251520" y="4803998"/>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graphicFrame>
        <p:nvGraphicFramePr>
          <p:cNvPr id="2" name="Gráfico 1">
            <a:extLst>
              <a:ext uri="{FF2B5EF4-FFF2-40B4-BE49-F238E27FC236}">
                <a16:creationId xmlns:a16="http://schemas.microsoft.com/office/drawing/2014/main" id="{F5064425-85F8-4983-18AD-587C0083F9FA}"/>
              </a:ext>
            </a:extLst>
          </p:cNvPr>
          <p:cNvGraphicFramePr/>
          <p:nvPr>
            <p:extLst>
              <p:ext uri="{D42A27DB-BD31-4B8C-83A1-F6EECF244321}">
                <p14:modId xmlns:p14="http://schemas.microsoft.com/office/powerpoint/2010/main" val="2111442418"/>
              </p:ext>
            </p:extLst>
          </p:nvPr>
        </p:nvGraphicFramePr>
        <p:xfrm>
          <a:off x="3211294" y="843558"/>
          <a:ext cx="2808312" cy="39018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áfico 2">
            <a:extLst>
              <a:ext uri="{FF2B5EF4-FFF2-40B4-BE49-F238E27FC236}">
                <a16:creationId xmlns:a16="http://schemas.microsoft.com/office/drawing/2014/main" id="{C7FC31E0-97AA-8EAD-0A3A-6176E6153F54}"/>
              </a:ext>
            </a:extLst>
          </p:cNvPr>
          <p:cNvGraphicFramePr/>
          <p:nvPr>
            <p:extLst>
              <p:ext uri="{D42A27DB-BD31-4B8C-83A1-F6EECF244321}">
                <p14:modId xmlns:p14="http://schemas.microsoft.com/office/powerpoint/2010/main" val="1224167384"/>
              </p:ext>
            </p:extLst>
          </p:nvPr>
        </p:nvGraphicFramePr>
        <p:xfrm>
          <a:off x="6012160" y="843558"/>
          <a:ext cx="2952328" cy="3955664"/>
        </p:xfrm>
        <a:graphic>
          <a:graphicData uri="http://schemas.openxmlformats.org/drawingml/2006/chart">
            <c:chart xmlns:c="http://schemas.openxmlformats.org/drawingml/2006/chart" xmlns:r="http://schemas.openxmlformats.org/officeDocument/2006/relationships" r:id="rId5"/>
          </a:graphicData>
        </a:graphic>
      </p:graphicFrame>
      <p:sp>
        <p:nvSpPr>
          <p:cNvPr id="4" name="CuadroTexto 3">
            <a:extLst>
              <a:ext uri="{FF2B5EF4-FFF2-40B4-BE49-F238E27FC236}">
                <a16:creationId xmlns:a16="http://schemas.microsoft.com/office/drawing/2014/main" id="{E89355C7-A0F8-9CEC-8374-563F46436576}"/>
              </a:ext>
            </a:extLst>
          </p:cNvPr>
          <p:cNvSpPr txBox="1"/>
          <p:nvPr/>
        </p:nvSpPr>
        <p:spPr>
          <a:xfrm>
            <a:off x="2023511" y="1039997"/>
            <a:ext cx="5328592" cy="461665"/>
          </a:xfrm>
          <a:prstGeom prst="rect">
            <a:avLst/>
          </a:prstGeom>
          <a:noFill/>
        </p:spPr>
        <p:txBody>
          <a:bodyPr wrap="square" rtlCol="0">
            <a:spAutoFit/>
          </a:bodyPr>
          <a:lstStyle/>
          <a:p>
            <a:pPr algn="ctr" rtl="0">
              <a:defRPr sz="2128" b="1" i="0" u="none" strike="noStrike" kern="1200" cap="all" spc="120" normalizeH="0" baseline="0">
                <a:solidFill>
                  <a:prstClr val="black">
                    <a:lumMod val="65000"/>
                    <a:lumOff val="35000"/>
                  </a:prstClr>
                </a:solidFill>
                <a:latin typeface="+mn-lt"/>
                <a:ea typeface="+mn-ea"/>
                <a:cs typeface="+mn-cs"/>
              </a:defRPr>
            </a:pPr>
            <a:r>
              <a:rPr lang="en-US" sz="1200" dirty="0"/>
              <a:t>N° TOTAL DE ESTUDIANTES</a:t>
            </a:r>
            <a:r>
              <a:rPr lang="en-US" sz="1200" baseline="0" dirty="0"/>
              <a:t> POR GÉNERO Y NIVEL DE ESTUDIO EN LOS </a:t>
            </a:r>
            <a:r>
              <a:rPr lang="en-US" sz="1200" dirty="0"/>
              <a:t>CLUBES DE CIENCIA Y TECNOLOGIA de la UGEL</a:t>
            </a:r>
            <a:r>
              <a:rPr lang="en-US" sz="1200" baseline="0" dirty="0"/>
              <a:t> CHEPÉN</a:t>
            </a:r>
            <a:endParaRPr lang="en-US" sz="1200" dirty="0"/>
          </a:p>
        </p:txBody>
      </p:sp>
    </p:spTree>
    <p:extLst>
      <p:ext uri="{BB962C8B-B14F-4D97-AF65-F5344CB8AC3E}">
        <p14:creationId xmlns:p14="http://schemas.microsoft.com/office/powerpoint/2010/main" val="39765772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F7620874-4B28-C6DB-70AE-CBEA7B3D17AB}"/>
              </a:ext>
            </a:extLst>
          </p:cNvPr>
          <p:cNvGraphicFramePr/>
          <p:nvPr>
            <p:extLst>
              <p:ext uri="{D42A27DB-BD31-4B8C-83A1-F6EECF244321}">
                <p14:modId xmlns:p14="http://schemas.microsoft.com/office/powerpoint/2010/main" val="3801275139"/>
              </p:ext>
            </p:extLst>
          </p:nvPr>
        </p:nvGraphicFramePr>
        <p:xfrm>
          <a:off x="279757" y="843559"/>
          <a:ext cx="2564051"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a16="http://schemas.microsoft.com/office/drawing/2014/main" id="{ACDBB841-79FD-AA3D-A24A-44EAE0B7503A}"/>
              </a:ext>
            </a:extLst>
          </p:cNvPr>
          <p:cNvSpPr/>
          <p:nvPr/>
        </p:nvSpPr>
        <p:spPr>
          <a:xfrm>
            <a:off x="251520" y="4803998"/>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graphicFrame>
        <p:nvGraphicFramePr>
          <p:cNvPr id="2" name="Gráfico 1">
            <a:extLst>
              <a:ext uri="{FF2B5EF4-FFF2-40B4-BE49-F238E27FC236}">
                <a16:creationId xmlns:a16="http://schemas.microsoft.com/office/drawing/2014/main" id="{F5064425-85F8-4983-18AD-587C0083F9FA}"/>
              </a:ext>
            </a:extLst>
          </p:cNvPr>
          <p:cNvGraphicFramePr/>
          <p:nvPr>
            <p:extLst>
              <p:ext uri="{D42A27DB-BD31-4B8C-83A1-F6EECF244321}">
                <p14:modId xmlns:p14="http://schemas.microsoft.com/office/powerpoint/2010/main" val="3333052827"/>
              </p:ext>
            </p:extLst>
          </p:nvPr>
        </p:nvGraphicFramePr>
        <p:xfrm>
          <a:off x="3211294" y="843558"/>
          <a:ext cx="2808312" cy="39018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áfico 2">
            <a:extLst>
              <a:ext uri="{FF2B5EF4-FFF2-40B4-BE49-F238E27FC236}">
                <a16:creationId xmlns:a16="http://schemas.microsoft.com/office/drawing/2014/main" id="{C7FC31E0-97AA-8EAD-0A3A-6176E6153F54}"/>
              </a:ext>
            </a:extLst>
          </p:cNvPr>
          <p:cNvGraphicFramePr/>
          <p:nvPr>
            <p:extLst>
              <p:ext uri="{D42A27DB-BD31-4B8C-83A1-F6EECF244321}">
                <p14:modId xmlns:p14="http://schemas.microsoft.com/office/powerpoint/2010/main" val="3728482419"/>
              </p:ext>
            </p:extLst>
          </p:nvPr>
        </p:nvGraphicFramePr>
        <p:xfrm>
          <a:off x="6012160" y="843558"/>
          <a:ext cx="2952328" cy="3955664"/>
        </p:xfrm>
        <a:graphic>
          <a:graphicData uri="http://schemas.openxmlformats.org/drawingml/2006/chart">
            <c:chart xmlns:c="http://schemas.openxmlformats.org/drawingml/2006/chart" xmlns:r="http://schemas.openxmlformats.org/officeDocument/2006/relationships" r:id="rId5"/>
          </a:graphicData>
        </a:graphic>
      </p:graphicFrame>
      <p:sp>
        <p:nvSpPr>
          <p:cNvPr id="4" name="CuadroTexto 3">
            <a:extLst>
              <a:ext uri="{FF2B5EF4-FFF2-40B4-BE49-F238E27FC236}">
                <a16:creationId xmlns:a16="http://schemas.microsoft.com/office/drawing/2014/main" id="{E89355C7-A0F8-9CEC-8374-563F46436576}"/>
              </a:ext>
            </a:extLst>
          </p:cNvPr>
          <p:cNvSpPr txBox="1"/>
          <p:nvPr/>
        </p:nvSpPr>
        <p:spPr>
          <a:xfrm>
            <a:off x="2023510" y="1039997"/>
            <a:ext cx="5572825" cy="461665"/>
          </a:xfrm>
          <a:prstGeom prst="rect">
            <a:avLst/>
          </a:prstGeom>
          <a:noFill/>
        </p:spPr>
        <p:txBody>
          <a:bodyPr wrap="square" rtlCol="0">
            <a:spAutoFit/>
          </a:bodyPr>
          <a:lstStyle/>
          <a:p>
            <a:pPr algn="ctr" rtl="0">
              <a:defRPr sz="2128" b="1" i="0" u="none" strike="noStrike" kern="1200" cap="all" spc="120" normalizeH="0" baseline="0">
                <a:solidFill>
                  <a:prstClr val="black">
                    <a:lumMod val="65000"/>
                    <a:lumOff val="35000"/>
                  </a:prstClr>
                </a:solidFill>
                <a:latin typeface="+mn-lt"/>
                <a:ea typeface="+mn-ea"/>
                <a:cs typeface="+mn-cs"/>
              </a:defRPr>
            </a:pPr>
            <a:r>
              <a:rPr lang="en-US" sz="1200" dirty="0"/>
              <a:t>N° TOTAL DE ESTUDIANTES</a:t>
            </a:r>
            <a:r>
              <a:rPr lang="en-US" sz="1200" baseline="0" dirty="0"/>
              <a:t> POR GÉNERO Y NIVEL DE ESTUDIO EN LOS </a:t>
            </a:r>
            <a:r>
              <a:rPr lang="en-US" sz="1200" dirty="0"/>
              <a:t>CLUBES DE CIENCIA Y TECNOLOGIA de la UGEL</a:t>
            </a:r>
            <a:r>
              <a:rPr lang="en-US" sz="1200" baseline="0" dirty="0"/>
              <a:t> JULCÁN</a:t>
            </a:r>
            <a:endParaRPr lang="en-US" sz="1200" dirty="0"/>
          </a:p>
        </p:txBody>
      </p:sp>
    </p:spTree>
    <p:extLst>
      <p:ext uri="{BB962C8B-B14F-4D97-AF65-F5344CB8AC3E}">
        <p14:creationId xmlns:p14="http://schemas.microsoft.com/office/powerpoint/2010/main" val="7538723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F7620874-4B28-C6DB-70AE-CBEA7B3D17AB}"/>
              </a:ext>
            </a:extLst>
          </p:cNvPr>
          <p:cNvGraphicFramePr/>
          <p:nvPr>
            <p:extLst>
              <p:ext uri="{D42A27DB-BD31-4B8C-83A1-F6EECF244321}">
                <p14:modId xmlns:p14="http://schemas.microsoft.com/office/powerpoint/2010/main" val="2733676098"/>
              </p:ext>
            </p:extLst>
          </p:nvPr>
        </p:nvGraphicFramePr>
        <p:xfrm>
          <a:off x="279757" y="843559"/>
          <a:ext cx="2564051"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a16="http://schemas.microsoft.com/office/drawing/2014/main" id="{ACDBB841-79FD-AA3D-A24A-44EAE0B7503A}"/>
              </a:ext>
            </a:extLst>
          </p:cNvPr>
          <p:cNvSpPr/>
          <p:nvPr/>
        </p:nvSpPr>
        <p:spPr>
          <a:xfrm>
            <a:off x="251520" y="4803998"/>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graphicFrame>
        <p:nvGraphicFramePr>
          <p:cNvPr id="2" name="Gráfico 1">
            <a:extLst>
              <a:ext uri="{FF2B5EF4-FFF2-40B4-BE49-F238E27FC236}">
                <a16:creationId xmlns:a16="http://schemas.microsoft.com/office/drawing/2014/main" id="{F5064425-85F8-4983-18AD-587C0083F9FA}"/>
              </a:ext>
            </a:extLst>
          </p:cNvPr>
          <p:cNvGraphicFramePr/>
          <p:nvPr>
            <p:extLst>
              <p:ext uri="{D42A27DB-BD31-4B8C-83A1-F6EECF244321}">
                <p14:modId xmlns:p14="http://schemas.microsoft.com/office/powerpoint/2010/main" val="575281414"/>
              </p:ext>
            </p:extLst>
          </p:nvPr>
        </p:nvGraphicFramePr>
        <p:xfrm>
          <a:off x="3211294" y="843558"/>
          <a:ext cx="2808312" cy="39018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áfico 2">
            <a:extLst>
              <a:ext uri="{FF2B5EF4-FFF2-40B4-BE49-F238E27FC236}">
                <a16:creationId xmlns:a16="http://schemas.microsoft.com/office/drawing/2014/main" id="{C7FC31E0-97AA-8EAD-0A3A-6176E6153F54}"/>
              </a:ext>
            </a:extLst>
          </p:cNvPr>
          <p:cNvGraphicFramePr/>
          <p:nvPr>
            <p:extLst>
              <p:ext uri="{D42A27DB-BD31-4B8C-83A1-F6EECF244321}">
                <p14:modId xmlns:p14="http://schemas.microsoft.com/office/powerpoint/2010/main" val="1959426178"/>
              </p:ext>
            </p:extLst>
          </p:nvPr>
        </p:nvGraphicFramePr>
        <p:xfrm>
          <a:off x="6012160" y="843558"/>
          <a:ext cx="2952328" cy="3955664"/>
        </p:xfrm>
        <a:graphic>
          <a:graphicData uri="http://schemas.openxmlformats.org/drawingml/2006/chart">
            <c:chart xmlns:c="http://schemas.openxmlformats.org/drawingml/2006/chart" xmlns:r="http://schemas.openxmlformats.org/officeDocument/2006/relationships" r:id="rId5"/>
          </a:graphicData>
        </a:graphic>
      </p:graphicFrame>
      <p:sp>
        <p:nvSpPr>
          <p:cNvPr id="4" name="CuadroTexto 3">
            <a:extLst>
              <a:ext uri="{FF2B5EF4-FFF2-40B4-BE49-F238E27FC236}">
                <a16:creationId xmlns:a16="http://schemas.microsoft.com/office/drawing/2014/main" id="{E89355C7-A0F8-9CEC-8374-563F46436576}"/>
              </a:ext>
            </a:extLst>
          </p:cNvPr>
          <p:cNvSpPr txBox="1"/>
          <p:nvPr/>
        </p:nvSpPr>
        <p:spPr>
          <a:xfrm>
            <a:off x="2023511" y="1039997"/>
            <a:ext cx="5328592" cy="461665"/>
          </a:xfrm>
          <a:prstGeom prst="rect">
            <a:avLst/>
          </a:prstGeom>
          <a:noFill/>
        </p:spPr>
        <p:txBody>
          <a:bodyPr wrap="square" rtlCol="0">
            <a:spAutoFit/>
          </a:bodyPr>
          <a:lstStyle/>
          <a:p>
            <a:pPr algn="ctr" rtl="0">
              <a:defRPr sz="2128" b="1" i="0" u="none" strike="noStrike" kern="1200" cap="all" spc="120" normalizeH="0" baseline="0">
                <a:solidFill>
                  <a:prstClr val="black">
                    <a:lumMod val="65000"/>
                    <a:lumOff val="35000"/>
                  </a:prstClr>
                </a:solidFill>
                <a:latin typeface="+mn-lt"/>
                <a:ea typeface="+mn-ea"/>
                <a:cs typeface="+mn-cs"/>
              </a:defRPr>
            </a:pPr>
            <a:r>
              <a:rPr lang="en-US" sz="1200" dirty="0"/>
              <a:t>N° TOTAL DE ESTUDIANTES</a:t>
            </a:r>
            <a:r>
              <a:rPr lang="en-US" sz="1200" baseline="0" dirty="0"/>
              <a:t> POR GÉNERO Y NIVEL DE ESTUDIO EN LOS </a:t>
            </a:r>
            <a:r>
              <a:rPr lang="en-US" sz="1200" dirty="0"/>
              <a:t>CLUBES DE CIENCIA Y TECNOLOGIA de la UGEL</a:t>
            </a:r>
            <a:r>
              <a:rPr lang="en-US" sz="1200" baseline="0" dirty="0"/>
              <a:t> OTUZCO</a:t>
            </a:r>
            <a:endParaRPr lang="en-US" sz="1200" dirty="0"/>
          </a:p>
        </p:txBody>
      </p:sp>
    </p:spTree>
    <p:extLst>
      <p:ext uri="{BB962C8B-B14F-4D97-AF65-F5344CB8AC3E}">
        <p14:creationId xmlns:p14="http://schemas.microsoft.com/office/powerpoint/2010/main" val="2042395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F7620874-4B28-C6DB-70AE-CBEA7B3D17AB}"/>
              </a:ext>
            </a:extLst>
          </p:cNvPr>
          <p:cNvGraphicFramePr/>
          <p:nvPr>
            <p:extLst>
              <p:ext uri="{D42A27DB-BD31-4B8C-83A1-F6EECF244321}">
                <p14:modId xmlns:p14="http://schemas.microsoft.com/office/powerpoint/2010/main" val="1234759210"/>
              </p:ext>
            </p:extLst>
          </p:nvPr>
        </p:nvGraphicFramePr>
        <p:xfrm>
          <a:off x="279757" y="843559"/>
          <a:ext cx="2564051"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a16="http://schemas.microsoft.com/office/drawing/2014/main" id="{ACDBB841-79FD-AA3D-A24A-44EAE0B7503A}"/>
              </a:ext>
            </a:extLst>
          </p:cNvPr>
          <p:cNvSpPr/>
          <p:nvPr/>
        </p:nvSpPr>
        <p:spPr>
          <a:xfrm>
            <a:off x="251520" y="4803998"/>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graphicFrame>
        <p:nvGraphicFramePr>
          <p:cNvPr id="2" name="Gráfico 1">
            <a:extLst>
              <a:ext uri="{FF2B5EF4-FFF2-40B4-BE49-F238E27FC236}">
                <a16:creationId xmlns:a16="http://schemas.microsoft.com/office/drawing/2014/main" id="{F5064425-85F8-4983-18AD-587C0083F9FA}"/>
              </a:ext>
            </a:extLst>
          </p:cNvPr>
          <p:cNvGraphicFramePr/>
          <p:nvPr>
            <p:extLst>
              <p:ext uri="{D42A27DB-BD31-4B8C-83A1-F6EECF244321}">
                <p14:modId xmlns:p14="http://schemas.microsoft.com/office/powerpoint/2010/main" val="806363341"/>
              </p:ext>
            </p:extLst>
          </p:nvPr>
        </p:nvGraphicFramePr>
        <p:xfrm>
          <a:off x="3211294" y="843558"/>
          <a:ext cx="2808312" cy="39018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áfico 2">
            <a:extLst>
              <a:ext uri="{FF2B5EF4-FFF2-40B4-BE49-F238E27FC236}">
                <a16:creationId xmlns:a16="http://schemas.microsoft.com/office/drawing/2014/main" id="{C7FC31E0-97AA-8EAD-0A3A-6176E6153F54}"/>
              </a:ext>
            </a:extLst>
          </p:cNvPr>
          <p:cNvGraphicFramePr/>
          <p:nvPr>
            <p:extLst>
              <p:ext uri="{D42A27DB-BD31-4B8C-83A1-F6EECF244321}">
                <p14:modId xmlns:p14="http://schemas.microsoft.com/office/powerpoint/2010/main" val="3151938151"/>
              </p:ext>
            </p:extLst>
          </p:nvPr>
        </p:nvGraphicFramePr>
        <p:xfrm>
          <a:off x="6012160" y="843558"/>
          <a:ext cx="2952328" cy="3955664"/>
        </p:xfrm>
        <a:graphic>
          <a:graphicData uri="http://schemas.openxmlformats.org/drawingml/2006/chart">
            <c:chart xmlns:c="http://schemas.openxmlformats.org/drawingml/2006/chart" xmlns:r="http://schemas.openxmlformats.org/officeDocument/2006/relationships" r:id="rId5"/>
          </a:graphicData>
        </a:graphic>
      </p:graphicFrame>
      <p:sp>
        <p:nvSpPr>
          <p:cNvPr id="4" name="CuadroTexto 3">
            <a:extLst>
              <a:ext uri="{FF2B5EF4-FFF2-40B4-BE49-F238E27FC236}">
                <a16:creationId xmlns:a16="http://schemas.microsoft.com/office/drawing/2014/main" id="{E89355C7-A0F8-9CEC-8374-563F46436576}"/>
              </a:ext>
            </a:extLst>
          </p:cNvPr>
          <p:cNvSpPr txBox="1"/>
          <p:nvPr/>
        </p:nvSpPr>
        <p:spPr>
          <a:xfrm>
            <a:off x="2023511" y="1039997"/>
            <a:ext cx="5328592" cy="461665"/>
          </a:xfrm>
          <a:prstGeom prst="rect">
            <a:avLst/>
          </a:prstGeom>
          <a:noFill/>
        </p:spPr>
        <p:txBody>
          <a:bodyPr wrap="square" rtlCol="0">
            <a:spAutoFit/>
          </a:bodyPr>
          <a:lstStyle/>
          <a:p>
            <a:pPr algn="ctr" rtl="0">
              <a:defRPr sz="2128" b="1" i="0" u="none" strike="noStrike" kern="1200" cap="all" spc="120" normalizeH="0" baseline="0">
                <a:solidFill>
                  <a:prstClr val="black">
                    <a:lumMod val="65000"/>
                    <a:lumOff val="35000"/>
                  </a:prstClr>
                </a:solidFill>
                <a:latin typeface="+mn-lt"/>
                <a:ea typeface="+mn-ea"/>
                <a:cs typeface="+mn-cs"/>
              </a:defRPr>
            </a:pPr>
            <a:r>
              <a:rPr lang="en-US" sz="1200" dirty="0"/>
              <a:t>N° TOTAL DE ESTUDIANTES</a:t>
            </a:r>
            <a:r>
              <a:rPr lang="en-US" sz="1200" baseline="0" dirty="0"/>
              <a:t> POR GÉNERO Y NIVEL DE ESTUDIO EN LOS </a:t>
            </a:r>
            <a:r>
              <a:rPr lang="en-US" sz="1200" dirty="0"/>
              <a:t>CLUBES DE CIENCIA Y TECNOLOGIA de la UGEL</a:t>
            </a:r>
            <a:r>
              <a:rPr lang="en-US" sz="1200" baseline="0" dirty="0"/>
              <a:t> PACASMAYO</a:t>
            </a:r>
            <a:endParaRPr lang="en-US" sz="1200" dirty="0"/>
          </a:p>
        </p:txBody>
      </p:sp>
    </p:spTree>
    <p:extLst>
      <p:ext uri="{BB962C8B-B14F-4D97-AF65-F5344CB8AC3E}">
        <p14:creationId xmlns:p14="http://schemas.microsoft.com/office/powerpoint/2010/main" val="13367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F7620874-4B28-C6DB-70AE-CBEA7B3D17AB}"/>
              </a:ext>
            </a:extLst>
          </p:cNvPr>
          <p:cNvGraphicFramePr/>
          <p:nvPr>
            <p:extLst>
              <p:ext uri="{D42A27DB-BD31-4B8C-83A1-F6EECF244321}">
                <p14:modId xmlns:p14="http://schemas.microsoft.com/office/powerpoint/2010/main" val="1671390207"/>
              </p:ext>
            </p:extLst>
          </p:nvPr>
        </p:nvGraphicFramePr>
        <p:xfrm>
          <a:off x="279757" y="843559"/>
          <a:ext cx="2564051"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a16="http://schemas.microsoft.com/office/drawing/2014/main" id="{ACDBB841-79FD-AA3D-A24A-44EAE0B7503A}"/>
              </a:ext>
            </a:extLst>
          </p:cNvPr>
          <p:cNvSpPr/>
          <p:nvPr/>
        </p:nvSpPr>
        <p:spPr>
          <a:xfrm>
            <a:off x="251520" y="4803998"/>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graphicFrame>
        <p:nvGraphicFramePr>
          <p:cNvPr id="2" name="Gráfico 1">
            <a:extLst>
              <a:ext uri="{FF2B5EF4-FFF2-40B4-BE49-F238E27FC236}">
                <a16:creationId xmlns:a16="http://schemas.microsoft.com/office/drawing/2014/main" id="{F5064425-85F8-4983-18AD-587C0083F9FA}"/>
              </a:ext>
            </a:extLst>
          </p:cNvPr>
          <p:cNvGraphicFramePr/>
          <p:nvPr>
            <p:extLst>
              <p:ext uri="{D42A27DB-BD31-4B8C-83A1-F6EECF244321}">
                <p14:modId xmlns:p14="http://schemas.microsoft.com/office/powerpoint/2010/main" val="4181879541"/>
              </p:ext>
            </p:extLst>
          </p:nvPr>
        </p:nvGraphicFramePr>
        <p:xfrm>
          <a:off x="3211294" y="843558"/>
          <a:ext cx="2808312" cy="39018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áfico 2">
            <a:extLst>
              <a:ext uri="{FF2B5EF4-FFF2-40B4-BE49-F238E27FC236}">
                <a16:creationId xmlns:a16="http://schemas.microsoft.com/office/drawing/2014/main" id="{C7FC31E0-97AA-8EAD-0A3A-6176E6153F54}"/>
              </a:ext>
            </a:extLst>
          </p:cNvPr>
          <p:cNvGraphicFramePr/>
          <p:nvPr>
            <p:extLst>
              <p:ext uri="{D42A27DB-BD31-4B8C-83A1-F6EECF244321}">
                <p14:modId xmlns:p14="http://schemas.microsoft.com/office/powerpoint/2010/main" val="1247378611"/>
              </p:ext>
            </p:extLst>
          </p:nvPr>
        </p:nvGraphicFramePr>
        <p:xfrm>
          <a:off x="6012160" y="843558"/>
          <a:ext cx="2952328" cy="3955664"/>
        </p:xfrm>
        <a:graphic>
          <a:graphicData uri="http://schemas.openxmlformats.org/drawingml/2006/chart">
            <c:chart xmlns:c="http://schemas.openxmlformats.org/drawingml/2006/chart" xmlns:r="http://schemas.openxmlformats.org/officeDocument/2006/relationships" r:id="rId5"/>
          </a:graphicData>
        </a:graphic>
      </p:graphicFrame>
      <p:sp>
        <p:nvSpPr>
          <p:cNvPr id="4" name="CuadroTexto 3">
            <a:extLst>
              <a:ext uri="{FF2B5EF4-FFF2-40B4-BE49-F238E27FC236}">
                <a16:creationId xmlns:a16="http://schemas.microsoft.com/office/drawing/2014/main" id="{E89355C7-A0F8-9CEC-8374-563F46436576}"/>
              </a:ext>
            </a:extLst>
          </p:cNvPr>
          <p:cNvSpPr txBox="1"/>
          <p:nvPr/>
        </p:nvSpPr>
        <p:spPr>
          <a:xfrm>
            <a:off x="2023511" y="1039997"/>
            <a:ext cx="5328592" cy="461665"/>
          </a:xfrm>
          <a:prstGeom prst="rect">
            <a:avLst/>
          </a:prstGeom>
          <a:noFill/>
        </p:spPr>
        <p:txBody>
          <a:bodyPr wrap="square" rtlCol="0">
            <a:spAutoFit/>
          </a:bodyPr>
          <a:lstStyle/>
          <a:p>
            <a:pPr algn="ctr" rtl="0">
              <a:defRPr sz="2128" b="1" i="0" u="none" strike="noStrike" kern="1200" cap="all" spc="120" normalizeH="0" baseline="0">
                <a:solidFill>
                  <a:prstClr val="black">
                    <a:lumMod val="65000"/>
                    <a:lumOff val="35000"/>
                  </a:prstClr>
                </a:solidFill>
                <a:latin typeface="+mn-lt"/>
                <a:ea typeface="+mn-ea"/>
                <a:cs typeface="+mn-cs"/>
              </a:defRPr>
            </a:pPr>
            <a:r>
              <a:rPr lang="en-US" sz="1200" dirty="0"/>
              <a:t>N° TOTAL DE ESTUDIANTES</a:t>
            </a:r>
            <a:r>
              <a:rPr lang="en-US" sz="1200" baseline="0" dirty="0"/>
              <a:t> POR GÉNERO Y NIVEL DE ESTUDIO EN LOS </a:t>
            </a:r>
            <a:r>
              <a:rPr lang="en-US" sz="1200" dirty="0"/>
              <a:t>CLUBES DE CIENCIA Y TECNOLOGIA de la UGEL</a:t>
            </a:r>
            <a:r>
              <a:rPr lang="en-US" sz="1200" baseline="0" dirty="0"/>
              <a:t> PATAZ</a:t>
            </a:r>
            <a:endParaRPr lang="en-US" sz="1200" dirty="0"/>
          </a:p>
        </p:txBody>
      </p:sp>
    </p:spTree>
    <p:extLst>
      <p:ext uri="{BB962C8B-B14F-4D97-AF65-F5344CB8AC3E}">
        <p14:creationId xmlns:p14="http://schemas.microsoft.com/office/powerpoint/2010/main" val="1350303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F7620874-4B28-C6DB-70AE-CBEA7B3D17AB}"/>
              </a:ext>
            </a:extLst>
          </p:cNvPr>
          <p:cNvGraphicFramePr/>
          <p:nvPr>
            <p:extLst>
              <p:ext uri="{D42A27DB-BD31-4B8C-83A1-F6EECF244321}">
                <p14:modId xmlns:p14="http://schemas.microsoft.com/office/powerpoint/2010/main" val="548905770"/>
              </p:ext>
            </p:extLst>
          </p:nvPr>
        </p:nvGraphicFramePr>
        <p:xfrm>
          <a:off x="279757" y="843559"/>
          <a:ext cx="2564051"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a16="http://schemas.microsoft.com/office/drawing/2014/main" id="{ACDBB841-79FD-AA3D-A24A-44EAE0B7503A}"/>
              </a:ext>
            </a:extLst>
          </p:cNvPr>
          <p:cNvSpPr/>
          <p:nvPr/>
        </p:nvSpPr>
        <p:spPr>
          <a:xfrm>
            <a:off x="251520" y="4803998"/>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graphicFrame>
        <p:nvGraphicFramePr>
          <p:cNvPr id="2" name="Gráfico 1">
            <a:extLst>
              <a:ext uri="{FF2B5EF4-FFF2-40B4-BE49-F238E27FC236}">
                <a16:creationId xmlns:a16="http://schemas.microsoft.com/office/drawing/2014/main" id="{F5064425-85F8-4983-18AD-587C0083F9FA}"/>
              </a:ext>
            </a:extLst>
          </p:cNvPr>
          <p:cNvGraphicFramePr/>
          <p:nvPr>
            <p:extLst>
              <p:ext uri="{D42A27DB-BD31-4B8C-83A1-F6EECF244321}">
                <p14:modId xmlns:p14="http://schemas.microsoft.com/office/powerpoint/2010/main" val="1578852331"/>
              </p:ext>
            </p:extLst>
          </p:nvPr>
        </p:nvGraphicFramePr>
        <p:xfrm>
          <a:off x="3211294" y="843558"/>
          <a:ext cx="2808312" cy="39018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áfico 2">
            <a:extLst>
              <a:ext uri="{FF2B5EF4-FFF2-40B4-BE49-F238E27FC236}">
                <a16:creationId xmlns:a16="http://schemas.microsoft.com/office/drawing/2014/main" id="{C7FC31E0-97AA-8EAD-0A3A-6176E6153F54}"/>
              </a:ext>
            </a:extLst>
          </p:cNvPr>
          <p:cNvGraphicFramePr/>
          <p:nvPr>
            <p:extLst>
              <p:ext uri="{D42A27DB-BD31-4B8C-83A1-F6EECF244321}">
                <p14:modId xmlns:p14="http://schemas.microsoft.com/office/powerpoint/2010/main" val="3779856398"/>
              </p:ext>
            </p:extLst>
          </p:nvPr>
        </p:nvGraphicFramePr>
        <p:xfrm>
          <a:off x="6012160" y="843558"/>
          <a:ext cx="2952328" cy="3955664"/>
        </p:xfrm>
        <a:graphic>
          <a:graphicData uri="http://schemas.openxmlformats.org/drawingml/2006/chart">
            <c:chart xmlns:c="http://schemas.openxmlformats.org/drawingml/2006/chart" xmlns:r="http://schemas.openxmlformats.org/officeDocument/2006/relationships" r:id="rId5"/>
          </a:graphicData>
        </a:graphic>
      </p:graphicFrame>
      <p:sp>
        <p:nvSpPr>
          <p:cNvPr id="4" name="CuadroTexto 3">
            <a:extLst>
              <a:ext uri="{FF2B5EF4-FFF2-40B4-BE49-F238E27FC236}">
                <a16:creationId xmlns:a16="http://schemas.microsoft.com/office/drawing/2014/main" id="{E89355C7-A0F8-9CEC-8374-563F46436576}"/>
              </a:ext>
            </a:extLst>
          </p:cNvPr>
          <p:cNvSpPr txBox="1"/>
          <p:nvPr/>
        </p:nvSpPr>
        <p:spPr>
          <a:xfrm>
            <a:off x="1973402" y="1059582"/>
            <a:ext cx="5428809" cy="646331"/>
          </a:xfrm>
          <a:prstGeom prst="rect">
            <a:avLst/>
          </a:prstGeom>
          <a:noFill/>
        </p:spPr>
        <p:txBody>
          <a:bodyPr wrap="square" rtlCol="0">
            <a:spAutoFit/>
          </a:bodyPr>
          <a:lstStyle/>
          <a:p>
            <a:pPr algn="ctr" rtl="0">
              <a:defRPr sz="2128" b="1" i="0" u="none" strike="noStrike" kern="1200" cap="all" spc="120" normalizeH="0" baseline="0">
                <a:solidFill>
                  <a:prstClr val="black">
                    <a:lumMod val="65000"/>
                    <a:lumOff val="35000"/>
                  </a:prstClr>
                </a:solidFill>
                <a:latin typeface="+mn-lt"/>
                <a:ea typeface="+mn-ea"/>
                <a:cs typeface="+mn-cs"/>
              </a:defRPr>
            </a:pPr>
            <a:r>
              <a:rPr lang="en-US" sz="1200" dirty="0"/>
              <a:t>N° TOTAL DE ESTUDIANTES</a:t>
            </a:r>
            <a:r>
              <a:rPr lang="en-US" sz="1200" baseline="0" dirty="0"/>
              <a:t> POR GÉNERO Y NIVEL DE ESTUDIO EN LOS </a:t>
            </a:r>
            <a:r>
              <a:rPr lang="en-US" sz="1200" dirty="0"/>
              <a:t>CLUBES DE CIENCIA Y TECNOLOGIA de la UGEL</a:t>
            </a:r>
            <a:r>
              <a:rPr lang="en-US" sz="1200" baseline="0" dirty="0"/>
              <a:t> SÁNCHEZ CARRIÓN</a:t>
            </a:r>
            <a:endParaRPr lang="en-US" sz="1200" dirty="0"/>
          </a:p>
        </p:txBody>
      </p:sp>
    </p:spTree>
    <p:extLst>
      <p:ext uri="{BB962C8B-B14F-4D97-AF65-F5344CB8AC3E}">
        <p14:creationId xmlns:p14="http://schemas.microsoft.com/office/powerpoint/2010/main" val="1010171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F7620874-4B28-C6DB-70AE-CBEA7B3D17AB}"/>
              </a:ext>
            </a:extLst>
          </p:cNvPr>
          <p:cNvGraphicFramePr/>
          <p:nvPr>
            <p:extLst>
              <p:ext uri="{D42A27DB-BD31-4B8C-83A1-F6EECF244321}">
                <p14:modId xmlns:p14="http://schemas.microsoft.com/office/powerpoint/2010/main" val="3973264768"/>
              </p:ext>
            </p:extLst>
          </p:nvPr>
        </p:nvGraphicFramePr>
        <p:xfrm>
          <a:off x="279757" y="843559"/>
          <a:ext cx="2564051"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a16="http://schemas.microsoft.com/office/drawing/2014/main" id="{ACDBB841-79FD-AA3D-A24A-44EAE0B7503A}"/>
              </a:ext>
            </a:extLst>
          </p:cNvPr>
          <p:cNvSpPr/>
          <p:nvPr/>
        </p:nvSpPr>
        <p:spPr>
          <a:xfrm>
            <a:off x="251520" y="4803998"/>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graphicFrame>
        <p:nvGraphicFramePr>
          <p:cNvPr id="2" name="Gráfico 1">
            <a:extLst>
              <a:ext uri="{FF2B5EF4-FFF2-40B4-BE49-F238E27FC236}">
                <a16:creationId xmlns:a16="http://schemas.microsoft.com/office/drawing/2014/main" id="{F5064425-85F8-4983-18AD-587C0083F9FA}"/>
              </a:ext>
            </a:extLst>
          </p:cNvPr>
          <p:cNvGraphicFramePr/>
          <p:nvPr>
            <p:extLst>
              <p:ext uri="{D42A27DB-BD31-4B8C-83A1-F6EECF244321}">
                <p14:modId xmlns:p14="http://schemas.microsoft.com/office/powerpoint/2010/main" val="4204610610"/>
              </p:ext>
            </p:extLst>
          </p:nvPr>
        </p:nvGraphicFramePr>
        <p:xfrm>
          <a:off x="3211294" y="843558"/>
          <a:ext cx="2808312" cy="39018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áfico 2">
            <a:extLst>
              <a:ext uri="{FF2B5EF4-FFF2-40B4-BE49-F238E27FC236}">
                <a16:creationId xmlns:a16="http://schemas.microsoft.com/office/drawing/2014/main" id="{C7FC31E0-97AA-8EAD-0A3A-6176E6153F54}"/>
              </a:ext>
            </a:extLst>
          </p:cNvPr>
          <p:cNvGraphicFramePr/>
          <p:nvPr>
            <p:extLst>
              <p:ext uri="{D42A27DB-BD31-4B8C-83A1-F6EECF244321}">
                <p14:modId xmlns:p14="http://schemas.microsoft.com/office/powerpoint/2010/main" val="2114053058"/>
              </p:ext>
            </p:extLst>
          </p:nvPr>
        </p:nvGraphicFramePr>
        <p:xfrm>
          <a:off x="6012160" y="843558"/>
          <a:ext cx="2952328" cy="3955664"/>
        </p:xfrm>
        <a:graphic>
          <a:graphicData uri="http://schemas.openxmlformats.org/drawingml/2006/chart">
            <c:chart xmlns:c="http://schemas.openxmlformats.org/drawingml/2006/chart" xmlns:r="http://schemas.openxmlformats.org/officeDocument/2006/relationships" r:id="rId5"/>
          </a:graphicData>
        </a:graphic>
      </p:graphicFrame>
      <p:sp>
        <p:nvSpPr>
          <p:cNvPr id="4" name="CuadroTexto 3">
            <a:extLst>
              <a:ext uri="{FF2B5EF4-FFF2-40B4-BE49-F238E27FC236}">
                <a16:creationId xmlns:a16="http://schemas.microsoft.com/office/drawing/2014/main" id="{E89355C7-A0F8-9CEC-8374-563F46436576}"/>
              </a:ext>
            </a:extLst>
          </p:cNvPr>
          <p:cNvSpPr txBox="1"/>
          <p:nvPr/>
        </p:nvSpPr>
        <p:spPr>
          <a:xfrm>
            <a:off x="2023511" y="1039997"/>
            <a:ext cx="5328592" cy="646331"/>
          </a:xfrm>
          <a:prstGeom prst="rect">
            <a:avLst/>
          </a:prstGeom>
          <a:noFill/>
        </p:spPr>
        <p:txBody>
          <a:bodyPr wrap="square" rtlCol="0">
            <a:spAutoFit/>
          </a:bodyPr>
          <a:lstStyle/>
          <a:p>
            <a:pPr algn="ctr" rtl="0">
              <a:defRPr sz="2128" b="1" i="0" u="none" strike="noStrike" kern="1200" cap="all" spc="120" normalizeH="0" baseline="0">
                <a:solidFill>
                  <a:prstClr val="black">
                    <a:lumMod val="65000"/>
                    <a:lumOff val="35000"/>
                  </a:prstClr>
                </a:solidFill>
                <a:latin typeface="+mn-lt"/>
                <a:ea typeface="+mn-ea"/>
                <a:cs typeface="+mn-cs"/>
              </a:defRPr>
            </a:pPr>
            <a:r>
              <a:rPr lang="en-US" sz="1200" dirty="0"/>
              <a:t>N° TOTAL DE ESTUDIANTES</a:t>
            </a:r>
            <a:r>
              <a:rPr lang="en-US" sz="1200" baseline="0" dirty="0"/>
              <a:t> POR GÉNERO Y NIVEL DE ESTUDIO EN LOS </a:t>
            </a:r>
            <a:r>
              <a:rPr lang="en-US" sz="1200" dirty="0"/>
              <a:t>CLUBES DE CIENCIA Y TECNOLOGIA de la UGEL</a:t>
            </a:r>
            <a:r>
              <a:rPr lang="en-US" sz="1200" baseline="0" dirty="0"/>
              <a:t> SANTIAGO DE CHUCO</a:t>
            </a:r>
            <a:endParaRPr lang="en-US" sz="1200" dirty="0"/>
          </a:p>
        </p:txBody>
      </p:sp>
    </p:spTree>
    <p:extLst>
      <p:ext uri="{BB962C8B-B14F-4D97-AF65-F5344CB8AC3E}">
        <p14:creationId xmlns:p14="http://schemas.microsoft.com/office/powerpoint/2010/main" val="1885421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Diagrama 4"/>
          <p:cNvGraphicFramePr/>
          <p:nvPr/>
        </p:nvGraphicFramePr>
        <p:xfrm>
          <a:off x="1547664" y="1635646"/>
          <a:ext cx="6096000" cy="239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8519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F7620874-4B28-C6DB-70AE-CBEA7B3D17AB}"/>
              </a:ext>
            </a:extLst>
          </p:cNvPr>
          <p:cNvGraphicFramePr/>
          <p:nvPr>
            <p:extLst>
              <p:ext uri="{D42A27DB-BD31-4B8C-83A1-F6EECF244321}">
                <p14:modId xmlns:p14="http://schemas.microsoft.com/office/powerpoint/2010/main" val="3100430671"/>
              </p:ext>
            </p:extLst>
          </p:nvPr>
        </p:nvGraphicFramePr>
        <p:xfrm>
          <a:off x="279757" y="843559"/>
          <a:ext cx="2564051"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a16="http://schemas.microsoft.com/office/drawing/2014/main" id="{ACDBB841-79FD-AA3D-A24A-44EAE0B7503A}"/>
              </a:ext>
            </a:extLst>
          </p:cNvPr>
          <p:cNvSpPr/>
          <p:nvPr/>
        </p:nvSpPr>
        <p:spPr>
          <a:xfrm>
            <a:off x="251520" y="4803998"/>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graphicFrame>
        <p:nvGraphicFramePr>
          <p:cNvPr id="2" name="Gráfico 1">
            <a:extLst>
              <a:ext uri="{FF2B5EF4-FFF2-40B4-BE49-F238E27FC236}">
                <a16:creationId xmlns:a16="http://schemas.microsoft.com/office/drawing/2014/main" id="{F5064425-85F8-4983-18AD-587C0083F9FA}"/>
              </a:ext>
            </a:extLst>
          </p:cNvPr>
          <p:cNvGraphicFramePr/>
          <p:nvPr>
            <p:extLst>
              <p:ext uri="{D42A27DB-BD31-4B8C-83A1-F6EECF244321}">
                <p14:modId xmlns:p14="http://schemas.microsoft.com/office/powerpoint/2010/main" val="3952424486"/>
              </p:ext>
            </p:extLst>
          </p:nvPr>
        </p:nvGraphicFramePr>
        <p:xfrm>
          <a:off x="3211294" y="843558"/>
          <a:ext cx="2808312" cy="39018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áfico 2">
            <a:extLst>
              <a:ext uri="{FF2B5EF4-FFF2-40B4-BE49-F238E27FC236}">
                <a16:creationId xmlns:a16="http://schemas.microsoft.com/office/drawing/2014/main" id="{C7FC31E0-97AA-8EAD-0A3A-6176E6153F54}"/>
              </a:ext>
            </a:extLst>
          </p:cNvPr>
          <p:cNvGraphicFramePr/>
          <p:nvPr>
            <p:extLst>
              <p:ext uri="{D42A27DB-BD31-4B8C-83A1-F6EECF244321}">
                <p14:modId xmlns:p14="http://schemas.microsoft.com/office/powerpoint/2010/main" val="812763647"/>
              </p:ext>
            </p:extLst>
          </p:nvPr>
        </p:nvGraphicFramePr>
        <p:xfrm>
          <a:off x="6012160" y="843558"/>
          <a:ext cx="2952328" cy="3955664"/>
        </p:xfrm>
        <a:graphic>
          <a:graphicData uri="http://schemas.openxmlformats.org/drawingml/2006/chart">
            <c:chart xmlns:c="http://schemas.openxmlformats.org/drawingml/2006/chart" xmlns:r="http://schemas.openxmlformats.org/officeDocument/2006/relationships" r:id="rId5"/>
          </a:graphicData>
        </a:graphic>
      </p:graphicFrame>
      <p:sp>
        <p:nvSpPr>
          <p:cNvPr id="4" name="CuadroTexto 3">
            <a:extLst>
              <a:ext uri="{FF2B5EF4-FFF2-40B4-BE49-F238E27FC236}">
                <a16:creationId xmlns:a16="http://schemas.microsoft.com/office/drawing/2014/main" id="{E89355C7-A0F8-9CEC-8374-563F46436576}"/>
              </a:ext>
            </a:extLst>
          </p:cNvPr>
          <p:cNvSpPr txBox="1"/>
          <p:nvPr/>
        </p:nvSpPr>
        <p:spPr>
          <a:xfrm>
            <a:off x="2023511" y="1039997"/>
            <a:ext cx="5328592" cy="461665"/>
          </a:xfrm>
          <a:prstGeom prst="rect">
            <a:avLst/>
          </a:prstGeom>
          <a:noFill/>
        </p:spPr>
        <p:txBody>
          <a:bodyPr wrap="square" rtlCol="0">
            <a:spAutoFit/>
          </a:bodyPr>
          <a:lstStyle/>
          <a:p>
            <a:pPr algn="ctr" rtl="0">
              <a:defRPr sz="2128" b="1" i="0" u="none" strike="noStrike" kern="1200" cap="all" spc="120" normalizeH="0" baseline="0">
                <a:solidFill>
                  <a:prstClr val="black">
                    <a:lumMod val="65000"/>
                    <a:lumOff val="35000"/>
                  </a:prstClr>
                </a:solidFill>
                <a:latin typeface="+mn-lt"/>
                <a:ea typeface="+mn-ea"/>
                <a:cs typeface="+mn-cs"/>
              </a:defRPr>
            </a:pPr>
            <a:r>
              <a:rPr lang="en-US" sz="1200" dirty="0"/>
              <a:t>N° TOTAL DE ESTUDIANTES</a:t>
            </a:r>
            <a:r>
              <a:rPr lang="en-US" sz="1200" baseline="0" dirty="0"/>
              <a:t> POR GÉNERO Y NIVEL DE ESTUDIO EN LOS </a:t>
            </a:r>
            <a:r>
              <a:rPr lang="en-US" sz="1200" dirty="0"/>
              <a:t>CLUBES DE CIENCIA Y TECNOLOGIA de la UGEL</a:t>
            </a:r>
            <a:r>
              <a:rPr lang="en-US" sz="1200" baseline="0" dirty="0"/>
              <a:t> GRAN CHIMÚ</a:t>
            </a:r>
            <a:endParaRPr lang="en-US" sz="1200" dirty="0"/>
          </a:p>
        </p:txBody>
      </p:sp>
    </p:spTree>
    <p:extLst>
      <p:ext uri="{BB962C8B-B14F-4D97-AF65-F5344CB8AC3E}">
        <p14:creationId xmlns:p14="http://schemas.microsoft.com/office/powerpoint/2010/main" val="10841435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F7620874-4B28-C6DB-70AE-CBEA7B3D17AB}"/>
              </a:ext>
            </a:extLst>
          </p:cNvPr>
          <p:cNvGraphicFramePr/>
          <p:nvPr>
            <p:extLst>
              <p:ext uri="{D42A27DB-BD31-4B8C-83A1-F6EECF244321}">
                <p14:modId xmlns:p14="http://schemas.microsoft.com/office/powerpoint/2010/main" val="1232381746"/>
              </p:ext>
            </p:extLst>
          </p:nvPr>
        </p:nvGraphicFramePr>
        <p:xfrm>
          <a:off x="279757" y="843559"/>
          <a:ext cx="2564051"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a16="http://schemas.microsoft.com/office/drawing/2014/main" id="{ACDBB841-79FD-AA3D-A24A-44EAE0B7503A}"/>
              </a:ext>
            </a:extLst>
          </p:cNvPr>
          <p:cNvSpPr/>
          <p:nvPr/>
        </p:nvSpPr>
        <p:spPr>
          <a:xfrm>
            <a:off x="251520" y="4803998"/>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graphicFrame>
        <p:nvGraphicFramePr>
          <p:cNvPr id="2" name="Gráfico 1">
            <a:extLst>
              <a:ext uri="{FF2B5EF4-FFF2-40B4-BE49-F238E27FC236}">
                <a16:creationId xmlns:a16="http://schemas.microsoft.com/office/drawing/2014/main" id="{F5064425-85F8-4983-18AD-587C0083F9FA}"/>
              </a:ext>
            </a:extLst>
          </p:cNvPr>
          <p:cNvGraphicFramePr/>
          <p:nvPr>
            <p:extLst>
              <p:ext uri="{D42A27DB-BD31-4B8C-83A1-F6EECF244321}">
                <p14:modId xmlns:p14="http://schemas.microsoft.com/office/powerpoint/2010/main" val="1190464262"/>
              </p:ext>
            </p:extLst>
          </p:nvPr>
        </p:nvGraphicFramePr>
        <p:xfrm>
          <a:off x="3211294" y="843558"/>
          <a:ext cx="2808312" cy="39018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áfico 2">
            <a:extLst>
              <a:ext uri="{FF2B5EF4-FFF2-40B4-BE49-F238E27FC236}">
                <a16:creationId xmlns:a16="http://schemas.microsoft.com/office/drawing/2014/main" id="{C7FC31E0-97AA-8EAD-0A3A-6176E6153F54}"/>
              </a:ext>
            </a:extLst>
          </p:cNvPr>
          <p:cNvGraphicFramePr/>
          <p:nvPr>
            <p:extLst>
              <p:ext uri="{D42A27DB-BD31-4B8C-83A1-F6EECF244321}">
                <p14:modId xmlns:p14="http://schemas.microsoft.com/office/powerpoint/2010/main" val="3851148433"/>
              </p:ext>
            </p:extLst>
          </p:nvPr>
        </p:nvGraphicFramePr>
        <p:xfrm>
          <a:off x="6012160" y="843558"/>
          <a:ext cx="2952328" cy="3955664"/>
        </p:xfrm>
        <a:graphic>
          <a:graphicData uri="http://schemas.openxmlformats.org/drawingml/2006/chart">
            <c:chart xmlns:c="http://schemas.openxmlformats.org/drawingml/2006/chart" xmlns:r="http://schemas.openxmlformats.org/officeDocument/2006/relationships" r:id="rId5"/>
          </a:graphicData>
        </a:graphic>
      </p:graphicFrame>
      <p:sp>
        <p:nvSpPr>
          <p:cNvPr id="4" name="CuadroTexto 3">
            <a:extLst>
              <a:ext uri="{FF2B5EF4-FFF2-40B4-BE49-F238E27FC236}">
                <a16:creationId xmlns:a16="http://schemas.microsoft.com/office/drawing/2014/main" id="{E89355C7-A0F8-9CEC-8374-563F46436576}"/>
              </a:ext>
            </a:extLst>
          </p:cNvPr>
          <p:cNvSpPr txBox="1"/>
          <p:nvPr/>
        </p:nvSpPr>
        <p:spPr>
          <a:xfrm>
            <a:off x="2023511" y="1039997"/>
            <a:ext cx="5328592" cy="646331"/>
          </a:xfrm>
          <a:prstGeom prst="rect">
            <a:avLst/>
          </a:prstGeom>
          <a:noFill/>
        </p:spPr>
        <p:txBody>
          <a:bodyPr wrap="square" rtlCol="0">
            <a:spAutoFit/>
          </a:bodyPr>
          <a:lstStyle/>
          <a:p>
            <a:pPr algn="ctr" rtl="0">
              <a:defRPr sz="2128" b="1" i="0" u="none" strike="noStrike" kern="1200" cap="all" spc="120" normalizeH="0" baseline="0">
                <a:solidFill>
                  <a:prstClr val="black">
                    <a:lumMod val="65000"/>
                    <a:lumOff val="35000"/>
                  </a:prstClr>
                </a:solidFill>
                <a:latin typeface="+mn-lt"/>
                <a:ea typeface="+mn-ea"/>
                <a:cs typeface="+mn-cs"/>
              </a:defRPr>
            </a:pPr>
            <a:r>
              <a:rPr lang="en-US" sz="1200" dirty="0"/>
              <a:t>N° TOTAL DE ESTUDIANTES</a:t>
            </a:r>
            <a:r>
              <a:rPr lang="en-US" sz="1200" baseline="0" dirty="0"/>
              <a:t> POR GÉNERO Y NIVEL DE ESTUDIO EN LOS </a:t>
            </a:r>
            <a:r>
              <a:rPr lang="en-US" sz="1200" dirty="0"/>
              <a:t>CLUBES DE CIENCIA Y TECNOLOGIA de la UGEL</a:t>
            </a:r>
            <a:r>
              <a:rPr lang="en-US" sz="1200" baseline="0" dirty="0"/>
              <a:t> 01 - EL PORVENIR</a:t>
            </a:r>
            <a:endParaRPr lang="en-US" sz="1200" dirty="0"/>
          </a:p>
        </p:txBody>
      </p:sp>
    </p:spTree>
    <p:extLst>
      <p:ext uri="{BB962C8B-B14F-4D97-AF65-F5344CB8AC3E}">
        <p14:creationId xmlns:p14="http://schemas.microsoft.com/office/powerpoint/2010/main" val="38062685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F7620874-4B28-C6DB-70AE-CBEA7B3D17AB}"/>
              </a:ext>
            </a:extLst>
          </p:cNvPr>
          <p:cNvGraphicFramePr/>
          <p:nvPr>
            <p:extLst>
              <p:ext uri="{D42A27DB-BD31-4B8C-83A1-F6EECF244321}">
                <p14:modId xmlns:p14="http://schemas.microsoft.com/office/powerpoint/2010/main" val="1082180937"/>
              </p:ext>
            </p:extLst>
          </p:nvPr>
        </p:nvGraphicFramePr>
        <p:xfrm>
          <a:off x="279757" y="843559"/>
          <a:ext cx="2564051"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a16="http://schemas.microsoft.com/office/drawing/2014/main" id="{ACDBB841-79FD-AA3D-A24A-44EAE0B7503A}"/>
              </a:ext>
            </a:extLst>
          </p:cNvPr>
          <p:cNvSpPr/>
          <p:nvPr/>
        </p:nvSpPr>
        <p:spPr>
          <a:xfrm>
            <a:off x="251520" y="4803998"/>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graphicFrame>
        <p:nvGraphicFramePr>
          <p:cNvPr id="2" name="Gráfico 1">
            <a:extLst>
              <a:ext uri="{FF2B5EF4-FFF2-40B4-BE49-F238E27FC236}">
                <a16:creationId xmlns:a16="http://schemas.microsoft.com/office/drawing/2014/main" id="{F5064425-85F8-4983-18AD-587C0083F9FA}"/>
              </a:ext>
            </a:extLst>
          </p:cNvPr>
          <p:cNvGraphicFramePr/>
          <p:nvPr>
            <p:extLst>
              <p:ext uri="{D42A27DB-BD31-4B8C-83A1-F6EECF244321}">
                <p14:modId xmlns:p14="http://schemas.microsoft.com/office/powerpoint/2010/main" val="4180763743"/>
              </p:ext>
            </p:extLst>
          </p:nvPr>
        </p:nvGraphicFramePr>
        <p:xfrm>
          <a:off x="3211294" y="843558"/>
          <a:ext cx="2808312" cy="39018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áfico 2">
            <a:extLst>
              <a:ext uri="{FF2B5EF4-FFF2-40B4-BE49-F238E27FC236}">
                <a16:creationId xmlns:a16="http://schemas.microsoft.com/office/drawing/2014/main" id="{C7FC31E0-97AA-8EAD-0A3A-6176E6153F54}"/>
              </a:ext>
            </a:extLst>
          </p:cNvPr>
          <p:cNvGraphicFramePr/>
          <p:nvPr>
            <p:extLst>
              <p:ext uri="{D42A27DB-BD31-4B8C-83A1-F6EECF244321}">
                <p14:modId xmlns:p14="http://schemas.microsoft.com/office/powerpoint/2010/main" val="3755162770"/>
              </p:ext>
            </p:extLst>
          </p:nvPr>
        </p:nvGraphicFramePr>
        <p:xfrm>
          <a:off x="6012160" y="843558"/>
          <a:ext cx="2952328" cy="3955664"/>
        </p:xfrm>
        <a:graphic>
          <a:graphicData uri="http://schemas.openxmlformats.org/drawingml/2006/chart">
            <c:chart xmlns:c="http://schemas.openxmlformats.org/drawingml/2006/chart" xmlns:r="http://schemas.openxmlformats.org/officeDocument/2006/relationships" r:id="rId5"/>
          </a:graphicData>
        </a:graphic>
      </p:graphicFrame>
      <p:sp>
        <p:nvSpPr>
          <p:cNvPr id="4" name="CuadroTexto 3">
            <a:extLst>
              <a:ext uri="{FF2B5EF4-FFF2-40B4-BE49-F238E27FC236}">
                <a16:creationId xmlns:a16="http://schemas.microsoft.com/office/drawing/2014/main" id="{E89355C7-A0F8-9CEC-8374-563F46436576}"/>
              </a:ext>
            </a:extLst>
          </p:cNvPr>
          <p:cNvSpPr txBox="1"/>
          <p:nvPr/>
        </p:nvSpPr>
        <p:spPr>
          <a:xfrm>
            <a:off x="2023511" y="1039997"/>
            <a:ext cx="5328592" cy="646331"/>
          </a:xfrm>
          <a:prstGeom prst="rect">
            <a:avLst/>
          </a:prstGeom>
          <a:noFill/>
        </p:spPr>
        <p:txBody>
          <a:bodyPr wrap="square" rtlCol="0">
            <a:spAutoFit/>
          </a:bodyPr>
          <a:lstStyle/>
          <a:p>
            <a:pPr algn="ctr" rtl="0">
              <a:defRPr sz="2128" b="1" i="0" u="none" strike="noStrike" kern="1200" cap="all" spc="120" normalizeH="0" baseline="0">
                <a:solidFill>
                  <a:prstClr val="black">
                    <a:lumMod val="65000"/>
                    <a:lumOff val="35000"/>
                  </a:prstClr>
                </a:solidFill>
                <a:latin typeface="+mn-lt"/>
                <a:ea typeface="+mn-ea"/>
                <a:cs typeface="+mn-cs"/>
              </a:defRPr>
            </a:pPr>
            <a:r>
              <a:rPr lang="en-US" sz="1200" dirty="0"/>
              <a:t>N° TOTAL DE ESTUDIANTES</a:t>
            </a:r>
            <a:r>
              <a:rPr lang="en-US" sz="1200" baseline="0" dirty="0"/>
              <a:t> POR GÉNERO Y NIVEL DE ESTUDIO EN LOS </a:t>
            </a:r>
            <a:r>
              <a:rPr lang="en-US" sz="1200" dirty="0"/>
              <a:t>CLUBES DE CIENCIA Y TECNOLOGIA de la UGEL</a:t>
            </a:r>
            <a:r>
              <a:rPr lang="en-US" sz="1200" baseline="0" dirty="0"/>
              <a:t> 02 - LA ESPERANZA</a:t>
            </a:r>
            <a:endParaRPr lang="en-US" sz="1200" dirty="0"/>
          </a:p>
        </p:txBody>
      </p:sp>
    </p:spTree>
    <p:extLst>
      <p:ext uri="{BB962C8B-B14F-4D97-AF65-F5344CB8AC3E}">
        <p14:creationId xmlns:p14="http://schemas.microsoft.com/office/powerpoint/2010/main" val="30067083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F7620874-4B28-C6DB-70AE-CBEA7B3D17AB}"/>
              </a:ext>
            </a:extLst>
          </p:cNvPr>
          <p:cNvGraphicFramePr/>
          <p:nvPr>
            <p:extLst>
              <p:ext uri="{D42A27DB-BD31-4B8C-83A1-F6EECF244321}">
                <p14:modId xmlns:p14="http://schemas.microsoft.com/office/powerpoint/2010/main" val="3209502662"/>
              </p:ext>
            </p:extLst>
          </p:nvPr>
        </p:nvGraphicFramePr>
        <p:xfrm>
          <a:off x="279757" y="843559"/>
          <a:ext cx="2564051"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a16="http://schemas.microsoft.com/office/drawing/2014/main" id="{ACDBB841-79FD-AA3D-A24A-44EAE0B7503A}"/>
              </a:ext>
            </a:extLst>
          </p:cNvPr>
          <p:cNvSpPr/>
          <p:nvPr/>
        </p:nvSpPr>
        <p:spPr>
          <a:xfrm>
            <a:off x="251520" y="4803998"/>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graphicFrame>
        <p:nvGraphicFramePr>
          <p:cNvPr id="2" name="Gráfico 1">
            <a:extLst>
              <a:ext uri="{FF2B5EF4-FFF2-40B4-BE49-F238E27FC236}">
                <a16:creationId xmlns:a16="http://schemas.microsoft.com/office/drawing/2014/main" id="{F5064425-85F8-4983-18AD-587C0083F9FA}"/>
              </a:ext>
            </a:extLst>
          </p:cNvPr>
          <p:cNvGraphicFramePr/>
          <p:nvPr>
            <p:extLst>
              <p:ext uri="{D42A27DB-BD31-4B8C-83A1-F6EECF244321}">
                <p14:modId xmlns:p14="http://schemas.microsoft.com/office/powerpoint/2010/main" val="1308809564"/>
              </p:ext>
            </p:extLst>
          </p:nvPr>
        </p:nvGraphicFramePr>
        <p:xfrm>
          <a:off x="3211294" y="843558"/>
          <a:ext cx="2808312" cy="39018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áfico 2">
            <a:extLst>
              <a:ext uri="{FF2B5EF4-FFF2-40B4-BE49-F238E27FC236}">
                <a16:creationId xmlns:a16="http://schemas.microsoft.com/office/drawing/2014/main" id="{C7FC31E0-97AA-8EAD-0A3A-6176E6153F54}"/>
              </a:ext>
            </a:extLst>
          </p:cNvPr>
          <p:cNvGraphicFramePr/>
          <p:nvPr>
            <p:extLst>
              <p:ext uri="{D42A27DB-BD31-4B8C-83A1-F6EECF244321}">
                <p14:modId xmlns:p14="http://schemas.microsoft.com/office/powerpoint/2010/main" val="4032976097"/>
              </p:ext>
            </p:extLst>
          </p:nvPr>
        </p:nvGraphicFramePr>
        <p:xfrm>
          <a:off x="6012160" y="843558"/>
          <a:ext cx="2952328" cy="3955664"/>
        </p:xfrm>
        <a:graphic>
          <a:graphicData uri="http://schemas.openxmlformats.org/drawingml/2006/chart">
            <c:chart xmlns:c="http://schemas.openxmlformats.org/drawingml/2006/chart" xmlns:r="http://schemas.openxmlformats.org/officeDocument/2006/relationships" r:id="rId5"/>
          </a:graphicData>
        </a:graphic>
      </p:graphicFrame>
      <p:sp>
        <p:nvSpPr>
          <p:cNvPr id="4" name="CuadroTexto 3">
            <a:extLst>
              <a:ext uri="{FF2B5EF4-FFF2-40B4-BE49-F238E27FC236}">
                <a16:creationId xmlns:a16="http://schemas.microsoft.com/office/drawing/2014/main" id="{E89355C7-A0F8-9CEC-8374-563F46436576}"/>
              </a:ext>
            </a:extLst>
          </p:cNvPr>
          <p:cNvSpPr txBox="1"/>
          <p:nvPr/>
        </p:nvSpPr>
        <p:spPr>
          <a:xfrm>
            <a:off x="2023510" y="1039997"/>
            <a:ext cx="5644833" cy="646331"/>
          </a:xfrm>
          <a:prstGeom prst="rect">
            <a:avLst/>
          </a:prstGeom>
          <a:noFill/>
        </p:spPr>
        <p:txBody>
          <a:bodyPr wrap="square" rtlCol="0">
            <a:spAutoFit/>
          </a:bodyPr>
          <a:lstStyle/>
          <a:p>
            <a:pPr algn="ctr" rtl="0">
              <a:defRPr sz="2128" b="1" i="0" u="none" strike="noStrike" kern="1200" cap="all" spc="120" normalizeH="0" baseline="0">
                <a:solidFill>
                  <a:prstClr val="black">
                    <a:lumMod val="65000"/>
                    <a:lumOff val="35000"/>
                  </a:prstClr>
                </a:solidFill>
                <a:latin typeface="+mn-lt"/>
                <a:ea typeface="+mn-ea"/>
                <a:cs typeface="+mn-cs"/>
              </a:defRPr>
            </a:pPr>
            <a:r>
              <a:rPr lang="en-US" sz="1200" dirty="0"/>
              <a:t>N° TOTAL DE ESTUDIANTES</a:t>
            </a:r>
            <a:r>
              <a:rPr lang="en-US" sz="1200" baseline="0" dirty="0"/>
              <a:t> POR GÉNERO Y NIVEL DE ESTUDIO EN LOS </a:t>
            </a:r>
            <a:r>
              <a:rPr lang="en-US" sz="1200" dirty="0"/>
              <a:t>CLUBES DE CIENCIA Y TECNOLOGIA de la UGEL</a:t>
            </a:r>
            <a:r>
              <a:rPr lang="en-US" sz="1200" baseline="0" dirty="0"/>
              <a:t> 03 - TRUJILLO NOR OESTE</a:t>
            </a:r>
            <a:endParaRPr lang="en-US" sz="1200" dirty="0"/>
          </a:p>
        </p:txBody>
      </p:sp>
    </p:spTree>
    <p:extLst>
      <p:ext uri="{BB962C8B-B14F-4D97-AF65-F5344CB8AC3E}">
        <p14:creationId xmlns:p14="http://schemas.microsoft.com/office/powerpoint/2010/main" val="40934373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F7620874-4B28-C6DB-70AE-CBEA7B3D17AB}"/>
              </a:ext>
            </a:extLst>
          </p:cNvPr>
          <p:cNvGraphicFramePr/>
          <p:nvPr/>
        </p:nvGraphicFramePr>
        <p:xfrm>
          <a:off x="279757" y="843559"/>
          <a:ext cx="2564051"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a16="http://schemas.microsoft.com/office/drawing/2014/main" id="{ACDBB841-79FD-AA3D-A24A-44EAE0B7503A}"/>
              </a:ext>
            </a:extLst>
          </p:cNvPr>
          <p:cNvSpPr/>
          <p:nvPr/>
        </p:nvSpPr>
        <p:spPr>
          <a:xfrm>
            <a:off x="251520" y="4803998"/>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del SYGECCYT del CONCYTEC al Diciembre del 2022</a:t>
            </a:r>
          </a:p>
        </p:txBody>
      </p:sp>
      <p:graphicFrame>
        <p:nvGraphicFramePr>
          <p:cNvPr id="2" name="Gráfico 1">
            <a:extLst>
              <a:ext uri="{FF2B5EF4-FFF2-40B4-BE49-F238E27FC236}">
                <a16:creationId xmlns:a16="http://schemas.microsoft.com/office/drawing/2014/main" id="{F5064425-85F8-4983-18AD-587C0083F9FA}"/>
              </a:ext>
            </a:extLst>
          </p:cNvPr>
          <p:cNvGraphicFramePr/>
          <p:nvPr>
            <p:extLst>
              <p:ext uri="{D42A27DB-BD31-4B8C-83A1-F6EECF244321}">
                <p14:modId xmlns:p14="http://schemas.microsoft.com/office/powerpoint/2010/main" val="1331117541"/>
              </p:ext>
            </p:extLst>
          </p:nvPr>
        </p:nvGraphicFramePr>
        <p:xfrm>
          <a:off x="3211294" y="843558"/>
          <a:ext cx="2808312" cy="39018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áfico 2">
            <a:extLst>
              <a:ext uri="{FF2B5EF4-FFF2-40B4-BE49-F238E27FC236}">
                <a16:creationId xmlns:a16="http://schemas.microsoft.com/office/drawing/2014/main" id="{C7FC31E0-97AA-8EAD-0A3A-6176E6153F54}"/>
              </a:ext>
            </a:extLst>
          </p:cNvPr>
          <p:cNvGraphicFramePr/>
          <p:nvPr>
            <p:extLst>
              <p:ext uri="{D42A27DB-BD31-4B8C-83A1-F6EECF244321}">
                <p14:modId xmlns:p14="http://schemas.microsoft.com/office/powerpoint/2010/main" val="1226732730"/>
              </p:ext>
            </p:extLst>
          </p:nvPr>
        </p:nvGraphicFramePr>
        <p:xfrm>
          <a:off x="6012160" y="843558"/>
          <a:ext cx="2952328" cy="3955664"/>
        </p:xfrm>
        <a:graphic>
          <a:graphicData uri="http://schemas.openxmlformats.org/drawingml/2006/chart">
            <c:chart xmlns:c="http://schemas.openxmlformats.org/drawingml/2006/chart" xmlns:r="http://schemas.openxmlformats.org/officeDocument/2006/relationships" r:id="rId5"/>
          </a:graphicData>
        </a:graphic>
      </p:graphicFrame>
      <p:sp>
        <p:nvSpPr>
          <p:cNvPr id="4" name="CuadroTexto 3">
            <a:extLst>
              <a:ext uri="{FF2B5EF4-FFF2-40B4-BE49-F238E27FC236}">
                <a16:creationId xmlns:a16="http://schemas.microsoft.com/office/drawing/2014/main" id="{E89355C7-A0F8-9CEC-8374-563F46436576}"/>
              </a:ext>
            </a:extLst>
          </p:cNvPr>
          <p:cNvSpPr txBox="1"/>
          <p:nvPr/>
        </p:nvSpPr>
        <p:spPr>
          <a:xfrm>
            <a:off x="2023510" y="1039997"/>
            <a:ext cx="5644833" cy="461665"/>
          </a:xfrm>
          <a:prstGeom prst="rect">
            <a:avLst/>
          </a:prstGeom>
          <a:noFill/>
        </p:spPr>
        <p:txBody>
          <a:bodyPr wrap="square" rtlCol="0">
            <a:spAutoFit/>
          </a:bodyPr>
          <a:lstStyle/>
          <a:p>
            <a:pPr algn="ctr" rtl="0">
              <a:defRPr sz="2128" b="1" i="0" u="none" strike="noStrike" kern="1200" cap="all" spc="120" normalizeH="0" baseline="0">
                <a:solidFill>
                  <a:prstClr val="black">
                    <a:lumMod val="65000"/>
                    <a:lumOff val="35000"/>
                  </a:prstClr>
                </a:solidFill>
                <a:latin typeface="+mn-lt"/>
                <a:ea typeface="+mn-ea"/>
                <a:cs typeface="+mn-cs"/>
              </a:defRPr>
            </a:pPr>
            <a:r>
              <a:rPr lang="en-US" sz="1200" dirty="0"/>
              <a:t>N° TOTAL DE ESTUDIANTES</a:t>
            </a:r>
            <a:r>
              <a:rPr lang="en-US" sz="1200" baseline="0" dirty="0"/>
              <a:t> POR GÉNERO Y NIVEL DE ESTUDIO EN LOS </a:t>
            </a:r>
            <a:r>
              <a:rPr lang="en-US" sz="1200" dirty="0"/>
              <a:t>CLUBES DE CIENCIA Y TECNOLOGIA de la UGEL</a:t>
            </a:r>
            <a:r>
              <a:rPr lang="en-US" sz="1200" baseline="0" dirty="0"/>
              <a:t> 04 - TRUJILLO SUR ESTE</a:t>
            </a:r>
            <a:endParaRPr lang="en-US" sz="1200" dirty="0"/>
          </a:p>
        </p:txBody>
      </p:sp>
    </p:spTree>
    <p:extLst>
      <p:ext uri="{BB962C8B-B14F-4D97-AF65-F5344CB8AC3E}">
        <p14:creationId xmlns:p14="http://schemas.microsoft.com/office/powerpoint/2010/main" val="15352597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273577779"/>
              </p:ext>
            </p:extLst>
          </p:nvPr>
        </p:nvGraphicFramePr>
        <p:xfrm>
          <a:off x="1547664" y="1635646"/>
          <a:ext cx="6624736" cy="239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77045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5532723"/>
              </p:ext>
            </p:extLst>
          </p:nvPr>
        </p:nvGraphicFramePr>
        <p:xfrm>
          <a:off x="1043608" y="1635646"/>
          <a:ext cx="6912768"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27716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000282407"/>
              </p:ext>
            </p:extLst>
          </p:nvPr>
        </p:nvGraphicFramePr>
        <p:xfrm>
          <a:off x="182608" y="2795726"/>
          <a:ext cx="8820981" cy="1983367"/>
        </p:xfrm>
        <a:graphic>
          <a:graphicData uri="http://schemas.openxmlformats.org/drawingml/2006/table">
            <a:tbl>
              <a:tblPr firstRow="1" firstCol="1" bandRow="1">
                <a:tableStyleId>{BC89EF96-8CEA-46FF-86C4-4CE0E7609802}</a:tableStyleId>
              </a:tblPr>
              <a:tblGrid>
                <a:gridCol w="468053">
                  <a:extLst>
                    <a:ext uri="{9D8B030D-6E8A-4147-A177-3AD203B41FA5}">
                      <a16:colId xmlns:a16="http://schemas.microsoft.com/office/drawing/2014/main" val="2436296702"/>
                    </a:ext>
                  </a:extLst>
                </a:gridCol>
                <a:gridCol w="2232248">
                  <a:extLst>
                    <a:ext uri="{9D8B030D-6E8A-4147-A177-3AD203B41FA5}">
                      <a16:colId xmlns:a16="http://schemas.microsoft.com/office/drawing/2014/main" val="1387243699"/>
                    </a:ext>
                  </a:extLst>
                </a:gridCol>
                <a:gridCol w="1296144">
                  <a:extLst>
                    <a:ext uri="{9D8B030D-6E8A-4147-A177-3AD203B41FA5}">
                      <a16:colId xmlns:a16="http://schemas.microsoft.com/office/drawing/2014/main" val="3829982875"/>
                    </a:ext>
                  </a:extLst>
                </a:gridCol>
                <a:gridCol w="1272059">
                  <a:extLst>
                    <a:ext uri="{9D8B030D-6E8A-4147-A177-3AD203B41FA5}">
                      <a16:colId xmlns:a16="http://schemas.microsoft.com/office/drawing/2014/main" val="1239451161"/>
                    </a:ext>
                  </a:extLst>
                </a:gridCol>
                <a:gridCol w="1806344">
                  <a:extLst>
                    <a:ext uri="{9D8B030D-6E8A-4147-A177-3AD203B41FA5}">
                      <a16:colId xmlns:a16="http://schemas.microsoft.com/office/drawing/2014/main" val="3012017024"/>
                    </a:ext>
                  </a:extLst>
                </a:gridCol>
                <a:gridCol w="1746133">
                  <a:extLst>
                    <a:ext uri="{9D8B030D-6E8A-4147-A177-3AD203B41FA5}">
                      <a16:colId xmlns:a16="http://schemas.microsoft.com/office/drawing/2014/main" val="371503370"/>
                    </a:ext>
                  </a:extLst>
                </a:gridCol>
              </a:tblGrid>
              <a:tr h="359926">
                <a:tc>
                  <a:txBody>
                    <a:bodyPr/>
                    <a:lstStyle/>
                    <a:p>
                      <a:pPr algn="ctr">
                        <a:lnSpc>
                          <a:spcPct val="107000"/>
                        </a:lnSpc>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N°</a:t>
                      </a:r>
                    </a:p>
                  </a:txBody>
                  <a:tcPr marL="95250" marR="95250" marT="95250" marB="95250" anchor="ctr">
                    <a:solidFill>
                      <a:schemeClr val="bg1"/>
                    </a:solidFill>
                  </a:tcPr>
                </a:tc>
                <a:tc>
                  <a:txBody>
                    <a:bodyPr/>
                    <a:lstStyle/>
                    <a:p>
                      <a:pPr algn="ctr">
                        <a:lnSpc>
                          <a:spcPct val="107000"/>
                        </a:lnSpc>
                        <a:spcAft>
                          <a:spcPts val="0"/>
                        </a:spcAft>
                      </a:pPr>
                      <a:r>
                        <a:rPr lang="es-PE" sz="1000" b="1" dirty="0">
                          <a:effectLst/>
                        </a:rPr>
                        <a:t>ACTIVIDADES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marL="90170" algn="ctr">
                        <a:lnSpc>
                          <a:spcPct val="107000"/>
                        </a:lnSpc>
                        <a:spcAft>
                          <a:spcPts val="0"/>
                        </a:spcAft>
                      </a:pPr>
                      <a:r>
                        <a:rPr lang="es-PE" sz="1000" b="1" dirty="0">
                          <a:effectLst/>
                        </a:rPr>
                        <a:t>RESPONSABLES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algn="ctr">
                        <a:lnSpc>
                          <a:spcPct val="107000"/>
                        </a:lnSpc>
                        <a:spcAft>
                          <a:spcPts val="0"/>
                        </a:spcAft>
                      </a:pPr>
                      <a:r>
                        <a:rPr lang="es-PE" sz="1000" b="1" dirty="0">
                          <a:effectLst/>
                        </a:rPr>
                        <a:t>CRONOGRAMA</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algn="ctr">
                        <a:lnSpc>
                          <a:spcPct val="107000"/>
                        </a:lnSpc>
                        <a:spcAft>
                          <a:spcPts val="0"/>
                        </a:spcAft>
                      </a:pPr>
                      <a:r>
                        <a:rPr lang="es-PE" sz="1000" b="1" dirty="0">
                          <a:effectLst/>
                        </a:rPr>
                        <a:t>OBJETIVO</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algn="ctr">
                        <a:lnSpc>
                          <a:spcPct val="107000"/>
                        </a:lnSpc>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SITUACIÓN</a:t>
                      </a:r>
                    </a:p>
                  </a:txBody>
                  <a:tcPr marL="0" marR="0" marT="0" marB="0" anchor="ctr">
                    <a:solidFill>
                      <a:schemeClr val="bg1"/>
                    </a:solidFill>
                  </a:tcPr>
                </a:tc>
                <a:extLst>
                  <a:ext uri="{0D108BD9-81ED-4DB2-BD59-A6C34878D82A}">
                    <a16:rowId xmlns:a16="http://schemas.microsoft.com/office/drawing/2014/main" val="235900214"/>
                  </a:ext>
                </a:extLst>
              </a:tr>
              <a:tr h="1546216">
                <a:tc>
                  <a:txBody>
                    <a:bodyPr/>
                    <a:lstStyle/>
                    <a:p>
                      <a:pPr algn="ctr">
                        <a:lnSpc>
                          <a:spcPct val="107000"/>
                        </a:lnSpc>
                        <a:spcAft>
                          <a:spcPts val="0"/>
                        </a:spcAft>
                      </a:pPr>
                      <a:r>
                        <a:rPr lang="en-US" sz="1000" b="0" dirty="0">
                          <a:effectLst/>
                          <a:latin typeface="Calibri" panose="020F0502020204030204" pitchFamily="34" charset="0"/>
                          <a:ea typeface="Calibri" panose="020F0502020204030204" pitchFamily="34" charset="0"/>
                          <a:cs typeface="Times New Roman" panose="02020603050405020304" pitchFamily="18" charset="0"/>
                        </a:rPr>
                        <a:t>01</a:t>
                      </a:r>
                    </a:p>
                  </a:txBody>
                  <a:tcPr marL="95250" marR="95250" marT="95250" marB="95250" anchor="ctr">
                    <a:solidFill>
                      <a:schemeClr val="bg1"/>
                    </a:solidFill>
                  </a:tcPr>
                </a:tc>
                <a:tc>
                  <a:txBody>
                    <a:bodyPr/>
                    <a:lstStyle/>
                    <a:p>
                      <a:pPr algn="just">
                        <a:lnSpc>
                          <a:spcPct val="107000"/>
                        </a:lnSpc>
                        <a:spcAft>
                          <a:spcPts val="0"/>
                        </a:spcAft>
                      </a:pPr>
                      <a:r>
                        <a:rPr lang="es-PE" sz="1000" b="0" dirty="0">
                          <a:effectLst/>
                        </a:rPr>
                        <a:t>Actualización de información de la base de datos del directorio de actores nacionales de las DRE, GRE y UGEL responsables de la implementación de clubes de ciencia y tecnología a nivel local y regional </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marL="90170" algn="ctr">
                        <a:lnSpc>
                          <a:spcPct val="107000"/>
                        </a:lnSpc>
                        <a:spcAft>
                          <a:spcPts val="0"/>
                        </a:spcAft>
                      </a:pPr>
                      <a:r>
                        <a:rPr lang="es-PE" sz="1000" dirty="0">
                          <a:effectLst/>
                        </a:rPr>
                        <a:t>CONCYTEC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algn="ctr">
                        <a:lnSpc>
                          <a:spcPct val="107000"/>
                        </a:lnSpc>
                        <a:spcAft>
                          <a:spcPts val="0"/>
                        </a:spcAft>
                      </a:pPr>
                      <a:r>
                        <a:rPr lang="es-PE" sz="1000" dirty="0">
                          <a:effectLst/>
                        </a:rPr>
                        <a:t>Hasta el 12 de mayo del 2023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marL="342900" lvl="0" indent="-166688">
                        <a:lnSpc>
                          <a:spcPct val="107000"/>
                        </a:lnSpc>
                        <a:spcAft>
                          <a:spcPts val="0"/>
                        </a:spcAft>
                        <a:buFont typeface="Symbol" panose="05050102010706020507" pitchFamily="18" charset="2"/>
                        <a:buChar char=""/>
                      </a:pPr>
                      <a:r>
                        <a:rPr lang="es-PE" sz="1000" dirty="0">
                          <a:effectLst/>
                        </a:rPr>
                        <a:t>Actualizar el directorio nacional de los actores nacionales de directivos y especialistas DRE, GRE y UGEL para la coordinación del proceso de implementación de clubes de ciencia y tecnología 2023.</a:t>
                      </a:r>
                      <a:endParaRPr lang="en-US" sz="1000" dirty="0">
                        <a:effectLst/>
                      </a:endParaRPr>
                    </a:p>
                    <a:p>
                      <a:pPr algn="ctr">
                        <a:lnSpc>
                          <a:spcPct val="107000"/>
                        </a:lnSpc>
                        <a:spcAft>
                          <a:spcPts val="0"/>
                        </a:spcAft>
                      </a:pPr>
                      <a:r>
                        <a:rPr lang="es-PE"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algn="ctr">
                        <a:lnSpc>
                          <a:spcPct val="107000"/>
                        </a:lnSpc>
                        <a:spcAft>
                          <a:spcPts val="0"/>
                        </a:spcAft>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FINALIZADO</a:t>
                      </a:r>
                      <a:endPar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531397031"/>
                  </a:ext>
                </a:extLst>
              </a:tr>
            </a:tbl>
          </a:graphicData>
        </a:graphic>
      </p:graphicFrame>
      <p:sp>
        <p:nvSpPr>
          <p:cNvPr id="3" name="Elipse 2">
            <a:extLst>
              <a:ext uri="{FF2B5EF4-FFF2-40B4-BE49-F238E27FC236}">
                <a16:creationId xmlns:a16="http://schemas.microsoft.com/office/drawing/2014/main" id="{07561B6A-88E1-7803-3E6C-A18BB1B17D9A}"/>
              </a:ext>
            </a:extLst>
          </p:cNvPr>
          <p:cNvSpPr/>
          <p:nvPr/>
        </p:nvSpPr>
        <p:spPr>
          <a:xfrm>
            <a:off x="864701" y="2219662"/>
            <a:ext cx="216024" cy="216024"/>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PE"/>
          </a:p>
        </p:txBody>
      </p:sp>
      <p:sp>
        <p:nvSpPr>
          <p:cNvPr id="4" name="Elipse 3">
            <a:extLst>
              <a:ext uri="{FF2B5EF4-FFF2-40B4-BE49-F238E27FC236}">
                <a16:creationId xmlns:a16="http://schemas.microsoft.com/office/drawing/2014/main" id="{B2CC2C7A-5590-C43E-7093-F18C7FB2DE51}"/>
              </a:ext>
            </a:extLst>
          </p:cNvPr>
          <p:cNvSpPr/>
          <p:nvPr/>
        </p:nvSpPr>
        <p:spPr>
          <a:xfrm>
            <a:off x="3384842" y="2230695"/>
            <a:ext cx="216024" cy="216024"/>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PE"/>
          </a:p>
        </p:txBody>
      </p:sp>
      <p:sp>
        <p:nvSpPr>
          <p:cNvPr id="5" name="Elipse 4">
            <a:extLst>
              <a:ext uri="{FF2B5EF4-FFF2-40B4-BE49-F238E27FC236}">
                <a16:creationId xmlns:a16="http://schemas.microsoft.com/office/drawing/2014/main" id="{C978B89B-E4DB-1EE1-E7C5-855180F18764}"/>
              </a:ext>
            </a:extLst>
          </p:cNvPr>
          <p:cNvSpPr/>
          <p:nvPr/>
        </p:nvSpPr>
        <p:spPr>
          <a:xfrm>
            <a:off x="6274157" y="2230695"/>
            <a:ext cx="216024" cy="216024"/>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PE"/>
          </a:p>
        </p:txBody>
      </p:sp>
      <p:sp>
        <p:nvSpPr>
          <p:cNvPr id="6" name="Rectángulo 5">
            <a:extLst>
              <a:ext uri="{FF2B5EF4-FFF2-40B4-BE49-F238E27FC236}">
                <a16:creationId xmlns:a16="http://schemas.microsoft.com/office/drawing/2014/main" id="{CFB3DE94-E8CD-B378-F56A-96784E0CA580}"/>
              </a:ext>
            </a:extLst>
          </p:cNvPr>
          <p:cNvSpPr/>
          <p:nvPr/>
        </p:nvSpPr>
        <p:spPr>
          <a:xfrm>
            <a:off x="1085214" y="2206262"/>
            <a:ext cx="1944216" cy="276999"/>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r>
              <a:rPr lang="es-PE" sz="1200" dirty="0">
                <a:latin typeface="+mj-lt"/>
              </a:rPr>
              <a:t>INICIO (FASE DE ESPERA)</a:t>
            </a:r>
            <a:endParaRPr lang="es-PE" sz="900" dirty="0">
              <a:latin typeface="+mj-lt"/>
            </a:endParaRPr>
          </a:p>
        </p:txBody>
      </p:sp>
      <p:sp>
        <p:nvSpPr>
          <p:cNvPr id="7" name="Rectángulo 6">
            <a:extLst>
              <a:ext uri="{FF2B5EF4-FFF2-40B4-BE49-F238E27FC236}">
                <a16:creationId xmlns:a16="http://schemas.microsoft.com/office/drawing/2014/main" id="{2DF64C51-A6F0-C3CC-9C8C-DE365468A233}"/>
              </a:ext>
            </a:extLst>
          </p:cNvPr>
          <p:cNvSpPr/>
          <p:nvPr/>
        </p:nvSpPr>
        <p:spPr>
          <a:xfrm>
            <a:off x="3540618" y="2209479"/>
            <a:ext cx="2479267" cy="276999"/>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r>
              <a:rPr lang="es-PE" sz="1200" dirty="0">
                <a:latin typeface="+mj-lt"/>
              </a:rPr>
              <a:t>PROCESO (FASE DE DESARROLLO)</a:t>
            </a:r>
            <a:r>
              <a:rPr lang="es-PE" sz="900" dirty="0">
                <a:latin typeface="+mj-lt"/>
              </a:rPr>
              <a:t> </a:t>
            </a:r>
          </a:p>
        </p:txBody>
      </p:sp>
      <p:sp>
        <p:nvSpPr>
          <p:cNvPr id="8" name="Rectángulo 7">
            <a:extLst>
              <a:ext uri="{FF2B5EF4-FFF2-40B4-BE49-F238E27FC236}">
                <a16:creationId xmlns:a16="http://schemas.microsoft.com/office/drawing/2014/main" id="{E25424E4-9B8F-6A35-9761-4CDD15F7E260}"/>
              </a:ext>
            </a:extLst>
          </p:cNvPr>
          <p:cNvSpPr/>
          <p:nvPr/>
        </p:nvSpPr>
        <p:spPr>
          <a:xfrm>
            <a:off x="6300192" y="2211710"/>
            <a:ext cx="2479267" cy="276999"/>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r>
              <a:rPr lang="es-PE" sz="1200" dirty="0">
                <a:latin typeface="+mj-lt"/>
              </a:rPr>
              <a:t>CIERRE (FASE DE FINALIZADA)</a:t>
            </a:r>
            <a:endParaRPr lang="es-PE" sz="900" dirty="0">
              <a:latin typeface="+mj-lt"/>
            </a:endParaRPr>
          </a:p>
        </p:txBody>
      </p:sp>
      <p:sp>
        <p:nvSpPr>
          <p:cNvPr id="9" name="Rectángulo 8">
            <a:extLst>
              <a:ext uri="{FF2B5EF4-FFF2-40B4-BE49-F238E27FC236}">
                <a16:creationId xmlns:a16="http://schemas.microsoft.com/office/drawing/2014/main" id="{643E4524-2373-510B-3BB4-B1772B74409C}"/>
              </a:ext>
            </a:extLst>
          </p:cNvPr>
          <p:cNvSpPr/>
          <p:nvPr/>
        </p:nvSpPr>
        <p:spPr>
          <a:xfrm>
            <a:off x="1486372" y="1300281"/>
            <a:ext cx="6587758" cy="584775"/>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r>
              <a:rPr lang="es-PE" sz="1600" b="1" dirty="0">
                <a:latin typeface="+mj-lt"/>
              </a:rPr>
              <a:t>ESTADO SITUACIONAL DE LA PRIMERA ACTIVIDAD CORRESPONDIENTE A LA PRIMERA ETAPA NACIONAL </a:t>
            </a:r>
            <a:endParaRPr lang="es-PE" sz="1050" b="1" dirty="0">
              <a:latin typeface="+mj-lt"/>
            </a:endParaRPr>
          </a:p>
        </p:txBody>
      </p:sp>
    </p:spTree>
    <p:extLst>
      <p:ext uri="{BB962C8B-B14F-4D97-AF65-F5344CB8AC3E}">
        <p14:creationId xmlns:p14="http://schemas.microsoft.com/office/powerpoint/2010/main" val="34998579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5" name="Gráfico 14">
            <a:extLst>
              <a:ext uri="{FF2B5EF4-FFF2-40B4-BE49-F238E27FC236}">
                <a16:creationId xmlns:a16="http://schemas.microsoft.com/office/drawing/2014/main" id="{4A7D0DC3-D0AA-E156-91F7-2F42494DE467}"/>
              </a:ext>
            </a:extLst>
          </p:cNvPr>
          <p:cNvGraphicFramePr/>
          <p:nvPr>
            <p:extLst>
              <p:ext uri="{D42A27DB-BD31-4B8C-83A1-F6EECF244321}">
                <p14:modId xmlns:p14="http://schemas.microsoft.com/office/powerpoint/2010/main" val="2012679365"/>
              </p:ext>
            </p:extLst>
          </p:nvPr>
        </p:nvGraphicFramePr>
        <p:xfrm>
          <a:off x="2123728" y="915566"/>
          <a:ext cx="6840760" cy="411926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a:extLst>
              <a:ext uri="{FF2B5EF4-FFF2-40B4-BE49-F238E27FC236}">
                <a16:creationId xmlns:a16="http://schemas.microsoft.com/office/drawing/2014/main" id="{DA365A0E-EB04-655F-13D0-55597D844CA8}"/>
              </a:ext>
            </a:extLst>
          </p:cNvPr>
          <p:cNvSpPr/>
          <p:nvPr/>
        </p:nvSpPr>
        <p:spPr>
          <a:xfrm>
            <a:off x="3349628" y="4587974"/>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Informe Técnico de gestión de clubes de ciencia y tecnología a Mayo 2023</a:t>
            </a:r>
          </a:p>
        </p:txBody>
      </p:sp>
      <p:sp>
        <p:nvSpPr>
          <p:cNvPr id="3" name="Rectángulo 2">
            <a:extLst>
              <a:ext uri="{FF2B5EF4-FFF2-40B4-BE49-F238E27FC236}">
                <a16:creationId xmlns:a16="http://schemas.microsoft.com/office/drawing/2014/main" id="{09CB1AB8-A7A6-EFC2-11C4-8CB72E713836}"/>
              </a:ext>
            </a:extLst>
          </p:cNvPr>
          <p:cNvSpPr/>
          <p:nvPr/>
        </p:nvSpPr>
        <p:spPr>
          <a:xfrm>
            <a:off x="128782" y="1635646"/>
            <a:ext cx="1778921" cy="2092881"/>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r>
              <a:rPr lang="es-PE" sz="1000" dirty="0">
                <a:latin typeface="+mj-lt"/>
              </a:rPr>
              <a:t>Se logró actualizar la base de datos de especialistas en educación por DRE/GRE y UGEL a nivel nacional, donde la data actualizada de especialistas de CyT, Matemática, Inicial y Primaria de la DRE/GRE equivale a 104 datos actualizados; especialistas de CyT, Matemática, Inicial y Primaria de la UGEL equivale a 1151 datos actualizados.  </a:t>
            </a:r>
          </a:p>
        </p:txBody>
      </p:sp>
      <p:pic>
        <p:nvPicPr>
          <p:cNvPr id="5" name="Imagen 4">
            <a:extLst>
              <a:ext uri="{FF2B5EF4-FFF2-40B4-BE49-F238E27FC236}">
                <a16:creationId xmlns:a16="http://schemas.microsoft.com/office/drawing/2014/main" id="{E852B9B1-CA64-0117-7BB2-E08C5965CA10}"/>
              </a:ext>
            </a:extLst>
          </p:cNvPr>
          <p:cNvPicPr>
            <a:picLocks noChangeAspect="1"/>
          </p:cNvPicPr>
          <p:nvPr/>
        </p:nvPicPr>
        <p:blipFill>
          <a:blip r:embed="rId4"/>
          <a:stretch>
            <a:fillRect/>
          </a:stretch>
        </p:blipFill>
        <p:spPr>
          <a:xfrm>
            <a:off x="128783" y="3918282"/>
            <a:ext cx="1778921" cy="381659"/>
          </a:xfrm>
          <a:prstGeom prst="rect">
            <a:avLst/>
          </a:prstGeom>
        </p:spPr>
      </p:pic>
    </p:spTree>
    <p:extLst>
      <p:ext uri="{BB962C8B-B14F-4D97-AF65-F5344CB8AC3E}">
        <p14:creationId xmlns:p14="http://schemas.microsoft.com/office/powerpoint/2010/main" val="36264340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5" name="Gráfico 14">
            <a:extLst>
              <a:ext uri="{FF2B5EF4-FFF2-40B4-BE49-F238E27FC236}">
                <a16:creationId xmlns:a16="http://schemas.microsoft.com/office/drawing/2014/main" id="{4A7D0DC3-D0AA-E156-91F7-2F42494DE467}"/>
              </a:ext>
            </a:extLst>
          </p:cNvPr>
          <p:cNvGraphicFramePr/>
          <p:nvPr>
            <p:extLst>
              <p:ext uri="{D42A27DB-BD31-4B8C-83A1-F6EECF244321}">
                <p14:modId xmlns:p14="http://schemas.microsoft.com/office/powerpoint/2010/main" val="2656153987"/>
              </p:ext>
            </p:extLst>
          </p:nvPr>
        </p:nvGraphicFramePr>
        <p:xfrm>
          <a:off x="2483768" y="843558"/>
          <a:ext cx="6624736" cy="417646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a:extLst>
              <a:ext uri="{FF2B5EF4-FFF2-40B4-BE49-F238E27FC236}">
                <a16:creationId xmlns:a16="http://schemas.microsoft.com/office/drawing/2014/main" id="{57457199-CF82-9A4C-7873-C8632CA0652D}"/>
              </a:ext>
            </a:extLst>
          </p:cNvPr>
          <p:cNvSpPr/>
          <p:nvPr/>
        </p:nvSpPr>
        <p:spPr>
          <a:xfrm>
            <a:off x="3577992" y="4587974"/>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Informe Técnico de gestión de clubes de ciencia y tecnología a Mayo 2023</a:t>
            </a:r>
          </a:p>
        </p:txBody>
      </p:sp>
      <p:sp>
        <p:nvSpPr>
          <p:cNvPr id="3" name="Rectángulo 2">
            <a:extLst>
              <a:ext uri="{FF2B5EF4-FFF2-40B4-BE49-F238E27FC236}">
                <a16:creationId xmlns:a16="http://schemas.microsoft.com/office/drawing/2014/main" id="{942639B1-D0C0-9754-4F85-9E086E9BB221}"/>
              </a:ext>
            </a:extLst>
          </p:cNvPr>
          <p:cNvSpPr/>
          <p:nvPr/>
        </p:nvSpPr>
        <p:spPr>
          <a:xfrm>
            <a:off x="239325" y="1679198"/>
            <a:ext cx="1747618" cy="1785104"/>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r>
              <a:rPr lang="es-PE" sz="1000" dirty="0">
                <a:latin typeface="+mj-lt"/>
              </a:rPr>
              <a:t>Se logró actualizar la base de datos de directivos por DRE/GRE y UGEL a nivel nacional, donde la data actualizada de directivos referente a Directores DRE/GRE y Directores DGP equivale a 52 datos actualizados; Directores UGEL y Jefes de AGP equivale a 446 datos actualizados.  </a:t>
            </a:r>
          </a:p>
        </p:txBody>
      </p:sp>
      <p:pic>
        <p:nvPicPr>
          <p:cNvPr id="5" name="Imagen 4">
            <a:extLst>
              <a:ext uri="{FF2B5EF4-FFF2-40B4-BE49-F238E27FC236}">
                <a16:creationId xmlns:a16="http://schemas.microsoft.com/office/drawing/2014/main" id="{8BC0BFFD-A86D-A7BD-214B-466F7A3B3C1C}"/>
              </a:ext>
            </a:extLst>
          </p:cNvPr>
          <p:cNvPicPr>
            <a:picLocks noChangeAspect="1"/>
          </p:cNvPicPr>
          <p:nvPr/>
        </p:nvPicPr>
        <p:blipFill rotWithShape="1">
          <a:blip r:embed="rId4"/>
          <a:srcRect l="11673"/>
          <a:stretch/>
        </p:blipFill>
        <p:spPr>
          <a:xfrm>
            <a:off x="467544" y="3651870"/>
            <a:ext cx="1480864" cy="336747"/>
          </a:xfrm>
          <a:prstGeom prst="rect">
            <a:avLst/>
          </a:prstGeom>
        </p:spPr>
      </p:pic>
    </p:spTree>
    <p:extLst>
      <p:ext uri="{BB962C8B-B14F-4D97-AF65-F5344CB8AC3E}">
        <p14:creationId xmlns:p14="http://schemas.microsoft.com/office/powerpoint/2010/main" val="1228455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21AEA66-F71A-CCAD-2309-50671C35F05A}"/>
              </a:ext>
            </a:extLst>
          </p:cNvPr>
          <p:cNvGraphicFramePr/>
          <p:nvPr>
            <p:extLst>
              <p:ext uri="{D42A27DB-BD31-4B8C-83A1-F6EECF244321}">
                <p14:modId xmlns:p14="http://schemas.microsoft.com/office/powerpoint/2010/main" val="3988608681"/>
              </p:ext>
            </p:extLst>
          </p:nvPr>
        </p:nvGraphicFramePr>
        <p:xfrm>
          <a:off x="251520" y="1491630"/>
          <a:ext cx="8712968"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esquinas redondeadas 1">
            <a:extLst>
              <a:ext uri="{FF2B5EF4-FFF2-40B4-BE49-F238E27FC236}">
                <a16:creationId xmlns:a16="http://schemas.microsoft.com/office/drawing/2014/main" id="{44DE5399-7F00-154C-E9EC-D83649D98678}"/>
              </a:ext>
            </a:extLst>
          </p:cNvPr>
          <p:cNvSpPr/>
          <p:nvPr/>
        </p:nvSpPr>
        <p:spPr>
          <a:xfrm>
            <a:off x="3709983" y="915566"/>
            <a:ext cx="1796041" cy="40011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sz="1800" b="1" dirty="0">
                <a:solidFill>
                  <a:srgbClr val="00B050"/>
                </a:solidFill>
                <a:latin typeface="+mj-lt"/>
              </a:rPr>
              <a:t>Antecedentes</a:t>
            </a:r>
            <a:endParaRPr lang="es-PE" sz="1800" b="1" dirty="0">
              <a:solidFill>
                <a:srgbClr val="00B050"/>
              </a:solidFill>
              <a:latin typeface="+mj-lt"/>
            </a:endParaRPr>
          </a:p>
        </p:txBody>
      </p:sp>
    </p:spTree>
    <p:extLst>
      <p:ext uri="{BB962C8B-B14F-4D97-AF65-F5344CB8AC3E}">
        <p14:creationId xmlns:p14="http://schemas.microsoft.com/office/powerpoint/2010/main" val="939308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5" name="Gráfico 14">
            <a:extLst>
              <a:ext uri="{FF2B5EF4-FFF2-40B4-BE49-F238E27FC236}">
                <a16:creationId xmlns:a16="http://schemas.microsoft.com/office/drawing/2014/main" id="{4A7D0DC3-D0AA-E156-91F7-2F42494DE467}"/>
              </a:ext>
            </a:extLst>
          </p:cNvPr>
          <p:cNvGraphicFramePr/>
          <p:nvPr>
            <p:extLst>
              <p:ext uri="{D42A27DB-BD31-4B8C-83A1-F6EECF244321}">
                <p14:modId xmlns:p14="http://schemas.microsoft.com/office/powerpoint/2010/main" val="1359501284"/>
              </p:ext>
            </p:extLst>
          </p:nvPr>
        </p:nvGraphicFramePr>
        <p:xfrm>
          <a:off x="0" y="1131590"/>
          <a:ext cx="9144000" cy="40119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26953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5" name="Gráfico 14">
            <a:extLst>
              <a:ext uri="{FF2B5EF4-FFF2-40B4-BE49-F238E27FC236}">
                <a16:creationId xmlns:a16="http://schemas.microsoft.com/office/drawing/2014/main" id="{4A7D0DC3-D0AA-E156-91F7-2F42494DE467}"/>
              </a:ext>
            </a:extLst>
          </p:cNvPr>
          <p:cNvGraphicFramePr/>
          <p:nvPr>
            <p:extLst>
              <p:ext uri="{D42A27DB-BD31-4B8C-83A1-F6EECF244321}">
                <p14:modId xmlns:p14="http://schemas.microsoft.com/office/powerpoint/2010/main" val="2916167755"/>
              </p:ext>
            </p:extLst>
          </p:nvPr>
        </p:nvGraphicFramePr>
        <p:xfrm>
          <a:off x="2483768" y="843558"/>
          <a:ext cx="6696744" cy="417646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a:extLst>
              <a:ext uri="{FF2B5EF4-FFF2-40B4-BE49-F238E27FC236}">
                <a16:creationId xmlns:a16="http://schemas.microsoft.com/office/drawing/2014/main" id="{5CA6FA35-D0C8-095E-5D32-80631DBABD0D}"/>
              </a:ext>
            </a:extLst>
          </p:cNvPr>
          <p:cNvSpPr/>
          <p:nvPr/>
        </p:nvSpPr>
        <p:spPr>
          <a:xfrm>
            <a:off x="3613996" y="4659982"/>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Informe Técnico de gestión de clubes de ciencia y tecnología a Mayo 2023</a:t>
            </a:r>
          </a:p>
        </p:txBody>
      </p:sp>
      <p:pic>
        <p:nvPicPr>
          <p:cNvPr id="4" name="Imagen 3">
            <a:extLst>
              <a:ext uri="{FF2B5EF4-FFF2-40B4-BE49-F238E27FC236}">
                <a16:creationId xmlns:a16="http://schemas.microsoft.com/office/drawing/2014/main" id="{61169064-8DD5-6097-4AD1-0AE25386349A}"/>
              </a:ext>
            </a:extLst>
          </p:cNvPr>
          <p:cNvPicPr>
            <a:picLocks noChangeAspect="1"/>
          </p:cNvPicPr>
          <p:nvPr/>
        </p:nvPicPr>
        <p:blipFill rotWithShape="1">
          <a:blip r:embed="rId4"/>
          <a:srcRect l="3196"/>
          <a:stretch/>
        </p:blipFill>
        <p:spPr>
          <a:xfrm>
            <a:off x="262863" y="4561805"/>
            <a:ext cx="2181352" cy="230832"/>
          </a:xfrm>
          <a:prstGeom prst="rect">
            <a:avLst/>
          </a:prstGeom>
        </p:spPr>
      </p:pic>
      <p:sp>
        <p:nvSpPr>
          <p:cNvPr id="5" name="Rectángulo 4">
            <a:extLst>
              <a:ext uri="{FF2B5EF4-FFF2-40B4-BE49-F238E27FC236}">
                <a16:creationId xmlns:a16="http://schemas.microsoft.com/office/drawing/2014/main" id="{2424484A-DF7B-5A02-94E4-BD9A69D40FA3}"/>
              </a:ext>
            </a:extLst>
          </p:cNvPr>
          <p:cNvSpPr/>
          <p:nvPr/>
        </p:nvSpPr>
        <p:spPr>
          <a:xfrm>
            <a:off x="222059" y="1371421"/>
            <a:ext cx="2028419" cy="3016210"/>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r>
              <a:rPr lang="es-PE" sz="1000" dirty="0">
                <a:latin typeface="+mj-lt"/>
              </a:rPr>
              <a:t>Se logró actualizar la base de datos de especialistas y directivos con los siguientes resultados:</a:t>
            </a:r>
          </a:p>
          <a:p>
            <a:pPr marL="171450" indent="-171450" algn="just" fontAlgn="base">
              <a:buFont typeface="Arial" panose="020B0604020202020204" pitchFamily="34" charset="0"/>
              <a:buChar char="•"/>
            </a:pPr>
            <a:r>
              <a:rPr lang="es-PE" sz="1000" dirty="0">
                <a:latin typeface="+mj-lt"/>
              </a:rPr>
              <a:t>El 38% de especialistas CyT de la DRE/GRE mantienen su cargo.</a:t>
            </a:r>
          </a:p>
          <a:p>
            <a:pPr marL="171450" indent="-171450" algn="just" fontAlgn="base">
              <a:buFont typeface="Arial" panose="020B0604020202020204" pitchFamily="34" charset="0"/>
              <a:buChar char="•"/>
            </a:pPr>
            <a:r>
              <a:rPr lang="es-PE" sz="1000" dirty="0">
                <a:latin typeface="+mj-lt"/>
              </a:rPr>
              <a:t>El 62% de especialistas CyT de la DRE/GRE no mantienen cargo. </a:t>
            </a:r>
          </a:p>
          <a:p>
            <a:pPr marL="171450" indent="-171450" algn="just" fontAlgn="base">
              <a:buFont typeface="Arial" panose="020B0604020202020204" pitchFamily="34" charset="0"/>
              <a:buChar char="•"/>
            </a:pPr>
            <a:r>
              <a:rPr lang="es-PE" sz="1000" dirty="0">
                <a:latin typeface="+mj-lt"/>
              </a:rPr>
              <a:t>El 61% de especialistas CyT UGEL mantienen su cargo.</a:t>
            </a:r>
          </a:p>
          <a:p>
            <a:pPr marL="171450" indent="-171450" algn="just" fontAlgn="base">
              <a:buFont typeface="Arial" panose="020B0604020202020204" pitchFamily="34" charset="0"/>
              <a:buChar char="•"/>
            </a:pPr>
            <a:r>
              <a:rPr lang="es-PE" sz="1000" dirty="0">
                <a:latin typeface="+mj-lt"/>
              </a:rPr>
              <a:t>El 39% de especialistas CyT UGEL no mantienen su cargo</a:t>
            </a:r>
          </a:p>
          <a:p>
            <a:pPr marL="171450" indent="-171450" algn="just" fontAlgn="base">
              <a:buFont typeface="Arial" panose="020B0604020202020204" pitchFamily="34" charset="0"/>
              <a:buChar char="•"/>
            </a:pPr>
            <a:r>
              <a:rPr lang="es-PE" sz="1000" dirty="0">
                <a:latin typeface="+mj-lt"/>
              </a:rPr>
              <a:t>El 57% de Directores DGP mantienen su cargo.</a:t>
            </a:r>
          </a:p>
          <a:p>
            <a:pPr marL="171450" indent="-171450" algn="just" fontAlgn="base">
              <a:buFont typeface="Arial" panose="020B0604020202020204" pitchFamily="34" charset="0"/>
              <a:buChar char="•"/>
            </a:pPr>
            <a:r>
              <a:rPr lang="es-PE" sz="1000" dirty="0">
                <a:latin typeface="+mj-lt"/>
              </a:rPr>
              <a:t>El 43% de Directores DGP no mantienen su cargo.</a:t>
            </a:r>
          </a:p>
          <a:p>
            <a:pPr marL="171450" indent="-171450" algn="just" fontAlgn="base">
              <a:buFont typeface="Arial" panose="020B0604020202020204" pitchFamily="34" charset="0"/>
              <a:buChar char="•"/>
            </a:pPr>
            <a:r>
              <a:rPr lang="es-PE" sz="1000" dirty="0">
                <a:latin typeface="+mj-lt"/>
              </a:rPr>
              <a:t>El 96% de Directores DRE/GRE mantienen su cargo.</a:t>
            </a:r>
          </a:p>
          <a:p>
            <a:pPr marL="171450" indent="-171450" algn="just" fontAlgn="base">
              <a:buFont typeface="Arial" panose="020B0604020202020204" pitchFamily="34" charset="0"/>
              <a:buChar char="•"/>
            </a:pPr>
            <a:r>
              <a:rPr lang="es-PE" sz="1000" dirty="0">
                <a:latin typeface="+mj-lt"/>
              </a:rPr>
              <a:t>El 4% de Directores DRE/GRE no mantienen su cargo.</a:t>
            </a:r>
          </a:p>
        </p:txBody>
      </p:sp>
    </p:spTree>
    <p:extLst>
      <p:ext uri="{BB962C8B-B14F-4D97-AF65-F5344CB8AC3E}">
        <p14:creationId xmlns:p14="http://schemas.microsoft.com/office/powerpoint/2010/main" val="35077430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5" name="Gráfico 14">
            <a:extLst>
              <a:ext uri="{FF2B5EF4-FFF2-40B4-BE49-F238E27FC236}">
                <a16:creationId xmlns:a16="http://schemas.microsoft.com/office/drawing/2014/main" id="{4A7D0DC3-D0AA-E156-91F7-2F42494DE467}"/>
              </a:ext>
            </a:extLst>
          </p:cNvPr>
          <p:cNvGraphicFramePr/>
          <p:nvPr>
            <p:extLst>
              <p:ext uri="{D42A27DB-BD31-4B8C-83A1-F6EECF244321}">
                <p14:modId xmlns:p14="http://schemas.microsoft.com/office/powerpoint/2010/main" val="1620656745"/>
              </p:ext>
            </p:extLst>
          </p:nvPr>
        </p:nvGraphicFramePr>
        <p:xfrm>
          <a:off x="0" y="1131591"/>
          <a:ext cx="9144000"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a:extLst>
              <a:ext uri="{FF2B5EF4-FFF2-40B4-BE49-F238E27FC236}">
                <a16:creationId xmlns:a16="http://schemas.microsoft.com/office/drawing/2014/main" id="{9CF51A4E-FE6D-1E98-E596-DCFCEEC06D8A}"/>
              </a:ext>
            </a:extLst>
          </p:cNvPr>
          <p:cNvSpPr/>
          <p:nvPr/>
        </p:nvSpPr>
        <p:spPr>
          <a:xfrm>
            <a:off x="251520" y="4803998"/>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Informe Técnico de gestión de clubes de ciencia y tecnología a Mayo 2023</a:t>
            </a:r>
          </a:p>
        </p:txBody>
      </p:sp>
    </p:spTree>
    <p:extLst>
      <p:ext uri="{BB962C8B-B14F-4D97-AF65-F5344CB8AC3E}">
        <p14:creationId xmlns:p14="http://schemas.microsoft.com/office/powerpoint/2010/main" val="17917025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5" name="Gráfico 14">
            <a:extLst>
              <a:ext uri="{FF2B5EF4-FFF2-40B4-BE49-F238E27FC236}">
                <a16:creationId xmlns:a16="http://schemas.microsoft.com/office/drawing/2014/main" id="{4A7D0DC3-D0AA-E156-91F7-2F42494DE467}"/>
              </a:ext>
            </a:extLst>
          </p:cNvPr>
          <p:cNvGraphicFramePr/>
          <p:nvPr>
            <p:extLst>
              <p:ext uri="{D42A27DB-BD31-4B8C-83A1-F6EECF244321}">
                <p14:modId xmlns:p14="http://schemas.microsoft.com/office/powerpoint/2010/main" val="208177049"/>
              </p:ext>
            </p:extLst>
          </p:nvPr>
        </p:nvGraphicFramePr>
        <p:xfrm>
          <a:off x="107504" y="1275607"/>
          <a:ext cx="8712968" cy="3600399"/>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a:extLst>
              <a:ext uri="{FF2B5EF4-FFF2-40B4-BE49-F238E27FC236}">
                <a16:creationId xmlns:a16="http://schemas.microsoft.com/office/drawing/2014/main" id="{19039D5D-C250-9D6D-A6F1-9DF973B0661E}"/>
              </a:ext>
            </a:extLst>
          </p:cNvPr>
          <p:cNvSpPr/>
          <p:nvPr/>
        </p:nvSpPr>
        <p:spPr>
          <a:xfrm>
            <a:off x="179512" y="4760590"/>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Informe Técnico de gestión de clubes de ciencia y tecnología a Mayo 2023</a:t>
            </a:r>
          </a:p>
        </p:txBody>
      </p:sp>
    </p:spTree>
    <p:extLst>
      <p:ext uri="{BB962C8B-B14F-4D97-AF65-F5344CB8AC3E}">
        <p14:creationId xmlns:p14="http://schemas.microsoft.com/office/powerpoint/2010/main" val="10202526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5" name="Gráfico 14">
            <a:extLst>
              <a:ext uri="{FF2B5EF4-FFF2-40B4-BE49-F238E27FC236}">
                <a16:creationId xmlns:a16="http://schemas.microsoft.com/office/drawing/2014/main" id="{4A7D0DC3-D0AA-E156-91F7-2F42494DE467}"/>
              </a:ext>
            </a:extLst>
          </p:cNvPr>
          <p:cNvGraphicFramePr/>
          <p:nvPr>
            <p:extLst>
              <p:ext uri="{D42A27DB-BD31-4B8C-83A1-F6EECF244321}">
                <p14:modId xmlns:p14="http://schemas.microsoft.com/office/powerpoint/2010/main" val="2577639501"/>
              </p:ext>
            </p:extLst>
          </p:nvPr>
        </p:nvGraphicFramePr>
        <p:xfrm>
          <a:off x="107504" y="1275607"/>
          <a:ext cx="8712968" cy="3600399"/>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a:extLst>
              <a:ext uri="{FF2B5EF4-FFF2-40B4-BE49-F238E27FC236}">
                <a16:creationId xmlns:a16="http://schemas.microsoft.com/office/drawing/2014/main" id="{19039D5D-C250-9D6D-A6F1-9DF973B0661E}"/>
              </a:ext>
            </a:extLst>
          </p:cNvPr>
          <p:cNvSpPr/>
          <p:nvPr/>
        </p:nvSpPr>
        <p:spPr>
          <a:xfrm>
            <a:off x="179512" y="4760590"/>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Informe Técnico de gestión de clubes de ciencia y tecnología a Mayo 2023</a:t>
            </a:r>
          </a:p>
        </p:txBody>
      </p:sp>
    </p:spTree>
    <p:extLst>
      <p:ext uri="{BB962C8B-B14F-4D97-AF65-F5344CB8AC3E}">
        <p14:creationId xmlns:p14="http://schemas.microsoft.com/office/powerpoint/2010/main" val="7587673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5" name="Gráfico 14">
            <a:extLst>
              <a:ext uri="{FF2B5EF4-FFF2-40B4-BE49-F238E27FC236}">
                <a16:creationId xmlns:a16="http://schemas.microsoft.com/office/drawing/2014/main" id="{4A7D0DC3-D0AA-E156-91F7-2F42494DE467}"/>
              </a:ext>
            </a:extLst>
          </p:cNvPr>
          <p:cNvGraphicFramePr/>
          <p:nvPr>
            <p:extLst>
              <p:ext uri="{D42A27DB-BD31-4B8C-83A1-F6EECF244321}">
                <p14:modId xmlns:p14="http://schemas.microsoft.com/office/powerpoint/2010/main" val="636518229"/>
              </p:ext>
            </p:extLst>
          </p:nvPr>
        </p:nvGraphicFramePr>
        <p:xfrm>
          <a:off x="107504" y="1160191"/>
          <a:ext cx="8712968" cy="383123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a:extLst>
              <a:ext uri="{FF2B5EF4-FFF2-40B4-BE49-F238E27FC236}">
                <a16:creationId xmlns:a16="http://schemas.microsoft.com/office/drawing/2014/main" id="{19039D5D-C250-9D6D-A6F1-9DF973B0661E}"/>
              </a:ext>
            </a:extLst>
          </p:cNvPr>
          <p:cNvSpPr/>
          <p:nvPr/>
        </p:nvSpPr>
        <p:spPr>
          <a:xfrm>
            <a:off x="179512" y="4760590"/>
            <a:ext cx="4436287" cy="23083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s-PE" sz="900" dirty="0">
                <a:latin typeface="+mj-lt"/>
              </a:rPr>
              <a:t>Fuente: Reporte Informe Técnico de gestión de clubes de ciencia y tecnología a Mayo 2023</a:t>
            </a:r>
          </a:p>
        </p:txBody>
      </p:sp>
    </p:spTree>
    <p:extLst>
      <p:ext uri="{BB962C8B-B14F-4D97-AF65-F5344CB8AC3E}">
        <p14:creationId xmlns:p14="http://schemas.microsoft.com/office/powerpoint/2010/main" val="27742223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277592095"/>
              </p:ext>
            </p:extLst>
          </p:nvPr>
        </p:nvGraphicFramePr>
        <p:xfrm>
          <a:off x="182608" y="2795726"/>
          <a:ext cx="8820981" cy="1906142"/>
        </p:xfrm>
        <a:graphic>
          <a:graphicData uri="http://schemas.openxmlformats.org/drawingml/2006/table">
            <a:tbl>
              <a:tblPr firstRow="1" firstCol="1" bandRow="1">
                <a:tableStyleId>{BC89EF96-8CEA-46FF-86C4-4CE0E7609802}</a:tableStyleId>
              </a:tblPr>
              <a:tblGrid>
                <a:gridCol w="468053">
                  <a:extLst>
                    <a:ext uri="{9D8B030D-6E8A-4147-A177-3AD203B41FA5}">
                      <a16:colId xmlns:a16="http://schemas.microsoft.com/office/drawing/2014/main" val="2436296702"/>
                    </a:ext>
                  </a:extLst>
                </a:gridCol>
                <a:gridCol w="2232248">
                  <a:extLst>
                    <a:ext uri="{9D8B030D-6E8A-4147-A177-3AD203B41FA5}">
                      <a16:colId xmlns:a16="http://schemas.microsoft.com/office/drawing/2014/main" val="1387243699"/>
                    </a:ext>
                  </a:extLst>
                </a:gridCol>
                <a:gridCol w="1296144">
                  <a:extLst>
                    <a:ext uri="{9D8B030D-6E8A-4147-A177-3AD203B41FA5}">
                      <a16:colId xmlns:a16="http://schemas.microsoft.com/office/drawing/2014/main" val="3829982875"/>
                    </a:ext>
                  </a:extLst>
                </a:gridCol>
                <a:gridCol w="1272059">
                  <a:extLst>
                    <a:ext uri="{9D8B030D-6E8A-4147-A177-3AD203B41FA5}">
                      <a16:colId xmlns:a16="http://schemas.microsoft.com/office/drawing/2014/main" val="1239451161"/>
                    </a:ext>
                  </a:extLst>
                </a:gridCol>
                <a:gridCol w="1806344">
                  <a:extLst>
                    <a:ext uri="{9D8B030D-6E8A-4147-A177-3AD203B41FA5}">
                      <a16:colId xmlns:a16="http://schemas.microsoft.com/office/drawing/2014/main" val="3012017024"/>
                    </a:ext>
                  </a:extLst>
                </a:gridCol>
                <a:gridCol w="1746133">
                  <a:extLst>
                    <a:ext uri="{9D8B030D-6E8A-4147-A177-3AD203B41FA5}">
                      <a16:colId xmlns:a16="http://schemas.microsoft.com/office/drawing/2014/main" val="371503370"/>
                    </a:ext>
                  </a:extLst>
                </a:gridCol>
              </a:tblGrid>
              <a:tr h="359926">
                <a:tc>
                  <a:txBody>
                    <a:bodyPr/>
                    <a:lstStyle/>
                    <a:p>
                      <a:pPr algn="ctr">
                        <a:lnSpc>
                          <a:spcPct val="107000"/>
                        </a:lnSpc>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N°</a:t>
                      </a:r>
                    </a:p>
                  </a:txBody>
                  <a:tcPr marL="95250" marR="95250" marT="95250" marB="95250" anchor="ctr">
                    <a:solidFill>
                      <a:schemeClr val="bg1"/>
                    </a:solidFill>
                  </a:tcPr>
                </a:tc>
                <a:tc>
                  <a:txBody>
                    <a:bodyPr/>
                    <a:lstStyle/>
                    <a:p>
                      <a:pPr algn="ctr">
                        <a:lnSpc>
                          <a:spcPct val="107000"/>
                        </a:lnSpc>
                        <a:spcAft>
                          <a:spcPts val="0"/>
                        </a:spcAft>
                      </a:pPr>
                      <a:r>
                        <a:rPr lang="es-PE" sz="1000" b="1" dirty="0">
                          <a:effectLst/>
                        </a:rPr>
                        <a:t>ACTIVIDADES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marL="90170" algn="ctr">
                        <a:lnSpc>
                          <a:spcPct val="107000"/>
                        </a:lnSpc>
                        <a:spcAft>
                          <a:spcPts val="0"/>
                        </a:spcAft>
                      </a:pPr>
                      <a:r>
                        <a:rPr lang="es-PE" sz="1000" b="1" dirty="0">
                          <a:effectLst/>
                        </a:rPr>
                        <a:t>RESPONSABLES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algn="ctr">
                        <a:lnSpc>
                          <a:spcPct val="107000"/>
                        </a:lnSpc>
                        <a:spcAft>
                          <a:spcPts val="0"/>
                        </a:spcAft>
                      </a:pPr>
                      <a:r>
                        <a:rPr lang="es-PE" sz="1000" b="1" dirty="0">
                          <a:effectLst/>
                        </a:rPr>
                        <a:t>CRONOGRAMA</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algn="ctr">
                        <a:lnSpc>
                          <a:spcPct val="107000"/>
                        </a:lnSpc>
                        <a:spcAft>
                          <a:spcPts val="0"/>
                        </a:spcAft>
                      </a:pPr>
                      <a:r>
                        <a:rPr lang="es-PE" sz="1000" b="1" dirty="0">
                          <a:effectLst/>
                        </a:rPr>
                        <a:t>OBJETIVO</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algn="ctr">
                        <a:lnSpc>
                          <a:spcPct val="107000"/>
                        </a:lnSpc>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SITUACIÓN</a:t>
                      </a:r>
                    </a:p>
                  </a:txBody>
                  <a:tcPr marL="0" marR="0" marT="0" marB="0" anchor="ctr">
                    <a:solidFill>
                      <a:schemeClr val="bg1"/>
                    </a:solidFill>
                  </a:tcPr>
                </a:tc>
                <a:extLst>
                  <a:ext uri="{0D108BD9-81ED-4DB2-BD59-A6C34878D82A}">
                    <a16:rowId xmlns:a16="http://schemas.microsoft.com/office/drawing/2014/main" val="235900214"/>
                  </a:ext>
                </a:extLst>
              </a:tr>
              <a:tr h="1546216">
                <a:tc>
                  <a:txBody>
                    <a:bodyPr/>
                    <a:lstStyle/>
                    <a:p>
                      <a:pPr algn="ctr">
                        <a:lnSpc>
                          <a:spcPct val="107000"/>
                        </a:lnSpc>
                        <a:spcAft>
                          <a:spcPts val="0"/>
                        </a:spcAft>
                      </a:pPr>
                      <a:r>
                        <a:rPr lang="en-US" sz="1000" b="0" dirty="0">
                          <a:effectLst/>
                          <a:latin typeface="Calibri" panose="020F0502020204030204" pitchFamily="34" charset="0"/>
                          <a:ea typeface="Calibri" panose="020F0502020204030204" pitchFamily="34" charset="0"/>
                          <a:cs typeface="Times New Roman" panose="02020603050405020304" pitchFamily="18" charset="0"/>
                        </a:rPr>
                        <a:t>01</a:t>
                      </a:r>
                    </a:p>
                  </a:txBody>
                  <a:tcPr marL="95250" marR="95250" marT="95250" marB="95250" anchor="ctr">
                    <a:solidFill>
                      <a:schemeClr val="bg1"/>
                    </a:solidFill>
                  </a:tcPr>
                </a:tc>
                <a:tc>
                  <a:txBody>
                    <a:bodyPr/>
                    <a:lstStyle/>
                    <a:p>
                      <a:pPr algn="just">
                        <a:lnSpc>
                          <a:spcPct val="107000"/>
                        </a:lnSpc>
                        <a:spcAft>
                          <a:spcPts val="0"/>
                        </a:spcAft>
                      </a:pPr>
                      <a:r>
                        <a:rPr lang="es-PE" sz="1000" b="0" dirty="0">
                          <a:effectLst/>
                        </a:rPr>
                        <a:t>Actualización de información de la base de datos del directorio de Docentes asesores de los clubes de ciencia y tecnología registrados hasta el año 2022 a través del SIGECCYT del CONCYTEC.</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marL="90170" algn="ctr">
                        <a:lnSpc>
                          <a:spcPct val="107000"/>
                        </a:lnSpc>
                        <a:spcAft>
                          <a:spcPts val="0"/>
                        </a:spcAft>
                      </a:pPr>
                      <a:r>
                        <a:rPr lang="es-PE" sz="1000" dirty="0">
                          <a:effectLst/>
                        </a:rPr>
                        <a:t>CONCYTEC</a:t>
                      </a:r>
                      <a:endParaRPr lang="en-US" sz="1000" dirty="0">
                        <a:effectLst/>
                      </a:endParaRPr>
                    </a:p>
                    <a:p>
                      <a:pPr marL="90170" algn="ctr">
                        <a:lnSpc>
                          <a:spcPct val="107000"/>
                        </a:lnSpc>
                        <a:spcAft>
                          <a:spcPts val="0"/>
                        </a:spcAft>
                      </a:pPr>
                      <a:r>
                        <a:rPr lang="es-PE" sz="1000" dirty="0">
                          <a:effectLst/>
                        </a:rPr>
                        <a:t>DRE</a:t>
                      </a:r>
                      <a:endParaRPr lang="en-US" sz="1000" dirty="0">
                        <a:effectLst/>
                      </a:endParaRPr>
                    </a:p>
                    <a:p>
                      <a:pPr marL="90170" algn="ctr">
                        <a:lnSpc>
                          <a:spcPct val="107000"/>
                        </a:lnSpc>
                        <a:spcAft>
                          <a:spcPts val="0"/>
                        </a:spcAft>
                      </a:pPr>
                      <a:r>
                        <a:rPr lang="es-PE" sz="1000" dirty="0">
                          <a:effectLst/>
                        </a:rPr>
                        <a:t>GRE</a:t>
                      </a:r>
                      <a:endParaRPr lang="en-US" sz="1000" dirty="0">
                        <a:effectLst/>
                      </a:endParaRPr>
                    </a:p>
                    <a:p>
                      <a:pPr marL="90170" algn="ctr">
                        <a:lnSpc>
                          <a:spcPct val="107000"/>
                        </a:lnSpc>
                        <a:spcAft>
                          <a:spcPts val="0"/>
                        </a:spcAft>
                      </a:pPr>
                      <a:r>
                        <a:rPr lang="es-PE" sz="1000" dirty="0" err="1">
                          <a:effectLst/>
                        </a:rPr>
                        <a:t>UGEL’s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algn="ctr">
                        <a:lnSpc>
                          <a:spcPct val="107000"/>
                        </a:lnSpc>
                        <a:spcAft>
                          <a:spcPts val="0"/>
                        </a:spcAft>
                      </a:pPr>
                      <a:r>
                        <a:rPr lang="es-PE" sz="1000" dirty="0">
                          <a:effectLst/>
                        </a:rPr>
                        <a:t>Hasta el 23 de junio del 2023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marL="342900" lvl="0" indent="-166688">
                        <a:lnSpc>
                          <a:spcPct val="107000"/>
                        </a:lnSpc>
                        <a:spcAft>
                          <a:spcPts val="0"/>
                        </a:spcAft>
                        <a:buFont typeface="Symbol" panose="05050102010706020507" pitchFamily="18" charset="2"/>
                        <a:buChar char=""/>
                      </a:pPr>
                      <a:r>
                        <a:rPr lang="es-PE" sz="1000" dirty="0">
                          <a:effectLst/>
                        </a:rPr>
                        <a:t>Actualizar el directorio de los docentes asesores de los clubes de ciencia y tecnología para coordinación del proceso de implementación de clubes de ciencia y tecnología 2023.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176212" lvl="0" indent="0" algn="ctr">
                        <a:lnSpc>
                          <a:spcPct val="107000"/>
                        </a:lnSpc>
                        <a:spcAft>
                          <a:spcPts val="0"/>
                        </a:spcAft>
                        <a:buFont typeface="Symbol" panose="05050102010706020507" pitchFamily="18" charset="2"/>
                        <a:buNone/>
                      </a:pPr>
                      <a:r>
                        <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PROCESO</a:t>
                      </a:r>
                    </a:p>
                  </a:txBody>
                  <a:tcPr marL="0" marR="0" marT="0" marB="0" anchor="ctr">
                    <a:solidFill>
                      <a:schemeClr val="accent4"/>
                    </a:solidFill>
                  </a:tcPr>
                </a:tc>
                <a:extLst>
                  <a:ext uri="{0D108BD9-81ED-4DB2-BD59-A6C34878D82A}">
                    <a16:rowId xmlns:a16="http://schemas.microsoft.com/office/drawing/2014/main" val="531397031"/>
                  </a:ext>
                </a:extLst>
              </a:tr>
            </a:tbl>
          </a:graphicData>
        </a:graphic>
      </p:graphicFrame>
      <p:sp>
        <p:nvSpPr>
          <p:cNvPr id="3" name="Elipse 2">
            <a:extLst>
              <a:ext uri="{FF2B5EF4-FFF2-40B4-BE49-F238E27FC236}">
                <a16:creationId xmlns:a16="http://schemas.microsoft.com/office/drawing/2014/main" id="{07561B6A-88E1-7803-3E6C-A18BB1B17D9A}"/>
              </a:ext>
            </a:extLst>
          </p:cNvPr>
          <p:cNvSpPr/>
          <p:nvPr/>
        </p:nvSpPr>
        <p:spPr>
          <a:xfrm>
            <a:off x="864701" y="2219662"/>
            <a:ext cx="216024" cy="216024"/>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PE"/>
          </a:p>
        </p:txBody>
      </p:sp>
      <p:sp>
        <p:nvSpPr>
          <p:cNvPr id="4" name="Elipse 3">
            <a:extLst>
              <a:ext uri="{FF2B5EF4-FFF2-40B4-BE49-F238E27FC236}">
                <a16:creationId xmlns:a16="http://schemas.microsoft.com/office/drawing/2014/main" id="{B2CC2C7A-5590-C43E-7093-F18C7FB2DE51}"/>
              </a:ext>
            </a:extLst>
          </p:cNvPr>
          <p:cNvSpPr/>
          <p:nvPr/>
        </p:nvSpPr>
        <p:spPr>
          <a:xfrm>
            <a:off x="3384842" y="2230695"/>
            <a:ext cx="216024" cy="216024"/>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PE"/>
          </a:p>
        </p:txBody>
      </p:sp>
      <p:sp>
        <p:nvSpPr>
          <p:cNvPr id="5" name="Elipse 4">
            <a:extLst>
              <a:ext uri="{FF2B5EF4-FFF2-40B4-BE49-F238E27FC236}">
                <a16:creationId xmlns:a16="http://schemas.microsoft.com/office/drawing/2014/main" id="{C978B89B-E4DB-1EE1-E7C5-855180F18764}"/>
              </a:ext>
            </a:extLst>
          </p:cNvPr>
          <p:cNvSpPr/>
          <p:nvPr/>
        </p:nvSpPr>
        <p:spPr>
          <a:xfrm>
            <a:off x="6274157" y="2230695"/>
            <a:ext cx="216024" cy="216024"/>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PE"/>
          </a:p>
        </p:txBody>
      </p:sp>
      <p:sp>
        <p:nvSpPr>
          <p:cNvPr id="6" name="Rectángulo 5">
            <a:extLst>
              <a:ext uri="{FF2B5EF4-FFF2-40B4-BE49-F238E27FC236}">
                <a16:creationId xmlns:a16="http://schemas.microsoft.com/office/drawing/2014/main" id="{CFB3DE94-E8CD-B378-F56A-96784E0CA580}"/>
              </a:ext>
            </a:extLst>
          </p:cNvPr>
          <p:cNvSpPr/>
          <p:nvPr/>
        </p:nvSpPr>
        <p:spPr>
          <a:xfrm>
            <a:off x="1085214" y="2206262"/>
            <a:ext cx="1944216" cy="276999"/>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r>
              <a:rPr lang="es-PE" sz="1200" dirty="0">
                <a:latin typeface="+mj-lt"/>
              </a:rPr>
              <a:t>INICIO (FASE DE ESPERA)</a:t>
            </a:r>
            <a:endParaRPr lang="es-PE" sz="900" dirty="0">
              <a:latin typeface="+mj-lt"/>
            </a:endParaRPr>
          </a:p>
        </p:txBody>
      </p:sp>
      <p:sp>
        <p:nvSpPr>
          <p:cNvPr id="7" name="Rectángulo 6">
            <a:extLst>
              <a:ext uri="{FF2B5EF4-FFF2-40B4-BE49-F238E27FC236}">
                <a16:creationId xmlns:a16="http://schemas.microsoft.com/office/drawing/2014/main" id="{2DF64C51-A6F0-C3CC-9C8C-DE365468A233}"/>
              </a:ext>
            </a:extLst>
          </p:cNvPr>
          <p:cNvSpPr/>
          <p:nvPr/>
        </p:nvSpPr>
        <p:spPr>
          <a:xfrm>
            <a:off x="3540618" y="2209479"/>
            <a:ext cx="2479267" cy="276999"/>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r>
              <a:rPr lang="es-PE" sz="1200" dirty="0">
                <a:latin typeface="+mj-lt"/>
              </a:rPr>
              <a:t>PROCESO (FASE DE DESARROLLO)</a:t>
            </a:r>
            <a:r>
              <a:rPr lang="es-PE" sz="900" dirty="0">
                <a:latin typeface="+mj-lt"/>
              </a:rPr>
              <a:t> </a:t>
            </a:r>
          </a:p>
        </p:txBody>
      </p:sp>
      <p:sp>
        <p:nvSpPr>
          <p:cNvPr id="8" name="Rectángulo 7">
            <a:extLst>
              <a:ext uri="{FF2B5EF4-FFF2-40B4-BE49-F238E27FC236}">
                <a16:creationId xmlns:a16="http://schemas.microsoft.com/office/drawing/2014/main" id="{E25424E4-9B8F-6A35-9761-4CDD15F7E260}"/>
              </a:ext>
            </a:extLst>
          </p:cNvPr>
          <p:cNvSpPr/>
          <p:nvPr/>
        </p:nvSpPr>
        <p:spPr>
          <a:xfrm>
            <a:off x="6300192" y="2211710"/>
            <a:ext cx="2479267" cy="276999"/>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r>
              <a:rPr lang="es-PE" sz="1200" dirty="0">
                <a:latin typeface="+mj-lt"/>
              </a:rPr>
              <a:t>CIERRE (FASE DE FINALIZADA)</a:t>
            </a:r>
            <a:endParaRPr lang="es-PE" sz="900" dirty="0">
              <a:latin typeface="+mj-lt"/>
            </a:endParaRPr>
          </a:p>
        </p:txBody>
      </p:sp>
      <p:sp>
        <p:nvSpPr>
          <p:cNvPr id="9" name="Rectángulo 8">
            <a:extLst>
              <a:ext uri="{FF2B5EF4-FFF2-40B4-BE49-F238E27FC236}">
                <a16:creationId xmlns:a16="http://schemas.microsoft.com/office/drawing/2014/main" id="{643E4524-2373-510B-3BB4-B1772B74409C}"/>
              </a:ext>
            </a:extLst>
          </p:cNvPr>
          <p:cNvSpPr/>
          <p:nvPr/>
        </p:nvSpPr>
        <p:spPr>
          <a:xfrm>
            <a:off x="1486372" y="1300281"/>
            <a:ext cx="6587758" cy="584775"/>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r>
              <a:rPr lang="es-PE" sz="1600" b="1" dirty="0">
                <a:latin typeface="+mj-lt"/>
              </a:rPr>
              <a:t>ESTADO SITUACIONAL DE LA PRIMERA ACTIVIDAD CORRESPONDIENTE A LA PRIMERA ETAPA NACIONAL </a:t>
            </a:r>
            <a:endParaRPr lang="es-PE" sz="1050" b="1" dirty="0">
              <a:latin typeface="+mj-lt"/>
            </a:endParaRPr>
          </a:p>
        </p:txBody>
      </p:sp>
    </p:spTree>
    <p:extLst>
      <p:ext uri="{BB962C8B-B14F-4D97-AF65-F5344CB8AC3E}">
        <p14:creationId xmlns:p14="http://schemas.microsoft.com/office/powerpoint/2010/main" val="37425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Subtítulo">
            <a:extLst>
              <a:ext uri="{FF2B5EF4-FFF2-40B4-BE49-F238E27FC236}">
                <a16:creationId xmlns:a16="http://schemas.microsoft.com/office/drawing/2014/main" id="{602FA024-218B-01FA-745F-F35A7036C912}"/>
              </a:ext>
            </a:extLst>
          </p:cNvPr>
          <p:cNvSpPr txBox="1">
            <a:spLocks/>
          </p:cNvSpPr>
          <p:nvPr/>
        </p:nvSpPr>
        <p:spPr>
          <a:xfrm>
            <a:off x="377534" y="1275606"/>
            <a:ext cx="8388932"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419" sz="1400" b="1" dirty="0"/>
              <a:t>ORIENTACIONES PARA LA ACTUALIZACIÓN DE LA BASE DE DATOS DEL DIRECTORIO DE DOCENTES ASESORES DE LOS CLUBES DE CIENCIA Y TECNOLOGÍA 2023</a:t>
            </a:r>
          </a:p>
          <a:p>
            <a:pPr marL="0" indent="0" algn="ctr">
              <a:buNone/>
            </a:pPr>
            <a:endParaRPr lang="es-419" sz="1300" b="1" dirty="0"/>
          </a:p>
          <a:p>
            <a:pPr algn="just">
              <a:buAutoNum type="arabicPeriod"/>
            </a:pPr>
            <a:r>
              <a:rPr lang="es-419" sz="1100" dirty="0"/>
              <a:t>El tiempo de entrega de la información solicitada según formato por la UGEL es hasta el 23 de Junio, en referencia al OFICIO MULTIPLE N°0004-2023-CONCYTEC-SDCTT.</a:t>
            </a:r>
          </a:p>
          <a:p>
            <a:pPr algn="just">
              <a:buFont typeface="Arial" pitchFamily="34" charset="0"/>
              <a:buAutoNum type="arabicPeriod"/>
            </a:pPr>
            <a:r>
              <a:rPr lang="es-419" sz="1100" dirty="0"/>
              <a:t>Para una correcta actualización de la base de datos de tu club de ciencia y tecnología se recomienda seguir las pautas descritas en la presente guía de orientación y debes tener a la mano el padrón, acta de comité y RDI actualizado al 2023 de tu club de ciencia y tecnología para lo cual podrás descargar los modelos de formato en el siguiente link: </a:t>
            </a:r>
            <a:r>
              <a:rPr lang="es-ES" sz="1100" b="1" dirty="0">
                <a:hlinkClick r:id="rId3"/>
              </a:rPr>
              <a:t>https://drive.google.com/drive/folders/14-XnpyeEBuHoCFrZP5PtXieTvJD08OP8?usp=share_link</a:t>
            </a:r>
            <a:r>
              <a:rPr lang="es-ES" sz="1100" b="1" dirty="0"/>
              <a:t>.</a:t>
            </a:r>
            <a:endParaRPr lang="es-419" sz="1100" dirty="0"/>
          </a:p>
          <a:p>
            <a:pPr algn="just">
              <a:buAutoNum type="arabicPeriod"/>
            </a:pPr>
            <a:r>
              <a:rPr lang="es-ES" sz="1100" dirty="0"/>
              <a:t>Si eres de la región AMAZONAS, ANCASH, APURÍMAC, AREQUIPA, AYACUCHO, CAJAMARCA, CALLAO, CUSCO, HUANCAVELICA, HUÁNUCO, ICA, JUNÍN y LA LIBERTAD </a:t>
            </a:r>
            <a:r>
              <a:rPr lang="es-PE" sz="1100" dirty="0"/>
              <a:t> </a:t>
            </a:r>
            <a:r>
              <a:rPr lang="es-ES" sz="1100" dirty="0"/>
              <a:t>ingresa al siguiente link drive para actualizar la información en línea correspondiente a su padrón DRE/GRE: </a:t>
            </a:r>
            <a:r>
              <a:rPr lang="es-ES" sz="1100" b="1" dirty="0">
                <a:hlinkClick r:id="rId4"/>
              </a:rPr>
              <a:t>https://drive.google.com/drive/folders/1OLhYRTFOw11AKRzzVZ84zorUIKvBIs-3?usp=sharing</a:t>
            </a:r>
            <a:r>
              <a:rPr lang="es-ES" sz="1100" dirty="0"/>
              <a:t>. Y comunicarse con Percy Rodriguez Lizano al correo </a:t>
            </a:r>
            <a:r>
              <a:rPr lang="es-ES" sz="1100" b="1" dirty="0">
                <a:hlinkClick r:id="rId5"/>
              </a:rPr>
              <a:t>clubescyt@concytec.gob.pe</a:t>
            </a:r>
            <a:r>
              <a:rPr lang="es-ES" sz="1100" b="1" dirty="0"/>
              <a:t> </a:t>
            </a:r>
            <a:r>
              <a:rPr lang="es-ES" sz="1100" dirty="0"/>
              <a:t>y </a:t>
            </a:r>
            <a:r>
              <a:rPr lang="es-ES" sz="1100"/>
              <a:t>celular 960368692.</a:t>
            </a:r>
            <a:endParaRPr lang="es-ES" sz="1100" dirty="0"/>
          </a:p>
          <a:p>
            <a:pPr algn="just">
              <a:buAutoNum type="arabicPeriod"/>
            </a:pPr>
            <a:r>
              <a:rPr lang="es-ES" sz="1100" dirty="0"/>
              <a:t>Al culminar la actualización de tu información en línea de tu club de ciencia y tecnología en el padrón local, deberás comunicarte con el especialista CyT local</a:t>
            </a:r>
            <a:r>
              <a:rPr lang="es-PE" sz="1100" b="0" i="0" dirty="0">
                <a:solidFill>
                  <a:srgbClr val="000000"/>
                </a:solidFill>
                <a:effectLst/>
                <a:latin typeface="+mj-lt"/>
              </a:rPr>
              <a:t>,</a:t>
            </a:r>
            <a:r>
              <a:rPr lang="es-PE" sz="800" b="0" i="0" dirty="0">
                <a:solidFill>
                  <a:srgbClr val="000000"/>
                </a:solidFill>
                <a:effectLst/>
                <a:latin typeface="docs-Calibri"/>
              </a:rPr>
              <a:t> </a:t>
            </a:r>
            <a:r>
              <a:rPr lang="es-ES" sz="1100" dirty="0"/>
              <a:t>para informarle que completaste la actualización de la base de datos. </a:t>
            </a:r>
          </a:p>
          <a:p>
            <a:pPr algn="just">
              <a:buAutoNum type="arabicPeriod"/>
            </a:pPr>
            <a:r>
              <a:rPr lang="es-ES" sz="1100" dirty="0"/>
              <a:t>Una vez culminado tu proceso de actualización </a:t>
            </a:r>
            <a:r>
              <a:rPr lang="es-ES" sz="1100" b="1" dirty="0">
                <a:highlight>
                  <a:srgbClr val="FFFF00"/>
                </a:highlight>
              </a:rPr>
              <a:t>ENVIAR TU RDI (Anexo 04) EN PDF</a:t>
            </a:r>
            <a:r>
              <a:rPr lang="es-ES" sz="1100" dirty="0">
                <a:highlight>
                  <a:srgbClr val="FFFF00"/>
                </a:highlight>
              </a:rPr>
              <a:t>, </a:t>
            </a:r>
            <a:r>
              <a:rPr lang="es-ES" sz="1100" b="1" dirty="0">
                <a:highlight>
                  <a:srgbClr val="FFFF00"/>
                </a:highlight>
              </a:rPr>
              <a:t>el Acta oficial de la conformación del comité directivo del CCyT (Anexo 03) EN PDF y el Padrón oficial de los miembros del CCyT (Anexo 02) en Word</a:t>
            </a:r>
            <a:r>
              <a:rPr lang="es-ES" sz="1100" b="1" dirty="0"/>
              <a:t> </a:t>
            </a:r>
            <a:r>
              <a:rPr lang="es-ES" sz="1100" dirty="0"/>
              <a:t>a la carpeta drive: </a:t>
            </a:r>
            <a:r>
              <a:rPr lang="es-ES" sz="1100" b="1" dirty="0">
                <a:hlinkClick r:id="rId6"/>
              </a:rPr>
              <a:t>https://drive.google.com/drive/folders/1BKMajvjcLYht2j_IsYkOYJXRzYSyUjC_?usp=sharing</a:t>
            </a:r>
            <a:r>
              <a:rPr lang="es-ES" sz="1100" dirty="0"/>
              <a:t>.</a:t>
            </a:r>
          </a:p>
          <a:p>
            <a:pPr algn="just">
              <a:buAutoNum type="arabicPeriod"/>
            </a:pPr>
            <a:endParaRPr lang="es-ES" sz="1100" dirty="0"/>
          </a:p>
          <a:p>
            <a:pPr algn="just">
              <a:buAutoNum type="arabicPeriod"/>
            </a:pPr>
            <a:endParaRPr lang="es-PE" sz="1100" dirty="0"/>
          </a:p>
          <a:p>
            <a:pPr>
              <a:buAutoNum type="arabicPeriod"/>
            </a:pPr>
            <a:endParaRPr lang="es-PE" sz="1400" b="1" dirty="0"/>
          </a:p>
        </p:txBody>
      </p:sp>
    </p:spTree>
    <p:extLst>
      <p:ext uri="{BB962C8B-B14F-4D97-AF65-F5344CB8AC3E}">
        <p14:creationId xmlns:p14="http://schemas.microsoft.com/office/powerpoint/2010/main" val="12029669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Subtítulo">
            <a:extLst>
              <a:ext uri="{FF2B5EF4-FFF2-40B4-BE49-F238E27FC236}">
                <a16:creationId xmlns:a16="http://schemas.microsoft.com/office/drawing/2014/main" id="{602FA024-218B-01FA-745F-F35A7036C912}"/>
              </a:ext>
            </a:extLst>
          </p:cNvPr>
          <p:cNvSpPr txBox="1">
            <a:spLocks/>
          </p:cNvSpPr>
          <p:nvPr/>
        </p:nvSpPr>
        <p:spPr>
          <a:xfrm>
            <a:off x="503548" y="1203598"/>
            <a:ext cx="8136904" cy="432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1600" b="1" dirty="0"/>
              <a:t>1. INFORMACION DE LA I.E.: </a:t>
            </a:r>
          </a:p>
          <a:p>
            <a:pPr algn="just">
              <a:buAutoNum type="arabicPeriod"/>
            </a:pPr>
            <a:endParaRPr lang="es-PE" sz="1400" b="1" dirty="0"/>
          </a:p>
          <a:p>
            <a:pPr>
              <a:buAutoNum type="arabicPeriod"/>
            </a:pPr>
            <a:endParaRPr lang="es-PE" sz="1400" b="1" dirty="0"/>
          </a:p>
        </p:txBody>
      </p:sp>
      <p:graphicFrame>
        <p:nvGraphicFramePr>
          <p:cNvPr id="7" name="Tabla 6">
            <a:extLst>
              <a:ext uri="{FF2B5EF4-FFF2-40B4-BE49-F238E27FC236}">
                <a16:creationId xmlns:a16="http://schemas.microsoft.com/office/drawing/2014/main" id="{CA981BAC-E1F1-A384-8ED8-A4324DC22EB6}"/>
              </a:ext>
            </a:extLst>
          </p:cNvPr>
          <p:cNvGraphicFramePr>
            <a:graphicFrameLocks noGrp="1"/>
          </p:cNvGraphicFramePr>
          <p:nvPr/>
        </p:nvGraphicFramePr>
        <p:xfrm>
          <a:off x="35496" y="1635646"/>
          <a:ext cx="9073008" cy="2304255"/>
        </p:xfrm>
        <a:graphic>
          <a:graphicData uri="http://schemas.openxmlformats.org/drawingml/2006/table">
            <a:tbl>
              <a:tblPr>
                <a:tableStyleId>{5C22544A-7EE6-4342-B048-85BDC9FD1C3A}</a:tableStyleId>
              </a:tblPr>
              <a:tblGrid>
                <a:gridCol w="1146539">
                  <a:extLst>
                    <a:ext uri="{9D8B030D-6E8A-4147-A177-3AD203B41FA5}">
                      <a16:colId xmlns:a16="http://schemas.microsoft.com/office/drawing/2014/main" val="2513793907"/>
                    </a:ext>
                  </a:extLst>
                </a:gridCol>
                <a:gridCol w="1318068">
                  <a:extLst>
                    <a:ext uri="{9D8B030D-6E8A-4147-A177-3AD203B41FA5}">
                      <a16:colId xmlns:a16="http://schemas.microsoft.com/office/drawing/2014/main" val="4095140418"/>
                    </a:ext>
                  </a:extLst>
                </a:gridCol>
                <a:gridCol w="1417375">
                  <a:extLst>
                    <a:ext uri="{9D8B030D-6E8A-4147-A177-3AD203B41FA5}">
                      <a16:colId xmlns:a16="http://schemas.microsoft.com/office/drawing/2014/main" val="1272749325"/>
                    </a:ext>
                  </a:extLst>
                </a:gridCol>
                <a:gridCol w="1507655">
                  <a:extLst>
                    <a:ext uri="{9D8B030D-6E8A-4147-A177-3AD203B41FA5}">
                      <a16:colId xmlns:a16="http://schemas.microsoft.com/office/drawing/2014/main" val="3428986193"/>
                    </a:ext>
                  </a:extLst>
                </a:gridCol>
                <a:gridCol w="1760435">
                  <a:extLst>
                    <a:ext uri="{9D8B030D-6E8A-4147-A177-3AD203B41FA5}">
                      <a16:colId xmlns:a16="http://schemas.microsoft.com/office/drawing/2014/main" val="2277403743"/>
                    </a:ext>
                  </a:extLst>
                </a:gridCol>
                <a:gridCol w="1922936">
                  <a:extLst>
                    <a:ext uri="{9D8B030D-6E8A-4147-A177-3AD203B41FA5}">
                      <a16:colId xmlns:a16="http://schemas.microsoft.com/office/drawing/2014/main" val="1237374880"/>
                    </a:ext>
                  </a:extLst>
                </a:gridCol>
              </a:tblGrid>
              <a:tr h="701299">
                <a:tc>
                  <a:txBody>
                    <a:bodyPr/>
                    <a:lstStyle/>
                    <a:p>
                      <a:pPr algn="ctr" fontAlgn="ctr"/>
                      <a:r>
                        <a:rPr lang="es-PE" sz="800" u="none" strike="noStrike" dirty="0">
                          <a:solidFill>
                            <a:schemeClr val="bg1"/>
                          </a:solidFill>
                          <a:effectLst/>
                        </a:rPr>
                        <a:t>DRE Y/O GRE </a:t>
                      </a:r>
                      <a:endParaRPr lang="es-PE" sz="800" b="1" i="0" u="none" strike="noStrike" dirty="0">
                        <a:solidFill>
                          <a:schemeClr val="bg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es-PE" sz="800" u="none" strike="noStrike" dirty="0">
                          <a:solidFill>
                            <a:schemeClr val="bg1"/>
                          </a:solidFill>
                          <a:effectLst/>
                        </a:rPr>
                        <a:t>UGEL</a:t>
                      </a:r>
                      <a:endParaRPr lang="es-PE" sz="800" b="1" i="0" u="none" strike="noStrike" dirty="0">
                        <a:solidFill>
                          <a:schemeClr val="bg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es-PE" sz="800" u="none" strike="noStrike" dirty="0">
                          <a:solidFill>
                            <a:schemeClr val="bg1"/>
                          </a:solidFill>
                          <a:effectLst/>
                        </a:rPr>
                        <a:t>PROVINCIA </a:t>
                      </a:r>
                      <a:endParaRPr lang="es-PE" sz="800" b="1" i="0" u="none" strike="noStrike" dirty="0">
                        <a:solidFill>
                          <a:schemeClr val="bg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es-PE" sz="800" u="none" strike="noStrike" dirty="0">
                          <a:solidFill>
                            <a:schemeClr val="bg1"/>
                          </a:solidFill>
                          <a:effectLst/>
                        </a:rPr>
                        <a:t>DISTRITO</a:t>
                      </a:r>
                      <a:endParaRPr lang="es-PE" sz="800" b="1" i="0" u="none" strike="noStrike" dirty="0">
                        <a:solidFill>
                          <a:schemeClr val="bg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es-PE" sz="800" u="none" strike="noStrike" dirty="0">
                          <a:solidFill>
                            <a:schemeClr val="bg1"/>
                          </a:solidFill>
                          <a:effectLst/>
                        </a:rPr>
                        <a:t>DIRECCIÓN</a:t>
                      </a:r>
                      <a:endParaRPr lang="es-PE" sz="800" b="1" i="0" u="none" strike="noStrike" dirty="0">
                        <a:solidFill>
                          <a:schemeClr val="bg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es-PE" sz="800" u="none" strike="noStrike" dirty="0">
                          <a:solidFill>
                            <a:schemeClr val="bg1"/>
                          </a:solidFill>
                          <a:effectLst/>
                        </a:rPr>
                        <a:t>NOMBRE DE LA I.E.</a:t>
                      </a:r>
                      <a:endParaRPr lang="es-PE" sz="800" b="1" i="0" u="none" strike="noStrike" dirty="0">
                        <a:solidFill>
                          <a:schemeClr val="bg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418282022"/>
                  </a:ext>
                </a:extLst>
              </a:tr>
              <a:tr h="801478">
                <a:tc>
                  <a:txBody>
                    <a:bodyPr/>
                    <a:lstStyle/>
                    <a:p>
                      <a:pPr algn="ctr" fontAlgn="ctr"/>
                      <a:r>
                        <a:rPr lang="es-PE" sz="800" u="none" strike="noStrike" dirty="0">
                          <a:solidFill>
                            <a:schemeClr val="tx1"/>
                          </a:solidFill>
                          <a:effectLst/>
                        </a:rPr>
                        <a:t>DRE AMAZONAS</a:t>
                      </a:r>
                      <a:endParaRPr lang="es-PE" sz="800" b="0" i="0" u="none" strike="noStrike" dirty="0">
                        <a:solidFill>
                          <a:schemeClr val="tx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u="none" strike="noStrike" dirty="0">
                          <a:solidFill>
                            <a:schemeClr val="tx1"/>
                          </a:solidFill>
                          <a:effectLst/>
                        </a:rPr>
                        <a:t>UGEL BAGUA</a:t>
                      </a:r>
                      <a:endParaRPr lang="es-PE" sz="800" b="0" i="0" u="none" strike="noStrike" dirty="0">
                        <a:solidFill>
                          <a:schemeClr val="tx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u="none" strike="noStrike" dirty="0">
                          <a:solidFill>
                            <a:schemeClr val="tx1"/>
                          </a:solidFill>
                          <a:effectLst/>
                        </a:rPr>
                        <a:t>Dos de mayo</a:t>
                      </a:r>
                      <a:endParaRPr lang="es-PE" sz="800" b="0" i="0" u="none" strike="noStrike" dirty="0">
                        <a:solidFill>
                          <a:schemeClr val="tx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u="none" strike="noStrike" dirty="0">
                          <a:solidFill>
                            <a:schemeClr val="tx1"/>
                          </a:solidFill>
                          <a:effectLst/>
                        </a:rPr>
                        <a:t>La Unión</a:t>
                      </a:r>
                      <a:endParaRPr lang="es-PE" sz="800" b="0" i="0" u="none" strike="noStrike" dirty="0">
                        <a:solidFill>
                          <a:schemeClr val="tx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u="none" strike="noStrike" dirty="0">
                          <a:solidFill>
                            <a:schemeClr val="tx1"/>
                          </a:solidFill>
                          <a:effectLst/>
                        </a:rPr>
                        <a:t> Av. Los Álamos N°325</a:t>
                      </a:r>
                      <a:endParaRPr lang="es-PE" sz="800" b="0" i="0" u="none" strike="noStrike" dirty="0">
                        <a:solidFill>
                          <a:schemeClr val="tx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419" sz="800" b="0" i="0" u="none" strike="noStrike" dirty="0">
                          <a:solidFill>
                            <a:schemeClr val="tx1"/>
                          </a:solidFill>
                          <a:effectLst/>
                          <a:latin typeface="Calibri" panose="020F0502020204030204" pitchFamily="34" charset="0"/>
                        </a:rPr>
                        <a:t>I.E. Nuestra Señora de la Merced</a:t>
                      </a:r>
                      <a:endParaRPr lang="es-PE" sz="800" b="0" i="0" u="none" strike="noStrike" dirty="0">
                        <a:solidFill>
                          <a:schemeClr val="tx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8219033"/>
                  </a:ext>
                </a:extLst>
              </a:tr>
              <a:tr h="801478">
                <a:tc>
                  <a:txBody>
                    <a:bodyPr/>
                    <a:lstStyle/>
                    <a:p>
                      <a:pPr algn="ctr" fontAlgn="ctr"/>
                      <a:r>
                        <a:rPr lang="es-419" sz="800" b="0" i="0" u="none" strike="noStrike" dirty="0">
                          <a:solidFill>
                            <a:schemeClr val="tx1"/>
                          </a:solidFill>
                          <a:effectLst/>
                          <a:latin typeface="Calibri" panose="020F0502020204030204" pitchFamily="34" charset="0"/>
                        </a:rPr>
                        <a:t>En este espacio deberás escribir en mayúscula la DRE/GRE a la que pertenece tu club de ciencia y tecnología.</a:t>
                      </a:r>
                      <a:endParaRPr lang="es-PE" sz="800" b="0" i="0" u="none" strike="noStrike" dirty="0">
                        <a:solidFill>
                          <a:schemeClr val="tx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419" sz="800" b="0" i="0" u="none" strike="noStrike" dirty="0">
                          <a:solidFill>
                            <a:schemeClr val="tx1"/>
                          </a:solidFill>
                          <a:effectLst/>
                          <a:latin typeface="Calibri" panose="020F0502020204030204" pitchFamily="34" charset="0"/>
                        </a:rPr>
                        <a:t>En este espacio deberás escribir en mayúscula la UGEL </a:t>
                      </a:r>
                    </a:p>
                    <a:p>
                      <a:pPr algn="ctr" fontAlgn="ctr"/>
                      <a:r>
                        <a:rPr lang="es-419" sz="800" b="0" i="0" u="none" strike="noStrike" dirty="0">
                          <a:solidFill>
                            <a:schemeClr val="tx1"/>
                          </a:solidFill>
                          <a:effectLst/>
                          <a:latin typeface="Calibri" panose="020F0502020204030204" pitchFamily="34" charset="0"/>
                        </a:rPr>
                        <a:t>a la que pertenece tu club de ciencia y tecnología.</a:t>
                      </a:r>
                      <a:endParaRPr lang="es-PE" sz="800" b="0" i="0" u="none" strike="noStrike" dirty="0">
                        <a:solidFill>
                          <a:schemeClr val="tx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419" sz="800" b="0" i="0" u="none" strike="noStrike" dirty="0">
                          <a:solidFill>
                            <a:schemeClr val="tx1"/>
                          </a:solidFill>
                          <a:effectLst/>
                          <a:latin typeface="Calibri" panose="020F0502020204030204" pitchFamily="34" charset="0"/>
                        </a:rPr>
                        <a:t>En este espacio deberás escribir en mayúscula y minúscula la Provincia a la que pertenece tu club de ciencia y tecnología.</a:t>
                      </a:r>
                      <a:endParaRPr lang="es-PE" sz="800" b="0" i="0" u="none" strike="noStrike" dirty="0">
                        <a:solidFill>
                          <a:schemeClr val="tx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Calibri" panose="020F0502020204030204" pitchFamily="34" charset="0"/>
                        </a:rPr>
                        <a:t>En este espacio deberás escribir en mayúscula y minúscula el Distrito a la que pertenece tu club de ciencia y tecnología.</a:t>
                      </a:r>
                      <a:endParaRPr lang="es-PE" sz="800" b="0" i="0" u="none" strike="noStrike" dirty="0">
                        <a:solidFill>
                          <a:schemeClr val="tx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Calibri" panose="020F0502020204030204" pitchFamily="34" charset="0"/>
                        </a:rPr>
                        <a:t>En este espacio deberás escribir en mayúscula y minúscula la Dirección a la que pertenece tu club de ciencia y tecnología.</a:t>
                      </a:r>
                      <a:endParaRPr lang="es-PE" sz="800" b="0" i="0" u="none" strike="noStrike" dirty="0">
                        <a:solidFill>
                          <a:schemeClr val="tx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Calibri" panose="020F0502020204030204" pitchFamily="34" charset="0"/>
                        </a:rPr>
                        <a:t>En este espacio deberás escribir en mayúscula y minúscula el nombre de la Institución Educativa (Colocar la palabra I.E.) a la que pertenece tu club de ciencia y tecnología.</a:t>
                      </a:r>
                      <a:endParaRPr lang="es-PE" sz="800" b="0" i="0" u="none" strike="noStrike" dirty="0">
                        <a:solidFill>
                          <a:schemeClr val="tx1"/>
                        </a:solidFill>
                        <a:effectLst/>
                        <a:latin typeface="Calibri" panose="020F0502020204030204" pitchFamily="34" charset="0"/>
                      </a:endParaRPr>
                    </a:p>
                  </a:txBody>
                  <a:tcPr marL="4094" marR="4094" marT="4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5737038"/>
                  </a:ext>
                </a:extLst>
              </a:tr>
            </a:tbl>
          </a:graphicData>
        </a:graphic>
      </p:graphicFrame>
    </p:spTree>
    <p:extLst>
      <p:ext uri="{BB962C8B-B14F-4D97-AF65-F5344CB8AC3E}">
        <p14:creationId xmlns:p14="http://schemas.microsoft.com/office/powerpoint/2010/main" val="19739872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Subtítulo">
            <a:extLst>
              <a:ext uri="{FF2B5EF4-FFF2-40B4-BE49-F238E27FC236}">
                <a16:creationId xmlns:a16="http://schemas.microsoft.com/office/drawing/2014/main" id="{602FA024-218B-01FA-745F-F35A7036C912}"/>
              </a:ext>
            </a:extLst>
          </p:cNvPr>
          <p:cNvSpPr txBox="1">
            <a:spLocks/>
          </p:cNvSpPr>
          <p:nvPr/>
        </p:nvSpPr>
        <p:spPr>
          <a:xfrm>
            <a:off x="503548" y="1203598"/>
            <a:ext cx="8136904" cy="432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1600" b="1" dirty="0"/>
              <a:t>1. INFORMACION DE LA I.E.: </a:t>
            </a:r>
          </a:p>
          <a:p>
            <a:pPr algn="just">
              <a:buAutoNum type="arabicPeriod"/>
            </a:pPr>
            <a:endParaRPr lang="es-PE" sz="1400" b="1" dirty="0"/>
          </a:p>
          <a:p>
            <a:pPr>
              <a:buAutoNum type="arabicPeriod"/>
            </a:pPr>
            <a:endParaRPr lang="es-PE" sz="1400" b="1" dirty="0"/>
          </a:p>
        </p:txBody>
      </p:sp>
      <p:graphicFrame>
        <p:nvGraphicFramePr>
          <p:cNvPr id="3" name="Tabla 2">
            <a:extLst>
              <a:ext uri="{FF2B5EF4-FFF2-40B4-BE49-F238E27FC236}">
                <a16:creationId xmlns:a16="http://schemas.microsoft.com/office/drawing/2014/main" id="{5D569DEC-9FC6-3E9E-8E70-2597F3A4965B}"/>
              </a:ext>
            </a:extLst>
          </p:cNvPr>
          <p:cNvGraphicFramePr>
            <a:graphicFrameLocks noGrp="1"/>
          </p:cNvGraphicFramePr>
          <p:nvPr/>
        </p:nvGraphicFramePr>
        <p:xfrm>
          <a:off x="107504" y="1535124"/>
          <a:ext cx="9001001" cy="2495748"/>
        </p:xfrm>
        <a:graphic>
          <a:graphicData uri="http://schemas.openxmlformats.org/drawingml/2006/table">
            <a:tbl>
              <a:tblPr>
                <a:tableStyleId>{5C22544A-7EE6-4342-B048-85BDC9FD1C3A}</a:tableStyleId>
              </a:tblPr>
              <a:tblGrid>
                <a:gridCol w="690453">
                  <a:extLst>
                    <a:ext uri="{9D8B030D-6E8A-4147-A177-3AD203B41FA5}">
                      <a16:colId xmlns:a16="http://schemas.microsoft.com/office/drawing/2014/main" val="1465105202"/>
                    </a:ext>
                  </a:extLst>
                </a:gridCol>
                <a:gridCol w="891313">
                  <a:extLst>
                    <a:ext uri="{9D8B030D-6E8A-4147-A177-3AD203B41FA5}">
                      <a16:colId xmlns:a16="http://schemas.microsoft.com/office/drawing/2014/main" val="1105597646"/>
                    </a:ext>
                  </a:extLst>
                </a:gridCol>
                <a:gridCol w="703006">
                  <a:extLst>
                    <a:ext uri="{9D8B030D-6E8A-4147-A177-3AD203B41FA5}">
                      <a16:colId xmlns:a16="http://schemas.microsoft.com/office/drawing/2014/main" val="1900424519"/>
                    </a:ext>
                  </a:extLst>
                </a:gridCol>
                <a:gridCol w="891313">
                  <a:extLst>
                    <a:ext uri="{9D8B030D-6E8A-4147-A177-3AD203B41FA5}">
                      <a16:colId xmlns:a16="http://schemas.microsoft.com/office/drawing/2014/main" val="2418156792"/>
                    </a:ext>
                  </a:extLst>
                </a:gridCol>
                <a:gridCol w="856363">
                  <a:extLst>
                    <a:ext uri="{9D8B030D-6E8A-4147-A177-3AD203B41FA5}">
                      <a16:colId xmlns:a16="http://schemas.microsoft.com/office/drawing/2014/main" val="1464425998"/>
                    </a:ext>
                  </a:extLst>
                </a:gridCol>
                <a:gridCol w="963924">
                  <a:extLst>
                    <a:ext uri="{9D8B030D-6E8A-4147-A177-3AD203B41FA5}">
                      <a16:colId xmlns:a16="http://schemas.microsoft.com/office/drawing/2014/main" val="312947469"/>
                    </a:ext>
                  </a:extLst>
                </a:gridCol>
                <a:gridCol w="1916396">
                  <a:extLst>
                    <a:ext uri="{9D8B030D-6E8A-4147-A177-3AD203B41FA5}">
                      <a16:colId xmlns:a16="http://schemas.microsoft.com/office/drawing/2014/main" val="2573390919"/>
                    </a:ext>
                  </a:extLst>
                </a:gridCol>
                <a:gridCol w="2088233">
                  <a:extLst>
                    <a:ext uri="{9D8B030D-6E8A-4147-A177-3AD203B41FA5}">
                      <a16:colId xmlns:a16="http://schemas.microsoft.com/office/drawing/2014/main" val="3613493146"/>
                    </a:ext>
                  </a:extLst>
                </a:gridCol>
              </a:tblGrid>
              <a:tr h="567608">
                <a:tc gridSpan="6">
                  <a:txBody>
                    <a:bodyPr/>
                    <a:lstStyle/>
                    <a:p>
                      <a:pPr marL="0" algn="ctr" defTabSz="914400" rtl="0" eaLnBrk="1" fontAlgn="ctr" latinLnBrk="0" hangingPunct="1"/>
                      <a:r>
                        <a:rPr lang="es-ES" sz="800" u="none" strike="noStrike" kern="1200" dirty="0">
                          <a:solidFill>
                            <a:schemeClr val="bg1"/>
                          </a:solidFill>
                          <a:effectLst/>
                          <a:latin typeface="+mn-lt"/>
                          <a:ea typeface="+mn-ea"/>
                          <a:cs typeface="+mn-cs"/>
                        </a:rPr>
                        <a:t>CODIGO MODULAR </a:t>
                      </a:r>
                      <a:r>
                        <a:rPr lang="es-ES" sz="800" b="1" u="none" strike="noStrike" kern="1200" dirty="0">
                          <a:solidFill>
                            <a:schemeClr val="bg1"/>
                          </a:solidFill>
                          <a:effectLst/>
                          <a:latin typeface="+mn-lt"/>
                          <a:ea typeface="+mn-ea"/>
                          <a:cs typeface="+mn-cs"/>
                        </a:rPr>
                        <a:t>(Sólo completar el código modular según el nivel del club)</a:t>
                      </a: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a:txBody>
                    <a:bodyPr/>
                    <a:lstStyle/>
                    <a:p>
                      <a:pPr marL="0" algn="ctr" defTabSz="914400" rtl="0" eaLnBrk="1" fontAlgn="ctr" latinLnBrk="0" hangingPunct="1"/>
                      <a:r>
                        <a:rPr lang="es-PE" sz="800" u="none" strike="noStrike" kern="1200" dirty="0">
                          <a:solidFill>
                            <a:schemeClr val="bg1"/>
                          </a:solidFill>
                          <a:effectLst/>
                          <a:latin typeface="+mn-lt"/>
                          <a:ea typeface="+mn-ea"/>
                          <a:cs typeface="+mn-cs"/>
                        </a:rPr>
                        <a:t>TIPO DE GESTION</a:t>
                      </a: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algn="ctr" defTabSz="914400" rtl="0" eaLnBrk="1" fontAlgn="ctr" latinLnBrk="0" hangingPunct="1"/>
                      <a:r>
                        <a:rPr lang="es-PE" sz="800" u="none" strike="noStrike" kern="1200" dirty="0">
                          <a:solidFill>
                            <a:schemeClr val="bg1"/>
                          </a:solidFill>
                          <a:effectLst/>
                          <a:latin typeface="+mn-lt"/>
                          <a:ea typeface="+mn-ea"/>
                          <a:cs typeface="+mn-cs"/>
                        </a:rPr>
                        <a:t>MODALIDAD</a:t>
                      </a: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215859234"/>
                  </a:ext>
                </a:extLst>
              </a:tr>
              <a:tr h="584522">
                <a:tc>
                  <a:txBody>
                    <a:bodyPr/>
                    <a:lstStyle/>
                    <a:p>
                      <a:pPr algn="ctr" fontAlgn="ctr"/>
                      <a:r>
                        <a:rPr lang="es-PE" sz="800" u="none" strike="noStrike" dirty="0">
                          <a:effectLst/>
                          <a:latin typeface="+mj-lt"/>
                        </a:rPr>
                        <a:t>CM Inicial:</a:t>
                      </a:r>
                      <a:endParaRPr lang="es-PE" sz="800" b="1" i="0" u="none" strike="noStrike" dirty="0">
                        <a:solidFill>
                          <a:srgbClr val="FFFFFF"/>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u="none" strike="noStrike" dirty="0">
                          <a:effectLst/>
                          <a:latin typeface="+mj-lt"/>
                        </a:rPr>
                        <a:t>6774104 </a:t>
                      </a:r>
                      <a:endParaRPr lang="es-PE" sz="800" b="0" i="0" u="none" strike="noStrike" dirty="0">
                        <a:solidFill>
                          <a:srgbClr val="000000"/>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u="none" strike="noStrike" dirty="0">
                          <a:effectLst/>
                          <a:latin typeface="+mj-lt"/>
                        </a:rPr>
                        <a:t>CM Primaria:</a:t>
                      </a:r>
                      <a:endParaRPr lang="es-PE" sz="800" b="1" i="0" u="none" strike="noStrike" dirty="0">
                        <a:solidFill>
                          <a:srgbClr val="FFFFFF"/>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u="none" strike="noStrike" dirty="0">
                          <a:effectLst/>
                          <a:latin typeface="+mj-lt"/>
                        </a:rPr>
                        <a:t>5824841 </a:t>
                      </a:r>
                      <a:endParaRPr lang="es-PE" sz="800" b="0" i="0" u="none" strike="noStrike" dirty="0">
                        <a:solidFill>
                          <a:srgbClr val="000000"/>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u="none" strike="noStrike" dirty="0">
                          <a:effectLst/>
                          <a:latin typeface="+mj-lt"/>
                        </a:rPr>
                        <a:t>CM Secundaria:</a:t>
                      </a:r>
                      <a:endParaRPr lang="es-PE" sz="800" b="1" i="0" u="none" strike="noStrike" dirty="0">
                        <a:solidFill>
                          <a:srgbClr val="FFFFFF"/>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u="none" strike="noStrike" kern="1200" dirty="0">
                          <a:solidFill>
                            <a:schemeClr val="dk1"/>
                          </a:solidFill>
                          <a:effectLst/>
                          <a:latin typeface="+mj-lt"/>
                          <a:ea typeface="+mn-ea"/>
                          <a:cs typeface="+mn-cs"/>
                        </a:rPr>
                        <a:t>1718931 </a:t>
                      </a: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mj-lt"/>
                        </a:rPr>
                        <a:t>Público - Sector Educación</a:t>
                      </a:r>
                      <a:r>
                        <a:rPr lang="es-PE" sz="800" u="none" strike="noStrike" dirty="0">
                          <a:effectLst/>
                          <a:latin typeface="+mj-lt"/>
                        </a:rPr>
                        <a:t> </a:t>
                      </a:r>
                      <a:endParaRPr lang="es-PE" sz="800" b="0" i="0" u="none" strike="noStrike" dirty="0">
                        <a:solidFill>
                          <a:srgbClr val="000000"/>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u="none" strike="noStrike" dirty="0">
                          <a:effectLst/>
                          <a:latin typeface="+mj-lt"/>
                        </a:rPr>
                        <a:t>Jornada Escolar Regular - JER</a:t>
                      </a:r>
                      <a:endParaRPr lang="es-PE" sz="800" b="0" i="0" u="none" strike="noStrike" dirty="0">
                        <a:solidFill>
                          <a:srgbClr val="000000"/>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7786286"/>
                  </a:ext>
                </a:extLst>
              </a:tr>
              <a:tr h="1296144">
                <a:tc>
                  <a:txBody>
                    <a:bodyPr/>
                    <a:lstStyle/>
                    <a:p>
                      <a:pPr algn="ctr" fontAlgn="ctr"/>
                      <a:endParaRPr lang="es-PE" sz="800" b="1" i="0" u="none" strike="noStrike" dirty="0">
                        <a:solidFill>
                          <a:srgbClr val="FFFFFF"/>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mj-lt"/>
                        </a:rPr>
                        <a:t>En este espacio deberás escribir el código modular </a:t>
                      </a:r>
                      <a:r>
                        <a:rPr lang="es-419" sz="800" b="1" i="0" u="none" strike="noStrike" dirty="0">
                          <a:solidFill>
                            <a:schemeClr val="tx1"/>
                          </a:solidFill>
                          <a:effectLst/>
                          <a:latin typeface="+mj-lt"/>
                        </a:rPr>
                        <a:t>solo si tu club de ciencia y tecnología es del nivel </a:t>
                      </a:r>
                    </a:p>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1" i="0" u="none" strike="noStrike" dirty="0">
                          <a:solidFill>
                            <a:schemeClr val="tx1"/>
                          </a:solidFill>
                          <a:effectLst/>
                          <a:latin typeface="+mj-lt"/>
                        </a:rPr>
                        <a:t>Inicial.</a:t>
                      </a:r>
                      <a:endParaRPr lang="es-PE" sz="800" b="1" i="0" u="none" strike="noStrike" dirty="0">
                        <a:solidFill>
                          <a:schemeClr val="tx1"/>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PE" sz="800" b="1" i="0" u="none" strike="noStrike" dirty="0">
                        <a:solidFill>
                          <a:srgbClr val="FFFFFF"/>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mj-lt"/>
                        </a:rPr>
                        <a:t>En este espacio deberás escribir el código modular </a:t>
                      </a:r>
                      <a:r>
                        <a:rPr lang="es-419" sz="800" b="1" i="0" u="none" strike="noStrike" dirty="0">
                          <a:solidFill>
                            <a:schemeClr val="tx1"/>
                          </a:solidFill>
                          <a:effectLst/>
                          <a:latin typeface="+mj-lt"/>
                        </a:rPr>
                        <a:t>solo si tu club de ciencia y tecnología es del nivel </a:t>
                      </a:r>
                    </a:p>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1" i="0" u="none" strike="noStrike" dirty="0">
                          <a:solidFill>
                            <a:schemeClr val="tx1"/>
                          </a:solidFill>
                          <a:effectLst/>
                          <a:latin typeface="+mj-lt"/>
                        </a:rPr>
                        <a:t>Primaria.</a:t>
                      </a:r>
                      <a:endParaRPr lang="es-PE" sz="800" b="1" i="0" u="none" strike="noStrike" dirty="0">
                        <a:solidFill>
                          <a:schemeClr val="tx1"/>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PE" sz="800" b="0" i="0" u="none" strike="noStrike" kern="1200" dirty="0">
                        <a:solidFill>
                          <a:schemeClr val="tx1"/>
                        </a:solidFill>
                        <a:effectLst/>
                        <a:latin typeface="+mj-lt"/>
                        <a:ea typeface="+mn-ea"/>
                        <a:cs typeface="+mn-cs"/>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mj-lt"/>
                        </a:rPr>
                        <a:t>En este espacio deberás escribir el código modular </a:t>
                      </a:r>
                    </a:p>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1" i="0" u="none" strike="noStrike" dirty="0">
                          <a:solidFill>
                            <a:schemeClr val="tx1"/>
                          </a:solidFill>
                          <a:effectLst/>
                          <a:latin typeface="+mj-lt"/>
                        </a:rPr>
                        <a:t>solo si tu club de ciencia y tecnología es del nivel </a:t>
                      </a:r>
                    </a:p>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1" i="0" u="none" strike="noStrike" dirty="0">
                          <a:solidFill>
                            <a:schemeClr val="tx1"/>
                          </a:solidFill>
                          <a:effectLst/>
                          <a:latin typeface="+mj-lt"/>
                        </a:rPr>
                        <a:t>Secundaria.</a:t>
                      </a:r>
                      <a:endParaRPr lang="es-PE" sz="800" b="1" i="0" u="none" strike="noStrike" dirty="0">
                        <a:solidFill>
                          <a:schemeClr val="tx1"/>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419" sz="800" b="0" i="0" u="none" strike="noStrike" dirty="0">
                        <a:solidFill>
                          <a:schemeClr val="tx1"/>
                        </a:solidFill>
                        <a:effectLst/>
                        <a:latin typeface="+mj-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mj-lt"/>
                        </a:rPr>
                        <a:t>En este espacio deberás seleccionar </a:t>
                      </a:r>
                      <a:r>
                        <a:rPr lang="es-419" sz="800" b="1" i="0" u="none" strike="noStrike" dirty="0">
                          <a:solidFill>
                            <a:schemeClr val="tx1"/>
                          </a:solidFill>
                          <a:effectLst/>
                          <a:latin typeface="+mj-lt"/>
                        </a:rPr>
                        <a:t>(en la flecha de la esquina inferior derecha) </a:t>
                      </a:r>
                      <a:r>
                        <a:rPr lang="es-419" sz="800" b="0" i="0" u="none" strike="noStrike" dirty="0">
                          <a:solidFill>
                            <a:schemeClr val="tx1"/>
                          </a:solidFill>
                          <a:effectLst/>
                          <a:latin typeface="+mj-lt"/>
                        </a:rPr>
                        <a:t>el tipo de gestión a la que pertenece la institución educativa de tu club de ciencia y tecnología. Este puede ser del tipo: </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s-419" sz="800" b="0" i="0" u="none" strike="noStrike" dirty="0">
                        <a:solidFill>
                          <a:schemeClr val="tx1"/>
                        </a:solidFill>
                        <a:effectLst/>
                        <a:latin typeface="+mj-lt"/>
                      </a:endParaRPr>
                    </a:p>
                    <a:p>
                      <a:pPr marL="171450" marR="0" lvl="0" indent="-82550" algn="l" defTabSz="914400" rtl="0" eaLnBrk="1" fontAlgn="ctr" latinLnBrk="0" hangingPunct="1">
                        <a:lnSpc>
                          <a:spcPct val="100000"/>
                        </a:lnSpc>
                        <a:spcBef>
                          <a:spcPts val="0"/>
                        </a:spcBef>
                        <a:spcAft>
                          <a:spcPts val="0"/>
                        </a:spcAft>
                        <a:buClrTx/>
                        <a:buSzTx/>
                        <a:buFontTx/>
                        <a:buChar char="-"/>
                        <a:tabLst/>
                        <a:defRPr/>
                      </a:pPr>
                      <a:r>
                        <a:rPr lang="es-419" sz="800" b="0" i="0" u="none" strike="noStrike" dirty="0">
                          <a:solidFill>
                            <a:schemeClr val="tx1"/>
                          </a:solidFill>
                          <a:effectLst/>
                          <a:latin typeface="+mj-lt"/>
                        </a:rPr>
                        <a:t>Público - Sector Educación</a:t>
                      </a:r>
                    </a:p>
                    <a:p>
                      <a:pPr marL="171450" marR="0" lvl="0" indent="-82550" algn="l" defTabSz="914400" rtl="0" eaLnBrk="1" fontAlgn="ctr" latinLnBrk="0" hangingPunct="1">
                        <a:lnSpc>
                          <a:spcPct val="100000"/>
                        </a:lnSpc>
                        <a:spcBef>
                          <a:spcPts val="0"/>
                        </a:spcBef>
                        <a:spcAft>
                          <a:spcPts val="0"/>
                        </a:spcAft>
                        <a:buClrTx/>
                        <a:buSzTx/>
                        <a:buFontTx/>
                        <a:buChar char="-"/>
                        <a:tabLst/>
                        <a:defRPr/>
                      </a:pPr>
                      <a:r>
                        <a:rPr lang="es-PE" sz="800" b="0" i="0" u="none" strike="noStrike" dirty="0">
                          <a:solidFill>
                            <a:schemeClr val="tx1"/>
                          </a:solidFill>
                          <a:effectLst/>
                          <a:latin typeface="+mj-lt"/>
                        </a:rPr>
                        <a:t>Privado – Convenio</a:t>
                      </a:r>
                    </a:p>
                    <a:p>
                      <a:pPr marL="171450" marR="0" lvl="0" indent="-82550" algn="l" defTabSz="914400" rtl="0" eaLnBrk="1" fontAlgn="ctr" latinLnBrk="0" hangingPunct="1">
                        <a:lnSpc>
                          <a:spcPct val="100000"/>
                        </a:lnSpc>
                        <a:spcBef>
                          <a:spcPts val="0"/>
                        </a:spcBef>
                        <a:spcAft>
                          <a:spcPts val="0"/>
                        </a:spcAft>
                        <a:buClrTx/>
                        <a:buSzTx/>
                        <a:buFontTx/>
                        <a:buChar char="-"/>
                        <a:tabLst/>
                        <a:defRPr/>
                      </a:pPr>
                      <a:r>
                        <a:rPr lang="es-PE" sz="800" b="0" i="0" u="none" strike="noStrike" dirty="0">
                          <a:solidFill>
                            <a:schemeClr val="tx1"/>
                          </a:solidFill>
                          <a:effectLst/>
                          <a:latin typeface="+mj-lt"/>
                        </a:rPr>
                        <a:t>Privado – Parroquial</a:t>
                      </a:r>
                    </a:p>
                    <a:p>
                      <a:pPr marL="171450" marR="0" lvl="0" indent="-82550" algn="l" defTabSz="914400" rtl="0" eaLnBrk="1" fontAlgn="ctr" latinLnBrk="0" hangingPunct="1">
                        <a:lnSpc>
                          <a:spcPct val="100000"/>
                        </a:lnSpc>
                        <a:spcBef>
                          <a:spcPts val="0"/>
                        </a:spcBef>
                        <a:spcAft>
                          <a:spcPts val="0"/>
                        </a:spcAft>
                        <a:buClrTx/>
                        <a:buSzTx/>
                        <a:buFontTx/>
                        <a:buChar char="-"/>
                        <a:tabLst/>
                        <a:defRPr/>
                      </a:pPr>
                      <a:r>
                        <a:rPr lang="es-PE" sz="800" b="0" i="0" u="none" strike="noStrike" dirty="0">
                          <a:solidFill>
                            <a:schemeClr val="tx1"/>
                          </a:solidFill>
                          <a:effectLst/>
                          <a:latin typeface="+mj-lt"/>
                        </a:rPr>
                        <a:t>Privado - Privada </a:t>
                      </a: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mj-lt"/>
                        </a:rPr>
                        <a:t>En este espacio deberás seleccionar </a:t>
                      </a:r>
                      <a:r>
                        <a:rPr lang="es-419" sz="800" b="1" i="0" u="none" strike="noStrike" dirty="0">
                          <a:solidFill>
                            <a:schemeClr val="tx1"/>
                          </a:solidFill>
                          <a:effectLst/>
                          <a:latin typeface="+mj-lt"/>
                        </a:rPr>
                        <a:t>(en la flecha de la esquina inferior derecha) </a:t>
                      </a:r>
                      <a:r>
                        <a:rPr lang="es-419" sz="800" b="0" i="0" u="none" strike="noStrike" dirty="0">
                          <a:solidFill>
                            <a:schemeClr val="tx1"/>
                          </a:solidFill>
                          <a:effectLst/>
                          <a:latin typeface="+mj-lt"/>
                        </a:rPr>
                        <a:t>la modalidad a </a:t>
                      </a:r>
                    </a:p>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mj-lt"/>
                        </a:rPr>
                        <a:t>la que pertenece la institución educativa de tu club de ciencia y tecnología. Este puede ser del tipo:  </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s-419" sz="800" b="0" i="0" u="none" strike="noStrike" dirty="0">
                        <a:solidFill>
                          <a:schemeClr val="tx1"/>
                        </a:solidFill>
                        <a:effectLst/>
                        <a:latin typeface="+mj-lt"/>
                      </a:endParaRPr>
                    </a:p>
                    <a:p>
                      <a:pPr marL="171450" marR="0" lvl="0" indent="-82550" algn="l" defTabSz="914400" rtl="0" eaLnBrk="1" fontAlgn="ctr" latinLnBrk="0" hangingPunct="1">
                        <a:lnSpc>
                          <a:spcPct val="100000"/>
                        </a:lnSpc>
                        <a:spcBef>
                          <a:spcPts val="0"/>
                        </a:spcBef>
                        <a:spcAft>
                          <a:spcPts val="0"/>
                        </a:spcAft>
                        <a:buClrTx/>
                        <a:buSzTx/>
                        <a:buFontTx/>
                        <a:buChar char="-"/>
                        <a:tabLst/>
                        <a:defRPr/>
                      </a:pPr>
                      <a:r>
                        <a:rPr lang="es-419" sz="800" b="0" i="0" u="none" strike="noStrike" dirty="0">
                          <a:solidFill>
                            <a:schemeClr val="tx1"/>
                          </a:solidFill>
                          <a:effectLst/>
                          <a:latin typeface="+mj-lt"/>
                        </a:rPr>
                        <a:t>Jornada Escolar Regular – JER</a:t>
                      </a:r>
                    </a:p>
                    <a:p>
                      <a:pPr marL="171450" marR="0" lvl="0" indent="-82550" algn="l" defTabSz="914400" rtl="0" eaLnBrk="1" fontAlgn="ctr" latinLnBrk="0" hangingPunct="1">
                        <a:lnSpc>
                          <a:spcPct val="100000"/>
                        </a:lnSpc>
                        <a:spcBef>
                          <a:spcPts val="0"/>
                        </a:spcBef>
                        <a:spcAft>
                          <a:spcPts val="0"/>
                        </a:spcAft>
                        <a:buClrTx/>
                        <a:buSzTx/>
                        <a:buFontTx/>
                        <a:buChar char="-"/>
                        <a:tabLst/>
                        <a:defRPr/>
                      </a:pPr>
                      <a:r>
                        <a:rPr lang="es-PE" sz="800" b="0" i="0" u="none" strike="noStrike" dirty="0">
                          <a:solidFill>
                            <a:schemeClr val="tx1"/>
                          </a:solidFill>
                          <a:effectLst/>
                          <a:latin typeface="+mj-lt"/>
                        </a:rPr>
                        <a:t>Jornada Escolar Completa – JEC</a:t>
                      </a:r>
                    </a:p>
                    <a:p>
                      <a:pPr marL="171450" marR="0" lvl="0" indent="-82550" algn="l" defTabSz="914400" rtl="0" eaLnBrk="1" fontAlgn="ctr" latinLnBrk="0" hangingPunct="1">
                        <a:lnSpc>
                          <a:spcPct val="100000"/>
                        </a:lnSpc>
                        <a:spcBef>
                          <a:spcPts val="0"/>
                        </a:spcBef>
                        <a:spcAft>
                          <a:spcPts val="0"/>
                        </a:spcAft>
                        <a:buClrTx/>
                        <a:buSzTx/>
                        <a:buFontTx/>
                        <a:buChar char="-"/>
                        <a:tabLst/>
                        <a:defRPr/>
                      </a:pPr>
                      <a:r>
                        <a:rPr lang="es-PE" sz="800" b="0" i="0" u="none" strike="noStrike" dirty="0">
                          <a:solidFill>
                            <a:schemeClr val="tx1"/>
                          </a:solidFill>
                          <a:effectLst/>
                          <a:latin typeface="+mj-lt"/>
                        </a:rPr>
                        <a:t>Colegio de Alto Rendimiento - COAR</a:t>
                      </a:r>
                      <a:endParaRPr lang="es-PE" sz="800" b="0" i="0" u="none" strike="noStrike" dirty="0">
                        <a:solidFill>
                          <a:srgbClr val="000000"/>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7007805"/>
                  </a:ext>
                </a:extLst>
              </a:tr>
            </a:tbl>
          </a:graphicData>
        </a:graphic>
      </p:graphicFrame>
      <p:pic>
        <p:nvPicPr>
          <p:cNvPr id="7" name="Imagen 6">
            <a:extLst>
              <a:ext uri="{FF2B5EF4-FFF2-40B4-BE49-F238E27FC236}">
                <a16:creationId xmlns:a16="http://schemas.microsoft.com/office/drawing/2014/main" id="{C0BA7243-FB40-C35E-AD9E-2856080B49DD}"/>
              </a:ext>
            </a:extLst>
          </p:cNvPr>
          <p:cNvPicPr>
            <a:picLocks noChangeAspect="1"/>
          </p:cNvPicPr>
          <p:nvPr/>
        </p:nvPicPr>
        <p:blipFill>
          <a:blip r:embed="rId3"/>
          <a:stretch>
            <a:fillRect/>
          </a:stretch>
        </p:blipFill>
        <p:spPr>
          <a:xfrm>
            <a:off x="6867253" y="2545228"/>
            <a:ext cx="162017" cy="144016"/>
          </a:xfrm>
          <a:prstGeom prst="rect">
            <a:avLst/>
          </a:prstGeom>
        </p:spPr>
      </p:pic>
      <p:sp>
        <p:nvSpPr>
          <p:cNvPr id="10" name="Rectángulo 9">
            <a:extLst>
              <a:ext uri="{FF2B5EF4-FFF2-40B4-BE49-F238E27FC236}">
                <a16:creationId xmlns:a16="http://schemas.microsoft.com/office/drawing/2014/main" id="{CD82F938-3407-330A-1939-C1E8E5E83A93}"/>
              </a:ext>
            </a:extLst>
          </p:cNvPr>
          <p:cNvSpPr/>
          <p:nvPr/>
        </p:nvSpPr>
        <p:spPr>
          <a:xfrm>
            <a:off x="6876252" y="2545228"/>
            <a:ext cx="144017" cy="14401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2" name="Imagen 11">
            <a:extLst>
              <a:ext uri="{FF2B5EF4-FFF2-40B4-BE49-F238E27FC236}">
                <a16:creationId xmlns:a16="http://schemas.microsoft.com/office/drawing/2014/main" id="{CDE07041-D5C5-53D1-78FC-6161FC535976}"/>
              </a:ext>
            </a:extLst>
          </p:cNvPr>
          <p:cNvPicPr>
            <a:picLocks noChangeAspect="1"/>
          </p:cNvPicPr>
          <p:nvPr/>
        </p:nvPicPr>
        <p:blipFill>
          <a:blip r:embed="rId3"/>
          <a:stretch>
            <a:fillRect/>
          </a:stretch>
        </p:blipFill>
        <p:spPr>
          <a:xfrm>
            <a:off x="8934234" y="2545227"/>
            <a:ext cx="162017" cy="144016"/>
          </a:xfrm>
          <a:prstGeom prst="rect">
            <a:avLst/>
          </a:prstGeom>
        </p:spPr>
      </p:pic>
      <p:sp>
        <p:nvSpPr>
          <p:cNvPr id="15" name="Rectángulo 14">
            <a:extLst>
              <a:ext uri="{FF2B5EF4-FFF2-40B4-BE49-F238E27FC236}">
                <a16:creationId xmlns:a16="http://schemas.microsoft.com/office/drawing/2014/main" id="{31B4BF04-CC04-7089-1247-211A0D075372}"/>
              </a:ext>
            </a:extLst>
          </p:cNvPr>
          <p:cNvSpPr/>
          <p:nvPr/>
        </p:nvSpPr>
        <p:spPr>
          <a:xfrm>
            <a:off x="8928330" y="2545227"/>
            <a:ext cx="144017" cy="14401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aphicFrame>
        <p:nvGraphicFramePr>
          <p:cNvPr id="4" name="Tabla 3">
            <a:extLst>
              <a:ext uri="{FF2B5EF4-FFF2-40B4-BE49-F238E27FC236}">
                <a16:creationId xmlns:a16="http://schemas.microsoft.com/office/drawing/2014/main" id="{926DAD5B-D59F-1263-451D-58A318F45BB4}"/>
              </a:ext>
            </a:extLst>
          </p:cNvPr>
          <p:cNvGraphicFramePr>
            <a:graphicFrameLocks noGrp="1"/>
          </p:cNvGraphicFramePr>
          <p:nvPr/>
        </p:nvGraphicFramePr>
        <p:xfrm>
          <a:off x="107504" y="4030872"/>
          <a:ext cx="9001001" cy="769148"/>
        </p:xfrm>
        <a:graphic>
          <a:graphicData uri="http://schemas.openxmlformats.org/drawingml/2006/table">
            <a:tbl>
              <a:tblPr>
                <a:tableStyleId>{5C22544A-7EE6-4342-B048-85BDC9FD1C3A}</a:tableStyleId>
              </a:tblPr>
              <a:tblGrid>
                <a:gridCol w="4996372">
                  <a:extLst>
                    <a:ext uri="{9D8B030D-6E8A-4147-A177-3AD203B41FA5}">
                      <a16:colId xmlns:a16="http://schemas.microsoft.com/office/drawing/2014/main" val="2437524587"/>
                    </a:ext>
                  </a:extLst>
                </a:gridCol>
                <a:gridCol w="1916396">
                  <a:extLst>
                    <a:ext uri="{9D8B030D-6E8A-4147-A177-3AD203B41FA5}">
                      <a16:colId xmlns:a16="http://schemas.microsoft.com/office/drawing/2014/main" val="275146238"/>
                    </a:ext>
                  </a:extLst>
                </a:gridCol>
                <a:gridCol w="2088233">
                  <a:extLst>
                    <a:ext uri="{9D8B030D-6E8A-4147-A177-3AD203B41FA5}">
                      <a16:colId xmlns:a16="http://schemas.microsoft.com/office/drawing/2014/main" val="1249602339"/>
                    </a:ext>
                  </a:extLst>
                </a:gridCol>
              </a:tblGrid>
              <a:tr h="76914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1" i="0" u="none" strike="noStrike" dirty="0">
                          <a:solidFill>
                            <a:schemeClr val="tx1"/>
                          </a:solidFill>
                          <a:effectLst/>
                          <a:latin typeface="+mj-lt"/>
                        </a:rPr>
                        <a:t>Observación general: </a:t>
                      </a:r>
                    </a:p>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1" i="0" u="none" strike="noStrike" kern="1200" dirty="0">
                          <a:solidFill>
                            <a:schemeClr val="tx1"/>
                          </a:solidFill>
                          <a:effectLst/>
                          <a:latin typeface="+mn-lt"/>
                          <a:ea typeface="+mn-ea"/>
                          <a:cs typeface="+mn-cs"/>
                        </a:rPr>
                        <a:t>Si los miembros de tu club son de un nivel completar el código modular en la casilla que corresponde.</a:t>
                      </a:r>
                    </a:p>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1" i="0" u="none" strike="noStrike" dirty="0">
                          <a:solidFill>
                            <a:schemeClr val="tx1"/>
                          </a:solidFill>
                          <a:effectLst/>
                          <a:latin typeface="+mj-lt"/>
                        </a:rPr>
                        <a:t>Si los miembros de tu club son de los 2 niveles completar los 2 códigos modulares </a:t>
                      </a:r>
                      <a:r>
                        <a:rPr lang="es-419" sz="800" b="1" i="0" u="none" strike="noStrike" kern="1200" dirty="0">
                          <a:solidFill>
                            <a:schemeClr val="tx1"/>
                          </a:solidFill>
                          <a:effectLst/>
                          <a:latin typeface="+mn-lt"/>
                          <a:ea typeface="+mn-ea"/>
                          <a:cs typeface="+mn-cs"/>
                        </a:rPr>
                        <a:t>en las casillas que corresponde</a:t>
                      </a:r>
                      <a:r>
                        <a:rPr lang="es-419" sz="800" b="1" i="0" u="none" strike="noStrike" dirty="0">
                          <a:solidFill>
                            <a:schemeClr val="tx1"/>
                          </a:solidFill>
                          <a:effectLst/>
                          <a:latin typeface="+mj-lt"/>
                        </a:rPr>
                        <a:t>.</a:t>
                      </a:r>
                    </a:p>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1" i="0" u="none" strike="noStrike" dirty="0">
                          <a:solidFill>
                            <a:schemeClr val="tx1"/>
                          </a:solidFill>
                          <a:effectLst/>
                          <a:latin typeface="+mj-lt"/>
                        </a:rPr>
                        <a:t>Si  </a:t>
                      </a:r>
                      <a:r>
                        <a:rPr lang="es-419" sz="800" b="1" i="0" u="none" strike="noStrike" kern="1200" dirty="0">
                          <a:solidFill>
                            <a:schemeClr val="tx1"/>
                          </a:solidFill>
                          <a:effectLst/>
                          <a:latin typeface="+mn-lt"/>
                          <a:ea typeface="+mn-ea"/>
                          <a:cs typeface="+mn-cs"/>
                        </a:rPr>
                        <a:t>los miembros de tu club son de los 3 niveles completar los 3 códigos modulares en las casillas que corresponde.</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s-PE" sz="800" b="1" i="0" u="none" strike="noStrike" dirty="0">
                        <a:solidFill>
                          <a:schemeClr val="tx1"/>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PE" sz="800" b="0" i="0" u="none" strike="noStrike" dirty="0">
                        <a:solidFill>
                          <a:schemeClr val="tx1"/>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PE" sz="800" b="0" i="0" u="none" strike="noStrike" dirty="0">
                        <a:solidFill>
                          <a:srgbClr val="000000"/>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9369976"/>
                  </a:ext>
                </a:extLst>
              </a:tr>
            </a:tbl>
          </a:graphicData>
        </a:graphic>
      </p:graphicFrame>
    </p:spTree>
    <p:extLst>
      <p:ext uri="{BB962C8B-B14F-4D97-AF65-F5344CB8AC3E}">
        <p14:creationId xmlns:p14="http://schemas.microsoft.com/office/powerpoint/2010/main" val="3830897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AB0E4955-984B-4CD0-9BB0-C88671445C31}"/>
              </a:ext>
            </a:extLst>
          </p:cNvPr>
          <p:cNvGraphicFramePr/>
          <p:nvPr>
            <p:extLst>
              <p:ext uri="{D42A27DB-BD31-4B8C-83A1-F6EECF244321}">
                <p14:modId xmlns:p14="http://schemas.microsoft.com/office/powerpoint/2010/main" val="2595624317"/>
              </p:ext>
            </p:extLst>
          </p:nvPr>
        </p:nvGraphicFramePr>
        <p:xfrm>
          <a:off x="4355976" y="915566"/>
          <a:ext cx="4133764" cy="4113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5A5BA69F-1F5F-5A52-7AEC-D53A01F6F099}"/>
              </a:ext>
            </a:extLst>
          </p:cNvPr>
          <p:cNvSpPr txBox="1"/>
          <p:nvPr/>
        </p:nvSpPr>
        <p:spPr>
          <a:xfrm>
            <a:off x="539552" y="2355726"/>
            <a:ext cx="3168352" cy="1754326"/>
          </a:xfrm>
          <a:prstGeom prst="rect">
            <a:avLst/>
          </a:prstGeom>
          <a:noFill/>
        </p:spPr>
        <p:txBody>
          <a:bodyPr wrap="square">
            <a:spAutoFit/>
          </a:bodyPr>
          <a:lstStyle/>
          <a:p>
            <a:pPr algn="just"/>
            <a:r>
              <a:rPr lang="es-ES" sz="1200" dirty="0">
                <a:solidFill>
                  <a:schemeClr val="bg2">
                    <a:lumMod val="25000"/>
                  </a:schemeClr>
                </a:solidFill>
              </a:rPr>
              <a:t>Como se puede apreciar en el diagrama, queda manifiesta la relevancia y centralidad del rol del CONCYTEC, verdadero promotor y responsable de la iniciativa y el mismo que deberá asegurar una efectiva colaboración con todos o la mayoría de los actores aquí señalados según cada realidad regional que participe en la implementación nacional de los clubes de ciencia y tecnología </a:t>
            </a:r>
            <a:endParaRPr lang="es-PE" sz="1200" dirty="0">
              <a:solidFill>
                <a:schemeClr val="bg2">
                  <a:lumMod val="25000"/>
                </a:schemeClr>
              </a:solidFill>
            </a:endParaRPr>
          </a:p>
        </p:txBody>
      </p:sp>
      <p:sp>
        <p:nvSpPr>
          <p:cNvPr id="4" name="Rectángulo: esquinas redondeadas 1">
            <a:extLst>
              <a:ext uri="{FF2B5EF4-FFF2-40B4-BE49-F238E27FC236}">
                <a16:creationId xmlns:a16="http://schemas.microsoft.com/office/drawing/2014/main" id="{7EB44663-BA5F-F19C-F8CD-F6C584CA1517}"/>
              </a:ext>
            </a:extLst>
          </p:cNvPr>
          <p:cNvSpPr/>
          <p:nvPr/>
        </p:nvSpPr>
        <p:spPr>
          <a:xfrm>
            <a:off x="990180" y="1779662"/>
            <a:ext cx="2267096" cy="40011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sz="1800" b="1" dirty="0">
                <a:solidFill>
                  <a:srgbClr val="00B050"/>
                </a:solidFill>
                <a:latin typeface="+mj-lt"/>
              </a:rPr>
              <a:t>Modelo de gestión</a:t>
            </a:r>
            <a:endParaRPr lang="es-PE" sz="1800" b="1" dirty="0">
              <a:solidFill>
                <a:srgbClr val="00B050"/>
              </a:solidFill>
              <a:latin typeface="+mj-lt"/>
            </a:endParaRPr>
          </a:p>
        </p:txBody>
      </p:sp>
    </p:spTree>
    <p:extLst>
      <p:ext uri="{BB962C8B-B14F-4D97-AF65-F5344CB8AC3E}">
        <p14:creationId xmlns:p14="http://schemas.microsoft.com/office/powerpoint/2010/main" val="38422219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DA46E3B7-1B9B-4D47-2093-D81F918F8245}"/>
              </a:ext>
            </a:extLst>
          </p:cNvPr>
          <p:cNvGraphicFramePr>
            <a:graphicFrameLocks noGrp="1"/>
          </p:cNvGraphicFramePr>
          <p:nvPr/>
        </p:nvGraphicFramePr>
        <p:xfrm>
          <a:off x="70992" y="1707654"/>
          <a:ext cx="8965504" cy="2304256"/>
        </p:xfrm>
        <a:graphic>
          <a:graphicData uri="http://schemas.openxmlformats.org/drawingml/2006/table">
            <a:tbl>
              <a:tblPr>
                <a:tableStyleId>{5C22544A-7EE6-4342-B048-85BDC9FD1C3A}</a:tableStyleId>
              </a:tblPr>
              <a:tblGrid>
                <a:gridCol w="2241376">
                  <a:extLst>
                    <a:ext uri="{9D8B030D-6E8A-4147-A177-3AD203B41FA5}">
                      <a16:colId xmlns:a16="http://schemas.microsoft.com/office/drawing/2014/main" val="3868123224"/>
                    </a:ext>
                  </a:extLst>
                </a:gridCol>
                <a:gridCol w="2241376">
                  <a:extLst>
                    <a:ext uri="{9D8B030D-6E8A-4147-A177-3AD203B41FA5}">
                      <a16:colId xmlns:a16="http://schemas.microsoft.com/office/drawing/2014/main" val="2880520166"/>
                    </a:ext>
                  </a:extLst>
                </a:gridCol>
                <a:gridCol w="2241376">
                  <a:extLst>
                    <a:ext uri="{9D8B030D-6E8A-4147-A177-3AD203B41FA5}">
                      <a16:colId xmlns:a16="http://schemas.microsoft.com/office/drawing/2014/main" val="2698164564"/>
                    </a:ext>
                  </a:extLst>
                </a:gridCol>
                <a:gridCol w="2241376">
                  <a:extLst>
                    <a:ext uri="{9D8B030D-6E8A-4147-A177-3AD203B41FA5}">
                      <a16:colId xmlns:a16="http://schemas.microsoft.com/office/drawing/2014/main" val="2673238817"/>
                    </a:ext>
                  </a:extLst>
                </a:gridCol>
              </a:tblGrid>
              <a:tr h="576064">
                <a:tc>
                  <a:txBody>
                    <a:bodyPr/>
                    <a:lstStyle/>
                    <a:p>
                      <a:pPr algn="ctr" fontAlgn="ctr"/>
                      <a:r>
                        <a:rPr lang="es-PE" sz="800" u="none" strike="noStrike" dirty="0">
                          <a:solidFill>
                            <a:schemeClr val="bg1"/>
                          </a:solidFill>
                          <a:effectLst/>
                          <a:latin typeface="+mj-lt"/>
                        </a:rPr>
                        <a:t>NOMBRES Y APELLIDOS</a:t>
                      </a:r>
                      <a:endParaRPr lang="es-PE" sz="800" b="1" i="0" u="none" strike="noStrike" dirty="0">
                        <a:solidFill>
                          <a:schemeClr val="bg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B916"/>
                    </a:solidFill>
                  </a:tcPr>
                </a:tc>
                <a:tc>
                  <a:txBody>
                    <a:bodyPr/>
                    <a:lstStyle/>
                    <a:p>
                      <a:pPr algn="ctr" fontAlgn="ctr"/>
                      <a:r>
                        <a:rPr lang="es-PE" sz="800" u="none" strike="noStrike" dirty="0">
                          <a:solidFill>
                            <a:schemeClr val="bg1"/>
                          </a:solidFill>
                          <a:effectLst/>
                          <a:latin typeface="+mj-lt"/>
                        </a:rPr>
                        <a:t>N° DE CELULAR</a:t>
                      </a:r>
                      <a:endParaRPr lang="es-PE" sz="800" b="1" i="0" u="none" strike="noStrike" dirty="0">
                        <a:solidFill>
                          <a:schemeClr val="bg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B916"/>
                    </a:solidFill>
                  </a:tcPr>
                </a:tc>
                <a:tc>
                  <a:txBody>
                    <a:bodyPr/>
                    <a:lstStyle/>
                    <a:p>
                      <a:pPr algn="ctr" fontAlgn="ctr"/>
                      <a:r>
                        <a:rPr lang="es-PE" sz="800" u="none" strike="noStrike" dirty="0">
                          <a:solidFill>
                            <a:schemeClr val="bg1"/>
                          </a:solidFill>
                          <a:effectLst/>
                          <a:latin typeface="+mj-lt"/>
                        </a:rPr>
                        <a:t>CORREO ELECTRONICO</a:t>
                      </a:r>
                      <a:endParaRPr lang="es-PE" sz="800" b="1" i="0" u="none" strike="noStrike" dirty="0">
                        <a:solidFill>
                          <a:schemeClr val="bg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B916"/>
                    </a:solidFill>
                  </a:tcPr>
                </a:tc>
                <a:tc>
                  <a:txBody>
                    <a:bodyPr/>
                    <a:lstStyle/>
                    <a:p>
                      <a:pPr algn="ctr" fontAlgn="ctr"/>
                      <a:r>
                        <a:rPr lang="es-PE" sz="800" u="none" strike="noStrike" dirty="0">
                          <a:solidFill>
                            <a:schemeClr val="bg1"/>
                          </a:solidFill>
                          <a:effectLst/>
                          <a:latin typeface="+mj-lt"/>
                        </a:rPr>
                        <a:t>N° DE DNI</a:t>
                      </a:r>
                      <a:endParaRPr lang="es-PE" sz="800" b="1" i="0" u="none" strike="noStrike" dirty="0">
                        <a:solidFill>
                          <a:schemeClr val="bg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B916"/>
                    </a:solidFill>
                  </a:tcPr>
                </a:tc>
                <a:extLst>
                  <a:ext uri="{0D108BD9-81ED-4DB2-BD59-A6C34878D82A}">
                    <a16:rowId xmlns:a16="http://schemas.microsoft.com/office/drawing/2014/main" val="2108788048"/>
                  </a:ext>
                </a:extLst>
              </a:tr>
              <a:tr h="476687">
                <a:tc>
                  <a:txBody>
                    <a:bodyPr/>
                    <a:lstStyle/>
                    <a:p>
                      <a:pPr algn="ctr" fontAlgn="ctr"/>
                      <a:r>
                        <a:rPr lang="es-PE" sz="800" u="none" strike="noStrike" dirty="0">
                          <a:effectLst/>
                          <a:latin typeface="+mj-lt"/>
                        </a:rPr>
                        <a:t>Javier Augusto Pérez Alanoca</a:t>
                      </a:r>
                      <a:endParaRPr lang="es-PE" sz="8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u="none" strike="noStrike" dirty="0">
                          <a:effectLst/>
                          <a:latin typeface="+mj-lt"/>
                        </a:rPr>
                        <a:t>960368691 </a:t>
                      </a:r>
                      <a:endParaRPr lang="es-PE" sz="8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u="none" strike="noStrike" dirty="0">
                          <a:effectLst/>
                          <a:latin typeface="+mj-lt"/>
                        </a:rPr>
                        <a:t>javier32@gmail.com</a:t>
                      </a:r>
                      <a:endParaRPr lang="es-PE" sz="800" b="0" i="0" u="none" strike="noStrike" dirty="0">
                        <a:solidFill>
                          <a:srgbClr val="0563C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u="none" strike="noStrike" dirty="0">
                          <a:effectLst/>
                          <a:latin typeface="+mj-lt"/>
                        </a:rPr>
                        <a:t>43978881</a:t>
                      </a:r>
                      <a:endParaRPr lang="es-PE" sz="8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1422631"/>
                  </a:ext>
                </a:extLst>
              </a:tr>
              <a:tr h="1251505">
                <a:tc>
                  <a:txBody>
                    <a:bodyPr/>
                    <a:lstStyle/>
                    <a:p>
                      <a:pPr algn="ctr" fontAlgn="ctr"/>
                      <a:r>
                        <a:rPr lang="es-419" sz="800" b="0" i="0" u="none" strike="noStrike" dirty="0">
                          <a:solidFill>
                            <a:schemeClr val="tx1"/>
                          </a:solidFill>
                          <a:effectLst/>
                          <a:latin typeface="Calibri" panose="020F0502020204030204" pitchFamily="34" charset="0"/>
                        </a:rPr>
                        <a:t>En este espacio deberás escribir </a:t>
                      </a:r>
                      <a:r>
                        <a:rPr lang="es-419" sz="800" b="1" i="0" u="none" strike="noStrike" dirty="0">
                          <a:solidFill>
                            <a:schemeClr val="tx1"/>
                          </a:solidFill>
                          <a:effectLst/>
                          <a:latin typeface="Calibri" panose="020F0502020204030204" pitchFamily="34" charset="0"/>
                        </a:rPr>
                        <a:t>en mayúscula y minúscula</a:t>
                      </a:r>
                      <a:r>
                        <a:rPr lang="es-419" sz="800" b="0" i="0" u="none" strike="noStrike" dirty="0">
                          <a:solidFill>
                            <a:schemeClr val="tx1"/>
                          </a:solidFill>
                          <a:effectLst/>
                          <a:latin typeface="Calibri" panose="020F0502020204030204" pitchFamily="34" charset="0"/>
                        </a:rPr>
                        <a:t> el nombre completo del director de la institución educativa a la que pertenece tu club de ciencia y tecnología.</a:t>
                      </a:r>
                      <a:endParaRPr lang="es-PE" sz="800" b="0" i="0" u="none" strike="noStrike" dirty="0">
                        <a:solidFill>
                          <a:schemeClr val="tx1"/>
                        </a:solidFill>
                        <a:effectLst/>
                        <a:latin typeface="Calibri" panose="020F0502020204030204" pitchFamily="34" charset="0"/>
                      </a:endParaRPr>
                    </a:p>
                    <a:p>
                      <a:pPr algn="ctr" fontAlgn="ctr"/>
                      <a:endParaRPr lang="es-PE" sz="8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Calibri" panose="020F0502020204030204" pitchFamily="34" charset="0"/>
                        </a:rPr>
                        <a:t>En este espacio deberás escribir el celular del </a:t>
                      </a:r>
                    </a:p>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Calibri" panose="020F0502020204030204" pitchFamily="34" charset="0"/>
                        </a:rPr>
                        <a:t>director de la institución educativa a la que </a:t>
                      </a:r>
                    </a:p>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Calibri" panose="020F0502020204030204" pitchFamily="34" charset="0"/>
                        </a:rPr>
                        <a:t>pertenece tu club de ciencia y tecnología.</a:t>
                      </a:r>
                      <a:endParaRPr lang="es-PE" sz="800" b="0" i="0" u="none" strike="noStrike" dirty="0">
                        <a:solidFill>
                          <a:schemeClr val="tx1"/>
                        </a:solidFill>
                        <a:effectLst/>
                        <a:latin typeface="Calibri" panose="020F0502020204030204" pitchFamily="34" charset="0"/>
                      </a:endParaRPr>
                    </a:p>
                    <a:p>
                      <a:pPr algn="ctr" fontAlgn="ctr"/>
                      <a:endParaRPr lang="es-PE" sz="8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Calibri" panose="020F0502020204030204" pitchFamily="34" charset="0"/>
                        </a:rPr>
                        <a:t>En este espacio deberás escribir </a:t>
                      </a:r>
                      <a:r>
                        <a:rPr lang="es-419" sz="800" b="1" i="0" u="none" strike="noStrike" dirty="0">
                          <a:solidFill>
                            <a:schemeClr val="tx1"/>
                          </a:solidFill>
                          <a:effectLst/>
                          <a:latin typeface="Calibri" panose="020F0502020204030204" pitchFamily="34" charset="0"/>
                        </a:rPr>
                        <a:t>en minúscula </a:t>
                      </a:r>
                      <a:r>
                        <a:rPr lang="es-419" sz="800" b="0" i="0" u="none" strike="noStrike" dirty="0">
                          <a:solidFill>
                            <a:schemeClr val="tx1"/>
                          </a:solidFill>
                          <a:effectLst/>
                          <a:latin typeface="Calibri" panose="020F0502020204030204" pitchFamily="34" charset="0"/>
                        </a:rPr>
                        <a:t>el correo o email oficial personal del director, </a:t>
                      </a:r>
                      <a:r>
                        <a:rPr lang="es-419" sz="800" b="1" i="0" u="none" strike="noStrike" dirty="0">
                          <a:solidFill>
                            <a:schemeClr val="tx1"/>
                          </a:solidFill>
                          <a:effectLst/>
                          <a:latin typeface="Calibri" panose="020F0502020204030204" pitchFamily="34" charset="0"/>
                        </a:rPr>
                        <a:t>DE PREFERNCIA GMAIL</a:t>
                      </a:r>
                      <a:r>
                        <a:rPr lang="es-419" sz="800" b="0" i="0" u="none" strike="noStrike" dirty="0">
                          <a:solidFill>
                            <a:schemeClr val="tx1"/>
                          </a:solidFill>
                          <a:effectLst/>
                          <a:latin typeface="Calibri" panose="020F0502020204030204" pitchFamily="34" charset="0"/>
                        </a:rPr>
                        <a:t>, de la institución educativa a la que pertenece tu club de ciencia y tecnología. </a:t>
                      </a:r>
                      <a:endParaRPr lang="es-PE" sz="800" b="0" i="0" u="none" strike="noStrike" dirty="0">
                        <a:solidFill>
                          <a:schemeClr val="tx1"/>
                        </a:solidFill>
                        <a:effectLst/>
                        <a:latin typeface="Calibri" panose="020F0502020204030204" pitchFamily="34" charset="0"/>
                      </a:endParaRPr>
                    </a:p>
                    <a:p>
                      <a:pPr algn="ctr" fontAlgn="ctr"/>
                      <a:endParaRPr lang="es-PE" sz="800" b="0" i="0" u="sng" strike="noStrike" dirty="0">
                        <a:solidFill>
                          <a:srgbClr val="0563C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Calibri" panose="020F0502020204030204" pitchFamily="34" charset="0"/>
                        </a:rPr>
                        <a:t>En este espacio deberás escribir en DNI del director de la institución educativa a la que pertenece tu </a:t>
                      </a:r>
                    </a:p>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Calibri" panose="020F0502020204030204" pitchFamily="34" charset="0"/>
                        </a:rPr>
                        <a:t>club de ciencia y tecnología.</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s-419" sz="800" b="0" i="0" u="none" strike="noStrike" dirty="0">
                        <a:solidFill>
                          <a:schemeClr val="tx1"/>
                        </a:solidFill>
                        <a:effectLst/>
                        <a:latin typeface="Calibri" panose="020F050202020403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s-PE" sz="800" b="0"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9972568"/>
                  </a:ext>
                </a:extLst>
              </a:tr>
            </a:tbl>
          </a:graphicData>
        </a:graphic>
      </p:graphicFrame>
      <p:sp>
        <p:nvSpPr>
          <p:cNvPr id="6" name="2 Subtítulo">
            <a:extLst>
              <a:ext uri="{FF2B5EF4-FFF2-40B4-BE49-F238E27FC236}">
                <a16:creationId xmlns:a16="http://schemas.microsoft.com/office/drawing/2014/main" id="{78690762-8A1B-CF5F-7D8A-3E9E50CD58A0}"/>
              </a:ext>
            </a:extLst>
          </p:cNvPr>
          <p:cNvSpPr txBox="1">
            <a:spLocks/>
          </p:cNvSpPr>
          <p:nvPr/>
        </p:nvSpPr>
        <p:spPr>
          <a:xfrm>
            <a:off x="503548" y="1203598"/>
            <a:ext cx="8136904" cy="432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ctr">
              <a:buNone/>
            </a:pPr>
            <a:r>
              <a:rPr lang="es-ES" sz="1600" b="1" u="none" strike="noStrike" dirty="0">
                <a:effectLst/>
              </a:rPr>
              <a:t>2. INFORMACION DEL DIRECTOR DE LA I.E.</a:t>
            </a:r>
            <a:endParaRPr lang="es-ES" sz="1600" b="1"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6653245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2 Subtítulo">
            <a:extLst>
              <a:ext uri="{FF2B5EF4-FFF2-40B4-BE49-F238E27FC236}">
                <a16:creationId xmlns:a16="http://schemas.microsoft.com/office/drawing/2014/main" id="{78690762-8A1B-CF5F-7D8A-3E9E50CD58A0}"/>
              </a:ext>
            </a:extLst>
          </p:cNvPr>
          <p:cNvSpPr txBox="1">
            <a:spLocks/>
          </p:cNvSpPr>
          <p:nvPr/>
        </p:nvSpPr>
        <p:spPr>
          <a:xfrm>
            <a:off x="503548" y="1203598"/>
            <a:ext cx="8136904" cy="432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ctr">
              <a:buNone/>
            </a:pPr>
            <a:r>
              <a:rPr lang="es-ES" sz="1600" b="1" dirty="0"/>
              <a:t>3</a:t>
            </a:r>
            <a:r>
              <a:rPr lang="es-ES" sz="1600" b="1" u="none" strike="noStrike" dirty="0">
                <a:effectLst/>
              </a:rPr>
              <a:t>. INFORMACION DEL CCyT.</a:t>
            </a:r>
            <a:endParaRPr lang="es-ES" sz="1600" b="1" i="0" u="none" strike="noStrike" dirty="0">
              <a:solidFill>
                <a:srgbClr val="000000"/>
              </a:solidFill>
              <a:effectLst/>
              <a:latin typeface="Calibri" panose="020F0502020204030204" pitchFamily="34" charset="0"/>
            </a:endParaRPr>
          </a:p>
        </p:txBody>
      </p:sp>
      <p:graphicFrame>
        <p:nvGraphicFramePr>
          <p:cNvPr id="3" name="Tabla 2">
            <a:extLst>
              <a:ext uri="{FF2B5EF4-FFF2-40B4-BE49-F238E27FC236}">
                <a16:creationId xmlns:a16="http://schemas.microsoft.com/office/drawing/2014/main" id="{8762CD33-A927-0253-6C19-F3A9DDE63BD1}"/>
              </a:ext>
            </a:extLst>
          </p:cNvPr>
          <p:cNvGraphicFramePr>
            <a:graphicFrameLocks noGrp="1"/>
          </p:cNvGraphicFramePr>
          <p:nvPr/>
        </p:nvGraphicFramePr>
        <p:xfrm>
          <a:off x="70992" y="1707654"/>
          <a:ext cx="8965504" cy="2304256"/>
        </p:xfrm>
        <a:graphic>
          <a:graphicData uri="http://schemas.openxmlformats.org/drawingml/2006/table">
            <a:tbl>
              <a:tblPr>
                <a:tableStyleId>{5C22544A-7EE6-4342-B048-85BDC9FD1C3A}</a:tableStyleId>
              </a:tblPr>
              <a:tblGrid>
                <a:gridCol w="2241376">
                  <a:extLst>
                    <a:ext uri="{9D8B030D-6E8A-4147-A177-3AD203B41FA5}">
                      <a16:colId xmlns:a16="http://schemas.microsoft.com/office/drawing/2014/main" val="3868123224"/>
                    </a:ext>
                  </a:extLst>
                </a:gridCol>
                <a:gridCol w="2241376">
                  <a:extLst>
                    <a:ext uri="{9D8B030D-6E8A-4147-A177-3AD203B41FA5}">
                      <a16:colId xmlns:a16="http://schemas.microsoft.com/office/drawing/2014/main" val="2880520166"/>
                    </a:ext>
                  </a:extLst>
                </a:gridCol>
                <a:gridCol w="2241376">
                  <a:extLst>
                    <a:ext uri="{9D8B030D-6E8A-4147-A177-3AD203B41FA5}">
                      <a16:colId xmlns:a16="http://schemas.microsoft.com/office/drawing/2014/main" val="2698164564"/>
                    </a:ext>
                  </a:extLst>
                </a:gridCol>
                <a:gridCol w="2241376">
                  <a:extLst>
                    <a:ext uri="{9D8B030D-6E8A-4147-A177-3AD203B41FA5}">
                      <a16:colId xmlns:a16="http://schemas.microsoft.com/office/drawing/2014/main" val="2673238817"/>
                    </a:ext>
                  </a:extLst>
                </a:gridCol>
              </a:tblGrid>
              <a:tr h="576064">
                <a:tc>
                  <a:txBody>
                    <a:bodyPr/>
                    <a:lstStyle/>
                    <a:p>
                      <a:pPr algn="ctr" fontAlgn="ctr"/>
                      <a:r>
                        <a:rPr lang="es-PE" sz="800" b="1" i="0" u="none" strike="noStrike" dirty="0">
                          <a:solidFill>
                            <a:srgbClr val="FFFFFF"/>
                          </a:solidFill>
                          <a:effectLst/>
                          <a:latin typeface="Calibri" panose="020F0502020204030204" pitchFamily="34" charset="0"/>
                        </a:rPr>
                        <a:t>NOMBRE DEL CCYT (Anteponer el prefijo CCyT y luego el nombre del club)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es-PE" sz="800" b="1" i="0" u="none" strike="noStrike" dirty="0">
                          <a:solidFill>
                            <a:srgbClr val="FFFFFF"/>
                          </a:solidFill>
                          <a:effectLst/>
                          <a:latin typeface="Calibri" panose="020F0502020204030204" pitchFamily="34" charset="0"/>
                        </a:rPr>
                        <a:t>FECHA DE CREACION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es-PE" sz="800" b="1" i="0" u="none" strike="noStrike" dirty="0">
                          <a:solidFill>
                            <a:srgbClr val="FFFFFF"/>
                          </a:solidFill>
                          <a:effectLst/>
                          <a:latin typeface="Calibri" panose="020F0502020204030204" pitchFamily="34" charset="0"/>
                        </a:rPr>
                        <a:t>N° DE RDI (Actualizar la RDI para el presente año 2023)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es-PE" sz="800" b="1" i="0" u="none" strike="noStrike" dirty="0">
                          <a:solidFill>
                            <a:srgbClr val="FFFFFF"/>
                          </a:solidFill>
                          <a:effectLst/>
                          <a:latin typeface="Calibri" panose="020F0502020204030204" pitchFamily="34" charset="0"/>
                        </a:rPr>
                        <a:t>CORREO ELECTRONICO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108788048"/>
                  </a:ext>
                </a:extLst>
              </a:tr>
              <a:tr h="476687">
                <a:tc>
                  <a:txBody>
                    <a:bodyPr/>
                    <a:lstStyle/>
                    <a:p>
                      <a:pPr algn="ctr" fontAlgn="ctr"/>
                      <a:r>
                        <a:rPr lang="es-MX" sz="800" b="0" i="0" u="none" strike="noStrike" dirty="0">
                          <a:solidFill>
                            <a:srgbClr val="000000"/>
                          </a:solidFill>
                          <a:effectLst/>
                          <a:latin typeface="Calibri" panose="020F0502020204030204" pitchFamily="34" charset="0"/>
                        </a:rPr>
                        <a:t>CCyT Albert Einstein</a:t>
                      </a:r>
                      <a:endParaRPr lang="es-PE" sz="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b="0" i="0" u="none" strike="noStrike" dirty="0">
                          <a:solidFill>
                            <a:srgbClr val="000000"/>
                          </a:solidFill>
                          <a:effectLst/>
                          <a:latin typeface="Calibri" panose="020F0502020204030204" pitchFamily="34" charset="0"/>
                        </a:rPr>
                        <a:t> 05/06/2021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b="0" i="0" u="none" strike="noStrike" dirty="0">
                          <a:solidFill>
                            <a:srgbClr val="000000"/>
                          </a:solidFill>
                          <a:effectLst/>
                          <a:latin typeface="Calibri" panose="020F0502020204030204" pitchFamily="34" charset="0"/>
                        </a:rPr>
                        <a:t>R.D.I N° 247 -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800" b="0" i="0" u="none" strike="noStrike" dirty="0" err="1">
                          <a:solidFill>
                            <a:srgbClr val="000000"/>
                          </a:solidFill>
                          <a:effectLst/>
                          <a:latin typeface="Calibri" panose="020F0502020204030204" pitchFamily="34" charset="0"/>
                        </a:rPr>
                        <a:t>ccytlberteinstein</a:t>
                      </a:r>
                      <a:r>
                        <a:rPr lang="es-PE" sz="800" b="0" i="0" u="none" strike="noStrike" dirty="0">
                          <a:solidFill>
                            <a:srgbClr val="000000"/>
                          </a:solidFill>
                          <a:effectLst/>
                          <a:latin typeface="Calibri" panose="020F0502020204030204" pitchFamily="34" charset="0"/>
                        </a:rPr>
                        <a:t>@gmail.com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1422631"/>
                  </a:ext>
                </a:extLst>
              </a:tr>
              <a:tr h="1251505">
                <a:tc>
                  <a:txBody>
                    <a:bodyPr/>
                    <a:lstStyle/>
                    <a:p>
                      <a:pPr algn="ctr" fontAlgn="ctr"/>
                      <a:r>
                        <a:rPr lang="es-MX" sz="800" b="0" i="0" u="none" strike="noStrike" dirty="0">
                          <a:solidFill>
                            <a:srgbClr val="000000"/>
                          </a:solidFill>
                          <a:effectLst/>
                          <a:latin typeface="Calibri" panose="020F0502020204030204" pitchFamily="34" charset="0"/>
                        </a:rPr>
                        <a:t>En este espacio deberás escribir en mayúscula y minúscula el nombre que le asignaste a tu club de ciencia y tecnología. </a:t>
                      </a:r>
                    </a:p>
                    <a:p>
                      <a:pPr algn="ctr" fontAlgn="ctr"/>
                      <a:endParaRPr lang="es-MX" sz="800" b="0" i="0" u="none" strike="noStrike" dirty="0">
                        <a:solidFill>
                          <a:srgbClr val="000000"/>
                        </a:solidFill>
                        <a:effectLst/>
                        <a:latin typeface="Calibri" panose="020F0502020204030204" pitchFamily="34" charset="0"/>
                      </a:endParaRPr>
                    </a:p>
                    <a:p>
                      <a:pPr algn="ctr" fontAlgn="ctr"/>
                      <a:r>
                        <a:rPr lang="es-ES" sz="800" b="0" i="0" u="none" strike="noStrike" dirty="0">
                          <a:solidFill>
                            <a:srgbClr val="000000"/>
                          </a:solidFill>
                          <a:effectLst/>
                          <a:latin typeface="Calibri" panose="020F0502020204030204" pitchFamily="34" charset="0"/>
                        </a:rPr>
                        <a:t>El Club de Ciencia y Tecnología tiene una denominación que lo identifica, la misma que deberá estar relacionada con temas científicos y/o con nombres de científicos que hayan aportado al desarrollo del conocimiento.</a:t>
                      </a:r>
                      <a:endParaRPr lang="es-MX" sz="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800" b="0" i="0" u="none" strike="noStrike" dirty="0">
                          <a:solidFill>
                            <a:srgbClr val="000000"/>
                          </a:solidFill>
                          <a:effectLst/>
                          <a:latin typeface="Calibri" panose="020F0502020204030204" pitchFamily="34" charset="0"/>
                        </a:rPr>
                        <a:t>En este espacio deberás escribir la fecha de creación de tu club de ciencia y tecnología que se actualiza año a año en función al cambio de miembros de club (este dato es para los clubes ya formados. Verificar su RDI de formación inicial). </a:t>
                      </a:r>
                    </a:p>
                    <a:p>
                      <a:pPr algn="ctr" fontAlgn="ctr"/>
                      <a:endParaRPr lang="es-MX" sz="800" b="0" i="0" u="none" strike="noStrike" dirty="0">
                        <a:solidFill>
                          <a:srgbClr val="000000"/>
                        </a:solidFill>
                        <a:effectLst/>
                        <a:latin typeface="Calibri" panose="020F0502020204030204" pitchFamily="34" charset="0"/>
                      </a:endParaRPr>
                    </a:p>
                    <a:p>
                      <a:pPr algn="ctr" fontAlgn="ctr"/>
                      <a:r>
                        <a:rPr lang="es-MX" sz="800" b="0" i="0" u="none" strike="noStrike" dirty="0">
                          <a:solidFill>
                            <a:srgbClr val="000000"/>
                          </a:solidFill>
                          <a:effectLst/>
                          <a:latin typeface="Calibri" panose="020F0502020204030204" pitchFamily="34" charset="0"/>
                        </a:rPr>
                        <a:t>Para los clubes nuevos será la fecha del año 2023 y ese dato lo obtendrán de su RDI.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800" b="0" i="0" u="none" strike="noStrike" dirty="0">
                          <a:solidFill>
                            <a:srgbClr val="000000"/>
                          </a:solidFill>
                          <a:effectLst/>
                          <a:latin typeface="Calibri" panose="020F0502020204030204" pitchFamily="34" charset="0"/>
                        </a:rPr>
                        <a:t>En este espacio deberás escribir el número de RDI de creación de tu club de ciencia y tecnología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800" b="0" i="0" u="none" strike="noStrike" dirty="0">
                          <a:solidFill>
                            <a:srgbClr val="000000"/>
                          </a:solidFill>
                          <a:effectLst/>
                          <a:latin typeface="Calibri" panose="020F0502020204030204" pitchFamily="34" charset="0"/>
                        </a:rPr>
                        <a:t>En este espacio deberás escribir en minúscula el correo creado para tu club de ciencia y tecnología. Se recomienda crear el correo institucional del club (</a:t>
                      </a:r>
                      <a:r>
                        <a:rPr lang="es-MX" sz="800" b="1" i="0" u="none" strike="noStrike" dirty="0">
                          <a:solidFill>
                            <a:srgbClr val="000000"/>
                          </a:solidFill>
                          <a:effectLst/>
                          <a:latin typeface="Calibri" panose="020F0502020204030204" pitchFamily="34" charset="0"/>
                        </a:rPr>
                        <a:t>DE PREFERENCIA EN GMAIL</a:t>
                      </a:r>
                      <a:r>
                        <a:rPr lang="es-MX" sz="8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9972568"/>
                  </a:ext>
                </a:extLst>
              </a:tr>
            </a:tbl>
          </a:graphicData>
        </a:graphic>
      </p:graphicFrame>
    </p:spTree>
    <p:extLst>
      <p:ext uri="{BB962C8B-B14F-4D97-AF65-F5344CB8AC3E}">
        <p14:creationId xmlns:p14="http://schemas.microsoft.com/office/powerpoint/2010/main" val="28084950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DA46E3B7-1B9B-4D47-2093-D81F918F8245}"/>
              </a:ext>
            </a:extLst>
          </p:cNvPr>
          <p:cNvGraphicFramePr>
            <a:graphicFrameLocks noGrp="1"/>
          </p:cNvGraphicFramePr>
          <p:nvPr/>
        </p:nvGraphicFramePr>
        <p:xfrm>
          <a:off x="323528" y="1690750"/>
          <a:ext cx="8532948" cy="3155781"/>
        </p:xfrm>
        <a:graphic>
          <a:graphicData uri="http://schemas.openxmlformats.org/drawingml/2006/table">
            <a:tbl>
              <a:tblPr>
                <a:tableStyleId>{5C22544A-7EE6-4342-B048-85BDC9FD1C3A}</a:tableStyleId>
              </a:tblPr>
              <a:tblGrid>
                <a:gridCol w="2844316">
                  <a:extLst>
                    <a:ext uri="{9D8B030D-6E8A-4147-A177-3AD203B41FA5}">
                      <a16:colId xmlns:a16="http://schemas.microsoft.com/office/drawing/2014/main" val="3868123224"/>
                    </a:ext>
                  </a:extLst>
                </a:gridCol>
                <a:gridCol w="2844316">
                  <a:extLst>
                    <a:ext uri="{9D8B030D-6E8A-4147-A177-3AD203B41FA5}">
                      <a16:colId xmlns:a16="http://schemas.microsoft.com/office/drawing/2014/main" val="2880520166"/>
                    </a:ext>
                  </a:extLst>
                </a:gridCol>
                <a:gridCol w="2844316">
                  <a:extLst>
                    <a:ext uri="{9D8B030D-6E8A-4147-A177-3AD203B41FA5}">
                      <a16:colId xmlns:a16="http://schemas.microsoft.com/office/drawing/2014/main" val="2698164564"/>
                    </a:ext>
                  </a:extLst>
                </a:gridCol>
              </a:tblGrid>
              <a:tr h="520960">
                <a:tc>
                  <a:txBody>
                    <a:bodyPr/>
                    <a:lstStyle/>
                    <a:p>
                      <a:pPr algn="ctr" fontAlgn="ctr"/>
                      <a:r>
                        <a:rPr lang="es-MX" sz="1200" b="1" i="0" u="none" strike="noStrike" dirty="0">
                          <a:solidFill>
                            <a:srgbClr val="FFFFFF"/>
                          </a:solidFill>
                          <a:effectLst/>
                          <a:latin typeface="Calibri" panose="020F0502020204030204" pitchFamily="34" charset="0"/>
                        </a:rPr>
                        <a:t>TU CLUB DE CIENCIA Y TECNOLOGIA ES DE NIVEL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es-PE" sz="1200" b="1" i="0" u="none" strike="noStrike">
                          <a:solidFill>
                            <a:srgbClr val="FFFFFF"/>
                          </a:solidFill>
                          <a:effectLst/>
                          <a:latin typeface="Calibri" panose="020F0502020204030204" pitchFamily="34" charset="0"/>
                        </a:rPr>
                        <a:t>DESCRIPCION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es-MX" sz="1200" b="1" i="0" u="none" strike="noStrike" dirty="0">
                          <a:solidFill>
                            <a:srgbClr val="FFFFFF"/>
                          </a:solidFill>
                          <a:effectLst/>
                          <a:latin typeface="Calibri" panose="020F0502020204030204" pitchFamily="34" charset="0"/>
                        </a:rPr>
                        <a:t>¿ADJUNTÓ SU RDI DE CREACION DEL CLUB? (La RDI incluye ACTA y Padrón del club)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108788048"/>
                  </a:ext>
                </a:extLst>
              </a:tr>
              <a:tr h="87345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800" b="0" i="0" u="none" strike="noStrike" dirty="0">
                          <a:solidFill>
                            <a:schemeClr val="tx1"/>
                          </a:solidFill>
                          <a:effectLst/>
                          <a:latin typeface="+mj-lt"/>
                        </a:rPr>
                        <a:t>Secundaria</a:t>
                      </a:r>
                      <a:endParaRPr lang="es-PE" sz="800" b="0" i="0" u="none" strike="noStrike" dirty="0">
                        <a:solidFill>
                          <a:srgbClr val="000000"/>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800" b="0" i="0" u="none" strike="noStrike" dirty="0">
                          <a:solidFill>
                            <a:srgbClr val="000000"/>
                          </a:solidFill>
                          <a:effectLst/>
                          <a:latin typeface="Calibri" panose="020F0502020204030204" pitchFamily="34" charset="0"/>
                        </a:rPr>
                        <a:t>El nombre del Club de Ciencias "Albert Einstein", se decidió a propuesta de los integrantes del Club, dado que es un científico de renombre mundial y que es una inspiración para muchos de nuestros miembros activos, que admiran su genialidad y les motiva para interesarse en el campo de la ciencia y tecnología</a:t>
                      </a:r>
                      <a:endParaRPr lang="es-PE" sz="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b="0" i="0" u="none" strike="noStrike" dirty="0">
                          <a:solidFill>
                            <a:srgbClr val="000000"/>
                          </a:solidFill>
                          <a:effectLst/>
                          <a:latin typeface="Calibri" panose="020F0502020204030204" pitchFamily="34" charset="0"/>
                        </a:rPr>
                        <a:t>Si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1422631"/>
                  </a:ext>
                </a:extLst>
              </a:tr>
              <a:tr h="176136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419" sz="800" b="0" i="0" u="none" strike="noStrike" dirty="0">
                        <a:solidFill>
                          <a:schemeClr val="tx1"/>
                        </a:solidFill>
                        <a:effectLst/>
                        <a:latin typeface="+mj-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dirty="0">
                          <a:solidFill>
                            <a:schemeClr val="tx1"/>
                          </a:solidFill>
                          <a:effectLst/>
                          <a:latin typeface="+mj-lt"/>
                        </a:rPr>
                        <a:t>En este espacio deberás seleccionar </a:t>
                      </a:r>
                      <a:r>
                        <a:rPr lang="es-419" sz="800" b="1" i="0" u="none" strike="noStrike" dirty="0">
                          <a:solidFill>
                            <a:schemeClr val="tx1"/>
                          </a:solidFill>
                          <a:effectLst/>
                          <a:latin typeface="+mj-lt"/>
                        </a:rPr>
                        <a:t>(en la flecha de la esquina inferior derecha)</a:t>
                      </a:r>
                      <a:r>
                        <a:rPr lang="es-419" sz="800" b="0" i="0" u="none" strike="noStrike" dirty="0">
                          <a:solidFill>
                            <a:schemeClr val="tx1"/>
                          </a:solidFill>
                          <a:effectLst/>
                          <a:latin typeface="+mj-lt"/>
                        </a:rPr>
                        <a:t> el nivel a la que pertenece tu club de ciencia y tecnología. Este puede ser del tipo: </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s-419" sz="800" b="0" i="0" u="none" strike="noStrike" dirty="0">
                        <a:solidFill>
                          <a:schemeClr val="tx1"/>
                        </a:solidFill>
                        <a:effectLst/>
                        <a:latin typeface="+mj-lt"/>
                      </a:endParaRPr>
                    </a:p>
                    <a:p>
                      <a:pPr marL="171450" marR="0" lvl="0" indent="-82550" algn="l" defTabSz="914400" rtl="0" eaLnBrk="1" fontAlgn="ctr" latinLnBrk="0" hangingPunct="1">
                        <a:lnSpc>
                          <a:spcPct val="100000"/>
                        </a:lnSpc>
                        <a:spcBef>
                          <a:spcPts val="0"/>
                        </a:spcBef>
                        <a:spcAft>
                          <a:spcPts val="0"/>
                        </a:spcAft>
                        <a:buClrTx/>
                        <a:buSzTx/>
                        <a:buFontTx/>
                        <a:buChar char="-"/>
                        <a:tabLst/>
                        <a:defRPr/>
                      </a:pPr>
                      <a:r>
                        <a:rPr lang="es-419" sz="800" b="0" i="0" u="none" strike="noStrike" dirty="0">
                          <a:solidFill>
                            <a:schemeClr val="tx1"/>
                          </a:solidFill>
                          <a:effectLst/>
                          <a:latin typeface="+mj-lt"/>
                        </a:rPr>
                        <a:t>Inicial</a:t>
                      </a:r>
                    </a:p>
                    <a:p>
                      <a:pPr marL="171450" marR="0" lvl="0" indent="-82550" algn="l" defTabSz="914400" rtl="0" eaLnBrk="1" fontAlgn="ctr" latinLnBrk="0" hangingPunct="1">
                        <a:lnSpc>
                          <a:spcPct val="100000"/>
                        </a:lnSpc>
                        <a:spcBef>
                          <a:spcPts val="0"/>
                        </a:spcBef>
                        <a:spcAft>
                          <a:spcPts val="0"/>
                        </a:spcAft>
                        <a:buClrTx/>
                        <a:buSzTx/>
                        <a:buFontTx/>
                        <a:buChar char="-"/>
                        <a:tabLst/>
                        <a:defRPr/>
                      </a:pPr>
                      <a:r>
                        <a:rPr lang="es-PE" sz="800" b="0" i="0" u="none" strike="noStrike" dirty="0">
                          <a:solidFill>
                            <a:schemeClr val="tx1"/>
                          </a:solidFill>
                          <a:effectLst/>
                          <a:latin typeface="+mj-lt"/>
                        </a:rPr>
                        <a:t>Primaria</a:t>
                      </a:r>
                    </a:p>
                    <a:p>
                      <a:pPr marL="171450" marR="0" lvl="0" indent="-82550" algn="l" defTabSz="914400" rtl="0" eaLnBrk="1" fontAlgn="ctr" latinLnBrk="0" hangingPunct="1">
                        <a:lnSpc>
                          <a:spcPct val="100000"/>
                        </a:lnSpc>
                        <a:spcBef>
                          <a:spcPts val="0"/>
                        </a:spcBef>
                        <a:spcAft>
                          <a:spcPts val="0"/>
                        </a:spcAft>
                        <a:buClrTx/>
                        <a:buSzTx/>
                        <a:buFontTx/>
                        <a:buChar char="-"/>
                        <a:tabLst/>
                        <a:defRPr/>
                      </a:pPr>
                      <a:r>
                        <a:rPr lang="es-PE" sz="800" b="0" i="0" u="none" strike="noStrike" dirty="0">
                          <a:solidFill>
                            <a:schemeClr val="tx1"/>
                          </a:solidFill>
                          <a:effectLst/>
                          <a:latin typeface="+mj-lt"/>
                        </a:rPr>
                        <a:t>Secundaria</a:t>
                      </a:r>
                    </a:p>
                    <a:p>
                      <a:pPr marL="171450" marR="0" lvl="0" indent="-82550" algn="l" defTabSz="914400" rtl="0" eaLnBrk="1" fontAlgn="ctr" latinLnBrk="0" hangingPunct="1">
                        <a:lnSpc>
                          <a:spcPct val="100000"/>
                        </a:lnSpc>
                        <a:spcBef>
                          <a:spcPts val="0"/>
                        </a:spcBef>
                        <a:spcAft>
                          <a:spcPts val="0"/>
                        </a:spcAft>
                        <a:buClrTx/>
                        <a:buSzTx/>
                        <a:buFontTx/>
                        <a:buChar char="-"/>
                        <a:tabLst/>
                        <a:defRPr/>
                      </a:pPr>
                      <a:r>
                        <a:rPr lang="es-PE" sz="800" b="0" i="0" u="none" strike="noStrike" dirty="0">
                          <a:solidFill>
                            <a:schemeClr val="tx1"/>
                          </a:solidFill>
                          <a:effectLst/>
                          <a:latin typeface="+mj-lt"/>
                        </a:rPr>
                        <a:t>Inicial y Primaria</a:t>
                      </a:r>
                    </a:p>
                    <a:p>
                      <a:pPr marL="171450" marR="0" lvl="0" indent="-82550" algn="l" defTabSz="914400" rtl="0" eaLnBrk="1" fontAlgn="ctr" latinLnBrk="0" hangingPunct="1">
                        <a:lnSpc>
                          <a:spcPct val="100000"/>
                        </a:lnSpc>
                        <a:spcBef>
                          <a:spcPts val="0"/>
                        </a:spcBef>
                        <a:spcAft>
                          <a:spcPts val="0"/>
                        </a:spcAft>
                        <a:buClrTx/>
                        <a:buSzTx/>
                        <a:buFontTx/>
                        <a:buChar char="-"/>
                        <a:tabLst/>
                        <a:defRPr/>
                      </a:pPr>
                      <a:r>
                        <a:rPr lang="es-PE" sz="800" b="0" i="0" u="none" strike="noStrike" dirty="0">
                          <a:solidFill>
                            <a:schemeClr val="tx1"/>
                          </a:solidFill>
                          <a:effectLst/>
                          <a:latin typeface="+mj-lt"/>
                        </a:rPr>
                        <a:t>Primaria y Secundaria</a:t>
                      </a:r>
                    </a:p>
                    <a:p>
                      <a:pPr marL="171450" marR="0" lvl="0" indent="-82550" algn="l" defTabSz="914400" rtl="0" eaLnBrk="1" fontAlgn="ctr" latinLnBrk="0" hangingPunct="1">
                        <a:lnSpc>
                          <a:spcPct val="100000"/>
                        </a:lnSpc>
                        <a:spcBef>
                          <a:spcPts val="0"/>
                        </a:spcBef>
                        <a:spcAft>
                          <a:spcPts val="0"/>
                        </a:spcAft>
                        <a:buClrTx/>
                        <a:buSzTx/>
                        <a:buFontTx/>
                        <a:buChar char="-"/>
                        <a:tabLst/>
                        <a:defRPr/>
                      </a:pPr>
                      <a:r>
                        <a:rPr lang="es-PE" sz="800" b="0" i="0" u="none" strike="noStrike" dirty="0">
                          <a:solidFill>
                            <a:schemeClr val="tx1"/>
                          </a:solidFill>
                          <a:effectLst/>
                          <a:latin typeface="+mj-lt"/>
                        </a:rPr>
                        <a:t>Inicial, Primaria y Secundaria</a:t>
                      </a:r>
                    </a:p>
                    <a:p>
                      <a:pPr marL="171450" marR="0" lvl="0" indent="-82550" algn="l" defTabSz="914400" rtl="0" eaLnBrk="1" fontAlgn="ctr" latinLnBrk="0" hangingPunct="1">
                        <a:lnSpc>
                          <a:spcPct val="100000"/>
                        </a:lnSpc>
                        <a:spcBef>
                          <a:spcPts val="0"/>
                        </a:spcBef>
                        <a:spcAft>
                          <a:spcPts val="0"/>
                        </a:spcAft>
                        <a:buClrTx/>
                        <a:buSzTx/>
                        <a:buFontTx/>
                        <a:buChar char="-"/>
                        <a:tabLst/>
                        <a:defRPr/>
                      </a:pPr>
                      <a:endParaRPr lang="es-PE" sz="800" b="0" i="0" u="none" strike="noStrike" dirty="0">
                        <a:solidFill>
                          <a:schemeClr val="tx1"/>
                        </a:solidFill>
                        <a:effectLst/>
                        <a:latin typeface="+mj-lt"/>
                      </a:endParaRPr>
                    </a:p>
                  </a:txBody>
                  <a:tcPr marL="2498" marR="2498" marT="2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800" b="0" i="0" u="none" strike="noStrike" dirty="0">
                          <a:solidFill>
                            <a:srgbClr val="000000"/>
                          </a:solidFill>
                          <a:effectLst/>
                          <a:latin typeface="Calibri" panose="020F0502020204030204" pitchFamily="34" charset="0"/>
                        </a:rPr>
                        <a:t>En este espacio deberás escribir brevemente la descripción de tu club de ciencia y tecnología., de acuerdo a las características que podrían presentar.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800" b="0" i="0" u="none" strike="noStrike" dirty="0">
                          <a:solidFill>
                            <a:srgbClr val="000000"/>
                          </a:solidFill>
                          <a:effectLst/>
                          <a:latin typeface="Calibri" panose="020F0502020204030204" pitchFamily="34" charset="0"/>
                        </a:rPr>
                        <a:t>En este espacio deberá escribir “Si” o “No”, si presentó el </a:t>
                      </a:r>
                    </a:p>
                    <a:p>
                      <a:pPr algn="ctr" fontAlgn="ctr"/>
                      <a:r>
                        <a:rPr lang="es-MX" sz="800" b="0" i="0" u="none" strike="noStrike" dirty="0">
                          <a:solidFill>
                            <a:srgbClr val="000000"/>
                          </a:solidFill>
                          <a:effectLst/>
                          <a:latin typeface="Calibri" panose="020F0502020204030204" pitchFamily="34" charset="0"/>
                        </a:rPr>
                        <a:t>RDI de su club de ciencia y tecnología.</a:t>
                      </a:r>
                    </a:p>
                    <a:p>
                      <a:pPr algn="ctr" fontAlgn="ctr"/>
                      <a:endParaRPr lang="es-MX" sz="800" b="0" i="0" u="none" strike="noStrike" dirty="0">
                        <a:solidFill>
                          <a:srgbClr val="000000"/>
                        </a:solidFill>
                        <a:effectLst/>
                        <a:latin typeface="Calibri" panose="020F0502020204030204" pitchFamily="34" charset="0"/>
                      </a:endParaRPr>
                    </a:p>
                    <a:p>
                      <a:pPr algn="just"/>
                      <a:r>
                        <a:rPr lang="es-ES" sz="800" b="1" dirty="0"/>
                        <a:t>Posterior a ello, se le recomienda enviar tu RDI (Anexo 04) en </a:t>
                      </a:r>
                      <a:r>
                        <a:rPr lang="es-ES" sz="800" b="1" dirty="0" err="1"/>
                        <a:t>pdf</a:t>
                      </a:r>
                      <a:r>
                        <a:rPr lang="es-ES" sz="800" b="1" dirty="0"/>
                        <a:t>, el Acta oficial de la conformación del comité directivo del CCyT (Anexo 03) en </a:t>
                      </a:r>
                      <a:r>
                        <a:rPr lang="es-ES" sz="800" b="1" dirty="0" err="1"/>
                        <a:t>pdf</a:t>
                      </a:r>
                      <a:r>
                        <a:rPr lang="es-ES" sz="800" b="1" dirty="0"/>
                        <a:t> y el Padrón oficial de los miembros del CCyT (Anexo 02) en Word a la carpeta drive: </a:t>
                      </a:r>
                      <a:r>
                        <a:rPr lang="es-ES" sz="800" b="1" dirty="0">
                          <a:hlinkClick r:id="rId3"/>
                        </a:rPr>
                        <a:t>https://drive.google.com/drive/folders/1BKMajvjcLYht2j_IsYkOYJXRzYSyUjC_?usp=sharing</a:t>
                      </a:r>
                      <a:r>
                        <a:rPr lang="es-ES" sz="800" b="1" dirty="0"/>
                        <a:t>.</a:t>
                      </a:r>
                    </a:p>
                    <a:p>
                      <a:pPr algn="just"/>
                      <a:r>
                        <a:rPr lang="es-ES" sz="800" b="1" dirty="0"/>
                        <a:t>Para descargar los modelos de los Anexos debes ingresar al siguiente link de acceso: </a:t>
                      </a:r>
                      <a:r>
                        <a:rPr lang="es-ES" sz="800" b="1" dirty="0">
                          <a:hlinkClick r:id="rId4"/>
                        </a:rPr>
                        <a:t>https://drive.google.com/drive/folders/14-XnpyeEBuHoCFrZP5PtXieTvJD08OP8?usp=share_link</a:t>
                      </a:r>
                      <a:endParaRPr lang="es-ES" sz="800" b="1" dirty="0"/>
                    </a:p>
                    <a:p>
                      <a:pPr algn="ctr" fontAlgn="ctr"/>
                      <a:endParaRPr lang="es-MX" sz="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9972568"/>
                  </a:ext>
                </a:extLst>
              </a:tr>
            </a:tbl>
          </a:graphicData>
        </a:graphic>
      </p:graphicFrame>
      <p:sp>
        <p:nvSpPr>
          <p:cNvPr id="6" name="2 Subtítulo">
            <a:extLst>
              <a:ext uri="{FF2B5EF4-FFF2-40B4-BE49-F238E27FC236}">
                <a16:creationId xmlns:a16="http://schemas.microsoft.com/office/drawing/2014/main" id="{78690762-8A1B-CF5F-7D8A-3E9E50CD58A0}"/>
              </a:ext>
            </a:extLst>
          </p:cNvPr>
          <p:cNvSpPr txBox="1">
            <a:spLocks/>
          </p:cNvSpPr>
          <p:nvPr/>
        </p:nvSpPr>
        <p:spPr>
          <a:xfrm>
            <a:off x="503548" y="1203598"/>
            <a:ext cx="8136904" cy="432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ctr">
              <a:buNone/>
            </a:pPr>
            <a:r>
              <a:rPr lang="es-ES" sz="1600" b="1" dirty="0"/>
              <a:t>3</a:t>
            </a:r>
            <a:r>
              <a:rPr lang="es-ES" sz="1600" b="1" u="none" strike="noStrike" dirty="0">
                <a:effectLst/>
              </a:rPr>
              <a:t>. INFORMACION DEL CCyT.</a:t>
            </a:r>
            <a:endParaRPr lang="es-ES" sz="1600" b="1" i="0" u="none" strike="noStrike" dirty="0">
              <a:solidFill>
                <a:srgbClr val="000000"/>
              </a:solidFill>
              <a:effectLst/>
              <a:latin typeface="Calibri" panose="020F0502020204030204" pitchFamily="34" charset="0"/>
            </a:endParaRPr>
          </a:p>
        </p:txBody>
      </p:sp>
      <p:pic>
        <p:nvPicPr>
          <p:cNvPr id="2" name="Imagen 1">
            <a:extLst>
              <a:ext uri="{FF2B5EF4-FFF2-40B4-BE49-F238E27FC236}">
                <a16:creationId xmlns:a16="http://schemas.microsoft.com/office/drawing/2014/main" id="{D8B914C3-65E9-7038-9EAD-DC04FFA730C8}"/>
              </a:ext>
            </a:extLst>
          </p:cNvPr>
          <p:cNvPicPr>
            <a:picLocks noChangeAspect="1"/>
          </p:cNvPicPr>
          <p:nvPr/>
        </p:nvPicPr>
        <p:blipFill>
          <a:blip r:embed="rId5"/>
          <a:stretch>
            <a:fillRect/>
          </a:stretch>
        </p:blipFill>
        <p:spPr>
          <a:xfrm>
            <a:off x="2969822" y="2948694"/>
            <a:ext cx="162017" cy="144016"/>
          </a:xfrm>
          <a:prstGeom prst="rect">
            <a:avLst/>
          </a:prstGeom>
        </p:spPr>
      </p:pic>
      <p:sp>
        <p:nvSpPr>
          <p:cNvPr id="4" name="Rectángulo 3">
            <a:extLst>
              <a:ext uri="{FF2B5EF4-FFF2-40B4-BE49-F238E27FC236}">
                <a16:creationId xmlns:a16="http://schemas.microsoft.com/office/drawing/2014/main" id="{67382A57-3A49-63FE-5F25-1AAC1EF23F9D}"/>
              </a:ext>
            </a:extLst>
          </p:cNvPr>
          <p:cNvSpPr/>
          <p:nvPr/>
        </p:nvSpPr>
        <p:spPr>
          <a:xfrm>
            <a:off x="2978821" y="2948694"/>
            <a:ext cx="144017" cy="14401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2371293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Subtítulo">
            <a:extLst>
              <a:ext uri="{FF2B5EF4-FFF2-40B4-BE49-F238E27FC236}">
                <a16:creationId xmlns:a16="http://schemas.microsoft.com/office/drawing/2014/main" id="{602FA024-218B-01FA-745F-F35A7036C912}"/>
              </a:ext>
            </a:extLst>
          </p:cNvPr>
          <p:cNvSpPr txBox="1">
            <a:spLocks/>
          </p:cNvSpPr>
          <p:nvPr/>
        </p:nvSpPr>
        <p:spPr>
          <a:xfrm>
            <a:off x="503548" y="1203598"/>
            <a:ext cx="8136904" cy="432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1600" b="1" dirty="0"/>
              <a:t>4. INFORMACION DEL ASESOR PRINCIPAL </a:t>
            </a:r>
          </a:p>
          <a:p>
            <a:pPr algn="just">
              <a:buAutoNum type="arabicPeriod"/>
            </a:pPr>
            <a:endParaRPr lang="es-PE" sz="1400" b="1" dirty="0"/>
          </a:p>
          <a:p>
            <a:pPr>
              <a:buAutoNum type="arabicPeriod"/>
            </a:pPr>
            <a:endParaRPr lang="es-PE" sz="1400" b="1" dirty="0"/>
          </a:p>
        </p:txBody>
      </p:sp>
      <p:graphicFrame>
        <p:nvGraphicFramePr>
          <p:cNvPr id="3" name="Tabla 2">
            <a:extLst>
              <a:ext uri="{FF2B5EF4-FFF2-40B4-BE49-F238E27FC236}">
                <a16:creationId xmlns:a16="http://schemas.microsoft.com/office/drawing/2014/main" id="{912CC87D-5323-51AA-6D86-A56F14C53AC8}"/>
              </a:ext>
            </a:extLst>
          </p:cNvPr>
          <p:cNvGraphicFramePr>
            <a:graphicFrameLocks noGrp="1"/>
          </p:cNvGraphicFramePr>
          <p:nvPr/>
        </p:nvGraphicFramePr>
        <p:xfrm>
          <a:off x="70992" y="1707654"/>
          <a:ext cx="8965504" cy="2304256"/>
        </p:xfrm>
        <a:graphic>
          <a:graphicData uri="http://schemas.openxmlformats.org/drawingml/2006/table">
            <a:tbl>
              <a:tblPr>
                <a:tableStyleId>{5C22544A-7EE6-4342-B048-85BDC9FD1C3A}</a:tableStyleId>
              </a:tblPr>
              <a:tblGrid>
                <a:gridCol w="2241376">
                  <a:extLst>
                    <a:ext uri="{9D8B030D-6E8A-4147-A177-3AD203B41FA5}">
                      <a16:colId xmlns:a16="http://schemas.microsoft.com/office/drawing/2014/main" val="3868123224"/>
                    </a:ext>
                  </a:extLst>
                </a:gridCol>
                <a:gridCol w="2241376">
                  <a:extLst>
                    <a:ext uri="{9D8B030D-6E8A-4147-A177-3AD203B41FA5}">
                      <a16:colId xmlns:a16="http://schemas.microsoft.com/office/drawing/2014/main" val="2880520166"/>
                    </a:ext>
                  </a:extLst>
                </a:gridCol>
                <a:gridCol w="2241376">
                  <a:extLst>
                    <a:ext uri="{9D8B030D-6E8A-4147-A177-3AD203B41FA5}">
                      <a16:colId xmlns:a16="http://schemas.microsoft.com/office/drawing/2014/main" val="2698164564"/>
                    </a:ext>
                  </a:extLst>
                </a:gridCol>
                <a:gridCol w="2241376">
                  <a:extLst>
                    <a:ext uri="{9D8B030D-6E8A-4147-A177-3AD203B41FA5}">
                      <a16:colId xmlns:a16="http://schemas.microsoft.com/office/drawing/2014/main" val="2673238817"/>
                    </a:ext>
                  </a:extLst>
                </a:gridCol>
              </a:tblGrid>
              <a:tr h="576064">
                <a:tc>
                  <a:txBody>
                    <a:bodyPr/>
                    <a:lstStyle/>
                    <a:p>
                      <a:pPr algn="ctr" fontAlgn="ctr"/>
                      <a:r>
                        <a:rPr lang="es-PE" sz="800" b="1" i="0" u="none" strike="noStrike" dirty="0">
                          <a:solidFill>
                            <a:srgbClr val="FFFFFF"/>
                          </a:solidFill>
                          <a:effectLst/>
                          <a:latin typeface="Calibri" panose="020F0502020204030204" pitchFamily="34" charset="0"/>
                        </a:rPr>
                        <a:t>NOMBRES Y APELLIDOS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B916"/>
                    </a:solidFill>
                  </a:tcPr>
                </a:tc>
                <a:tc>
                  <a:txBody>
                    <a:bodyPr/>
                    <a:lstStyle/>
                    <a:p>
                      <a:pPr algn="ctr" fontAlgn="ctr"/>
                      <a:r>
                        <a:rPr lang="es-PE" sz="800" b="1" i="0" u="none" strike="noStrike" dirty="0">
                          <a:solidFill>
                            <a:srgbClr val="FFFFFF"/>
                          </a:solidFill>
                          <a:effectLst/>
                          <a:latin typeface="Calibri" panose="020F0502020204030204" pitchFamily="34" charset="0"/>
                        </a:rPr>
                        <a:t>N° DE DNI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B916"/>
                    </a:solidFill>
                  </a:tcPr>
                </a:tc>
                <a:tc>
                  <a:txBody>
                    <a:bodyPr/>
                    <a:lstStyle/>
                    <a:p>
                      <a:pPr algn="ctr" fontAlgn="ctr"/>
                      <a:r>
                        <a:rPr lang="es-PE" sz="800" b="1" i="0" u="none" strike="noStrike" dirty="0">
                          <a:solidFill>
                            <a:srgbClr val="FFFFFF"/>
                          </a:solidFill>
                          <a:effectLst/>
                          <a:latin typeface="Calibri" panose="020F0502020204030204" pitchFamily="34" charset="0"/>
                        </a:rPr>
                        <a:t>N° DE CELULAR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B916"/>
                    </a:solidFill>
                  </a:tcPr>
                </a:tc>
                <a:tc>
                  <a:txBody>
                    <a:bodyPr/>
                    <a:lstStyle/>
                    <a:p>
                      <a:pPr algn="ctr" fontAlgn="ctr"/>
                      <a:r>
                        <a:rPr lang="es-PE" sz="800" b="1" i="0" u="none" strike="noStrike" dirty="0">
                          <a:solidFill>
                            <a:srgbClr val="FFFFFF"/>
                          </a:solidFill>
                          <a:effectLst/>
                          <a:latin typeface="Calibri" panose="020F0502020204030204" pitchFamily="34" charset="0"/>
                        </a:rPr>
                        <a:t>FECHA DE NACIMIENTO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B916"/>
                    </a:solidFill>
                  </a:tcPr>
                </a:tc>
                <a:extLst>
                  <a:ext uri="{0D108BD9-81ED-4DB2-BD59-A6C34878D82A}">
                    <a16:rowId xmlns:a16="http://schemas.microsoft.com/office/drawing/2014/main" val="2108788048"/>
                  </a:ext>
                </a:extLst>
              </a:tr>
              <a:tr h="476687">
                <a:tc>
                  <a:txBody>
                    <a:bodyPr/>
                    <a:lstStyle/>
                    <a:p>
                      <a:pPr algn="ctr" fontAlgn="ctr"/>
                      <a:r>
                        <a:rPr lang="es-PE" sz="800" b="0" i="0" u="none" strike="noStrike" dirty="0">
                          <a:solidFill>
                            <a:srgbClr val="000000"/>
                          </a:solidFill>
                          <a:effectLst/>
                          <a:latin typeface="Calibri" panose="020F0502020204030204" pitchFamily="34" charset="0"/>
                        </a:rPr>
                        <a:t>Carina Noemi Quispe </a:t>
                      </a:r>
                      <a:r>
                        <a:rPr lang="es-PE" sz="800" b="0" i="0" u="none" strike="noStrike" dirty="0" err="1">
                          <a:solidFill>
                            <a:srgbClr val="000000"/>
                          </a:solidFill>
                          <a:effectLst/>
                          <a:latin typeface="Calibri" panose="020F0502020204030204" pitchFamily="34" charset="0"/>
                        </a:rPr>
                        <a:t>Arizabal</a:t>
                      </a:r>
                      <a:endParaRPr lang="es-PE" sz="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b="0" i="0" u="none" strike="noStrike" dirty="0">
                          <a:solidFill>
                            <a:srgbClr val="000000"/>
                          </a:solidFill>
                          <a:effectLst/>
                          <a:latin typeface="Calibri" panose="020F0502020204030204" pitchFamily="34" charset="0"/>
                        </a:rPr>
                        <a:t>50323650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b="0" i="0" u="none" strike="noStrike" dirty="0">
                          <a:solidFill>
                            <a:srgbClr val="000000"/>
                          </a:solidFill>
                          <a:effectLst/>
                          <a:latin typeface="Calibri" panose="020F0502020204030204" pitchFamily="34" charset="0"/>
                        </a:rPr>
                        <a:t>985123020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b="0" i="0" u="none" strike="noStrike" dirty="0">
                          <a:solidFill>
                            <a:srgbClr val="000000"/>
                          </a:solidFill>
                          <a:effectLst/>
                          <a:latin typeface="Calibri" panose="020F0502020204030204" pitchFamily="34" charset="0"/>
                        </a:rPr>
                        <a:t>12/10/1977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1422631"/>
                  </a:ext>
                </a:extLst>
              </a:tr>
              <a:tr h="1251505">
                <a:tc>
                  <a:txBody>
                    <a:bodyPr/>
                    <a:lstStyle/>
                    <a:p>
                      <a:pPr algn="ctr" fontAlgn="ctr"/>
                      <a:r>
                        <a:rPr lang="es-MX" sz="800" b="0" i="0" u="none" strike="noStrike" dirty="0">
                          <a:solidFill>
                            <a:srgbClr val="000000"/>
                          </a:solidFill>
                          <a:effectLst/>
                          <a:latin typeface="Calibri" panose="020F0502020204030204" pitchFamily="34" charset="0"/>
                        </a:rPr>
                        <a:t>En este espacio deberás escribir en mayúscula y minúscula tu nombre completo como asesor principal de tu club de ciencia y tecnología.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800" b="0" i="0" u="none" strike="noStrike" dirty="0">
                          <a:solidFill>
                            <a:srgbClr val="000000"/>
                          </a:solidFill>
                          <a:effectLst/>
                          <a:latin typeface="Calibri" panose="020F0502020204030204" pitchFamily="34" charset="0"/>
                        </a:rPr>
                        <a:t>En este espacio deberás escribir tu número de</a:t>
                      </a:r>
                    </a:p>
                    <a:p>
                      <a:pPr algn="ctr" fontAlgn="ctr"/>
                      <a:r>
                        <a:rPr lang="es-MX" sz="800" b="0" i="0" u="none" strike="noStrike" dirty="0">
                          <a:solidFill>
                            <a:srgbClr val="000000"/>
                          </a:solidFill>
                          <a:effectLst/>
                          <a:latin typeface="Calibri" panose="020F0502020204030204" pitchFamily="34" charset="0"/>
                        </a:rPr>
                        <a:t>DNI como asesor principal de tu club de ciencia y tecnología.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800" b="0" i="0" u="none" strike="noStrike" dirty="0">
                          <a:solidFill>
                            <a:srgbClr val="000000"/>
                          </a:solidFill>
                          <a:effectLst/>
                          <a:latin typeface="Calibri" panose="020F0502020204030204" pitchFamily="34" charset="0"/>
                        </a:rPr>
                        <a:t>En este espacio deberás escribir tu número de </a:t>
                      </a:r>
                    </a:p>
                    <a:p>
                      <a:pPr algn="ctr" fontAlgn="ctr"/>
                      <a:r>
                        <a:rPr lang="es-MX" sz="800" b="0" i="0" u="none" strike="noStrike" dirty="0">
                          <a:solidFill>
                            <a:srgbClr val="000000"/>
                          </a:solidFill>
                          <a:effectLst/>
                          <a:latin typeface="Calibri" panose="020F0502020204030204" pitchFamily="34" charset="0"/>
                        </a:rPr>
                        <a:t>celular como asesor principal de tu club de ciencia y tecnología.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800" b="0" i="0" u="none" strike="noStrike" dirty="0">
                          <a:solidFill>
                            <a:srgbClr val="000000"/>
                          </a:solidFill>
                          <a:effectLst/>
                          <a:latin typeface="Calibri" panose="020F0502020204030204" pitchFamily="34" charset="0"/>
                        </a:rPr>
                        <a:t>En este espacio deberás escribir, en número y separado con </a:t>
                      </a:r>
                      <a:r>
                        <a:rPr lang="es-MX" sz="800" b="0" i="0" u="none" strike="noStrike" dirty="0" err="1">
                          <a:solidFill>
                            <a:srgbClr val="000000"/>
                          </a:solidFill>
                          <a:effectLst/>
                          <a:latin typeface="Calibri" panose="020F0502020204030204" pitchFamily="34" charset="0"/>
                        </a:rPr>
                        <a:t>slash</a:t>
                      </a:r>
                      <a:r>
                        <a:rPr lang="es-MX" sz="800" b="0" i="0" u="none" strike="noStrike" dirty="0">
                          <a:solidFill>
                            <a:srgbClr val="000000"/>
                          </a:solidFill>
                          <a:effectLst/>
                          <a:latin typeface="Calibri" panose="020F0502020204030204" pitchFamily="34" charset="0"/>
                        </a:rPr>
                        <a:t>, tu fecha de nacimiento como asesor de tu club de ciencia y tecnología.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9972568"/>
                  </a:ext>
                </a:extLst>
              </a:tr>
            </a:tbl>
          </a:graphicData>
        </a:graphic>
      </p:graphicFrame>
    </p:spTree>
    <p:extLst>
      <p:ext uri="{BB962C8B-B14F-4D97-AF65-F5344CB8AC3E}">
        <p14:creationId xmlns:p14="http://schemas.microsoft.com/office/powerpoint/2010/main" val="17584637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Subtítulo">
            <a:extLst>
              <a:ext uri="{FF2B5EF4-FFF2-40B4-BE49-F238E27FC236}">
                <a16:creationId xmlns:a16="http://schemas.microsoft.com/office/drawing/2014/main" id="{602FA024-218B-01FA-745F-F35A7036C912}"/>
              </a:ext>
            </a:extLst>
          </p:cNvPr>
          <p:cNvSpPr txBox="1">
            <a:spLocks/>
          </p:cNvSpPr>
          <p:nvPr/>
        </p:nvSpPr>
        <p:spPr>
          <a:xfrm>
            <a:off x="503548" y="1203598"/>
            <a:ext cx="8136904" cy="432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1600" b="1" dirty="0"/>
              <a:t>4. INFORMACION DEL ASESOR PRINCIPAL </a:t>
            </a:r>
          </a:p>
          <a:p>
            <a:pPr algn="just">
              <a:buAutoNum type="arabicPeriod"/>
            </a:pPr>
            <a:endParaRPr lang="es-PE" sz="1400" b="1" dirty="0"/>
          </a:p>
          <a:p>
            <a:pPr>
              <a:buAutoNum type="arabicPeriod"/>
            </a:pPr>
            <a:endParaRPr lang="es-PE" sz="1400" b="1" dirty="0"/>
          </a:p>
        </p:txBody>
      </p:sp>
      <p:graphicFrame>
        <p:nvGraphicFramePr>
          <p:cNvPr id="3" name="Tabla 2">
            <a:extLst>
              <a:ext uri="{FF2B5EF4-FFF2-40B4-BE49-F238E27FC236}">
                <a16:creationId xmlns:a16="http://schemas.microsoft.com/office/drawing/2014/main" id="{912CC87D-5323-51AA-6D86-A56F14C53AC8}"/>
              </a:ext>
            </a:extLst>
          </p:cNvPr>
          <p:cNvGraphicFramePr>
            <a:graphicFrameLocks noGrp="1"/>
          </p:cNvGraphicFramePr>
          <p:nvPr/>
        </p:nvGraphicFramePr>
        <p:xfrm>
          <a:off x="70992" y="1707654"/>
          <a:ext cx="8965504" cy="2304256"/>
        </p:xfrm>
        <a:graphic>
          <a:graphicData uri="http://schemas.openxmlformats.org/drawingml/2006/table">
            <a:tbl>
              <a:tblPr>
                <a:tableStyleId>{5C22544A-7EE6-4342-B048-85BDC9FD1C3A}</a:tableStyleId>
              </a:tblPr>
              <a:tblGrid>
                <a:gridCol w="2241376">
                  <a:extLst>
                    <a:ext uri="{9D8B030D-6E8A-4147-A177-3AD203B41FA5}">
                      <a16:colId xmlns:a16="http://schemas.microsoft.com/office/drawing/2014/main" val="3868123224"/>
                    </a:ext>
                  </a:extLst>
                </a:gridCol>
                <a:gridCol w="2241376">
                  <a:extLst>
                    <a:ext uri="{9D8B030D-6E8A-4147-A177-3AD203B41FA5}">
                      <a16:colId xmlns:a16="http://schemas.microsoft.com/office/drawing/2014/main" val="2880520166"/>
                    </a:ext>
                  </a:extLst>
                </a:gridCol>
                <a:gridCol w="2241376">
                  <a:extLst>
                    <a:ext uri="{9D8B030D-6E8A-4147-A177-3AD203B41FA5}">
                      <a16:colId xmlns:a16="http://schemas.microsoft.com/office/drawing/2014/main" val="2698164564"/>
                    </a:ext>
                  </a:extLst>
                </a:gridCol>
                <a:gridCol w="2241376">
                  <a:extLst>
                    <a:ext uri="{9D8B030D-6E8A-4147-A177-3AD203B41FA5}">
                      <a16:colId xmlns:a16="http://schemas.microsoft.com/office/drawing/2014/main" val="2673238817"/>
                    </a:ext>
                  </a:extLst>
                </a:gridCol>
              </a:tblGrid>
              <a:tr h="576064">
                <a:tc>
                  <a:txBody>
                    <a:bodyPr/>
                    <a:lstStyle/>
                    <a:p>
                      <a:pPr algn="ctr" fontAlgn="ctr"/>
                      <a:r>
                        <a:rPr lang="es-PE" sz="800" b="1" i="0" u="none" strike="noStrike" dirty="0">
                          <a:solidFill>
                            <a:srgbClr val="FFFFFF"/>
                          </a:solidFill>
                          <a:effectLst/>
                          <a:latin typeface="+mn-lt"/>
                        </a:rPr>
                        <a:t>GENERO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B916"/>
                    </a:solidFill>
                  </a:tcPr>
                </a:tc>
                <a:tc>
                  <a:txBody>
                    <a:bodyPr/>
                    <a:lstStyle/>
                    <a:p>
                      <a:pPr algn="ctr" fontAlgn="ctr"/>
                      <a:r>
                        <a:rPr lang="es-PE" sz="800" b="1" i="0" u="none" strike="noStrike">
                          <a:solidFill>
                            <a:srgbClr val="FFFFFF"/>
                          </a:solidFill>
                          <a:effectLst/>
                          <a:latin typeface="+mn-lt"/>
                        </a:rPr>
                        <a:t>ESPECIALIDAD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B916"/>
                    </a:solidFill>
                  </a:tcPr>
                </a:tc>
                <a:tc>
                  <a:txBody>
                    <a:bodyPr/>
                    <a:lstStyle/>
                    <a:p>
                      <a:pPr algn="ctr" fontAlgn="ctr"/>
                      <a:r>
                        <a:rPr lang="es-PE" sz="800" b="1" i="0" u="none" strike="noStrike">
                          <a:solidFill>
                            <a:srgbClr val="FFFFFF"/>
                          </a:solidFill>
                          <a:effectLst/>
                          <a:latin typeface="+mn-lt"/>
                        </a:rPr>
                        <a:t>CONDICION LABORAL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B916"/>
                    </a:solidFill>
                  </a:tcPr>
                </a:tc>
                <a:tc>
                  <a:txBody>
                    <a:bodyPr/>
                    <a:lstStyle/>
                    <a:p>
                      <a:pPr algn="ctr" fontAlgn="ctr"/>
                      <a:r>
                        <a:rPr lang="es-PE" sz="800" b="1" i="0" u="none" strike="noStrike">
                          <a:solidFill>
                            <a:srgbClr val="FFFFFF"/>
                          </a:solidFill>
                          <a:effectLst/>
                          <a:latin typeface="+mn-lt"/>
                        </a:rPr>
                        <a:t>CORREO ELECTRONICO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B916"/>
                    </a:solidFill>
                  </a:tcPr>
                </a:tc>
                <a:extLst>
                  <a:ext uri="{0D108BD9-81ED-4DB2-BD59-A6C34878D82A}">
                    <a16:rowId xmlns:a16="http://schemas.microsoft.com/office/drawing/2014/main" val="2108788048"/>
                  </a:ext>
                </a:extLst>
              </a:tr>
              <a:tr h="476687">
                <a:tc>
                  <a:txBody>
                    <a:bodyPr/>
                    <a:lstStyle/>
                    <a:p>
                      <a:pPr algn="ctr" fontAlgn="ctr"/>
                      <a:r>
                        <a:rPr lang="es-PE" sz="800" b="0" i="0" u="none" strike="noStrike" dirty="0">
                          <a:solidFill>
                            <a:srgbClr val="000000"/>
                          </a:solidFill>
                          <a:effectLst/>
                          <a:latin typeface="+mn-lt"/>
                        </a:rPr>
                        <a:t>Femenino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b="0" i="0" u="none" strike="noStrike" dirty="0">
                          <a:solidFill>
                            <a:srgbClr val="000000"/>
                          </a:solidFill>
                          <a:effectLst/>
                          <a:latin typeface="+mn-lt"/>
                        </a:rPr>
                        <a:t> Biología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b="0" i="0" u="none" strike="noStrike" dirty="0">
                          <a:solidFill>
                            <a:srgbClr val="000000"/>
                          </a:solidFill>
                          <a:effectLst/>
                          <a:latin typeface="+mn-lt"/>
                        </a:rPr>
                        <a:t>Nombrado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800" b="0" i="0" u="sng" strike="noStrike" dirty="0">
                          <a:solidFill>
                            <a:srgbClr val="0563C1"/>
                          </a:solidFill>
                          <a:effectLst/>
                          <a:latin typeface="+mn-lt"/>
                          <a:hlinkClick r:id="rId3"/>
                        </a:rPr>
                        <a:t>carinaquispe2@gmail.com</a:t>
                      </a:r>
                      <a:endParaRPr lang="es-PE" sz="800" b="0" i="0" u="sng" strike="noStrike" dirty="0">
                        <a:solidFill>
                          <a:srgbClr val="0563C1"/>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1422631"/>
                  </a:ext>
                </a:extLst>
              </a:tr>
              <a:tr h="125150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800" b="0" i="0" u="none" strike="noStrike" kern="1200" dirty="0">
                          <a:solidFill>
                            <a:schemeClr val="tx1"/>
                          </a:solidFill>
                          <a:effectLst/>
                          <a:latin typeface="+mn-lt"/>
                          <a:ea typeface="+mn-ea"/>
                          <a:cs typeface="+mn-cs"/>
                        </a:rPr>
                        <a:t>En este espacio deberás seleccionar </a:t>
                      </a:r>
                      <a:r>
                        <a:rPr lang="es-419" sz="800" b="1" i="0" u="none" strike="noStrike" kern="1200" dirty="0">
                          <a:solidFill>
                            <a:schemeClr val="tx1"/>
                          </a:solidFill>
                          <a:effectLst/>
                          <a:latin typeface="+mn-lt"/>
                          <a:ea typeface="+mn-ea"/>
                          <a:cs typeface="+mn-cs"/>
                        </a:rPr>
                        <a:t>(en la flecha de la esquina inferior derecha)</a:t>
                      </a:r>
                      <a:r>
                        <a:rPr lang="es-419" sz="800" b="0" i="0" u="none" strike="noStrike" kern="1200" dirty="0">
                          <a:solidFill>
                            <a:schemeClr val="tx1"/>
                          </a:solidFill>
                          <a:effectLst/>
                          <a:latin typeface="+mn-lt"/>
                          <a:ea typeface="+mn-ea"/>
                          <a:cs typeface="+mn-cs"/>
                        </a:rPr>
                        <a:t> tu sexo como asesor principal de tu club de ciencia y tecnología.                 Este puede ser: </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s-419" sz="800" b="0" i="0" u="none" strike="noStrike" kern="1200" dirty="0">
                        <a:solidFill>
                          <a:schemeClr val="tx1"/>
                        </a:solidFill>
                        <a:effectLst/>
                        <a:latin typeface="+mn-lt"/>
                        <a:ea typeface="+mn-ea"/>
                        <a:cs typeface="+mn-cs"/>
                      </a:endParaRPr>
                    </a:p>
                    <a:p>
                      <a:pPr marL="171450" marR="0" lvl="0" indent="-82550" algn="l" defTabSz="914400" rtl="0" eaLnBrk="1" fontAlgn="ctr" latinLnBrk="0" hangingPunct="1">
                        <a:lnSpc>
                          <a:spcPct val="100000"/>
                        </a:lnSpc>
                        <a:spcBef>
                          <a:spcPts val="0"/>
                        </a:spcBef>
                        <a:spcAft>
                          <a:spcPts val="0"/>
                        </a:spcAft>
                        <a:buClrTx/>
                        <a:buSzTx/>
                        <a:buFontTx/>
                        <a:buChar char="-"/>
                        <a:tabLst/>
                        <a:defRPr/>
                      </a:pPr>
                      <a:r>
                        <a:rPr lang="es-419" sz="800" b="0" i="0" u="none" strike="noStrike" kern="1200" dirty="0">
                          <a:solidFill>
                            <a:schemeClr val="tx1"/>
                          </a:solidFill>
                          <a:effectLst/>
                          <a:latin typeface="+mn-lt"/>
                          <a:ea typeface="+mn-ea"/>
                          <a:cs typeface="+mn-cs"/>
                        </a:rPr>
                        <a:t>Masculino</a:t>
                      </a:r>
                    </a:p>
                    <a:p>
                      <a:pPr marL="171450" marR="0" lvl="0" indent="-82550" algn="l" defTabSz="914400" rtl="0" eaLnBrk="1" fontAlgn="ctr" latinLnBrk="0" hangingPunct="1">
                        <a:lnSpc>
                          <a:spcPct val="100000"/>
                        </a:lnSpc>
                        <a:spcBef>
                          <a:spcPts val="0"/>
                        </a:spcBef>
                        <a:spcAft>
                          <a:spcPts val="0"/>
                        </a:spcAft>
                        <a:buClrTx/>
                        <a:buSzTx/>
                        <a:buFontTx/>
                        <a:buChar char="-"/>
                        <a:tabLst/>
                        <a:defRPr/>
                      </a:pPr>
                      <a:r>
                        <a:rPr lang="es-PE" sz="800" b="0" i="0" u="none" strike="noStrike" kern="1200" dirty="0">
                          <a:solidFill>
                            <a:schemeClr val="tx1"/>
                          </a:solidFill>
                          <a:effectLst/>
                          <a:latin typeface="+mn-lt"/>
                          <a:ea typeface="+mn-ea"/>
                          <a:cs typeface="+mn-cs"/>
                        </a:rPr>
                        <a:t>Femenino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800" b="0" i="0" u="none" strike="noStrike" dirty="0">
                          <a:solidFill>
                            <a:srgbClr val="000000"/>
                          </a:solidFill>
                          <a:effectLst/>
                          <a:latin typeface="+mn-lt"/>
                        </a:rPr>
                        <a:t>En este espacio deberás escribir tu especialidad </a:t>
                      </a:r>
                    </a:p>
                    <a:p>
                      <a:pPr algn="ctr" fontAlgn="ctr"/>
                      <a:r>
                        <a:rPr lang="es-MX" sz="800" b="0" i="0" u="none" strike="noStrike" dirty="0">
                          <a:solidFill>
                            <a:srgbClr val="000000"/>
                          </a:solidFill>
                          <a:effectLst/>
                          <a:latin typeface="+mn-lt"/>
                        </a:rPr>
                        <a:t>como asesor principal del club de ciencia y tecnología.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800" b="0" i="0" u="none" strike="noStrike" dirty="0">
                          <a:solidFill>
                            <a:srgbClr val="000000"/>
                          </a:solidFill>
                          <a:effectLst/>
                          <a:latin typeface="+mn-lt"/>
                        </a:rPr>
                        <a:t>En este espacio deberás escribir tu condición laboral como asesor principal de tu club de ciencia y tecnología.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800" b="0" i="0" u="none" strike="noStrike" dirty="0">
                          <a:solidFill>
                            <a:srgbClr val="000000"/>
                          </a:solidFill>
                          <a:effectLst/>
                          <a:latin typeface="+mn-lt"/>
                        </a:rPr>
                        <a:t>En este espacio deberás escribir tu correo como asesor principal de tu club de ciencia y tecnología </a:t>
                      </a:r>
                    </a:p>
                    <a:p>
                      <a:pPr algn="ctr" fontAlgn="ctr"/>
                      <a:r>
                        <a:rPr lang="es-MX" sz="800" b="0" i="0" u="none" strike="noStrike" dirty="0">
                          <a:solidFill>
                            <a:srgbClr val="000000"/>
                          </a:solidFill>
                          <a:effectLst/>
                          <a:latin typeface="+mn-lt"/>
                        </a:rPr>
                        <a:t>(</a:t>
                      </a:r>
                      <a:r>
                        <a:rPr lang="es-MX" sz="800" b="1" i="0" u="none" strike="noStrike" dirty="0">
                          <a:solidFill>
                            <a:srgbClr val="000000"/>
                          </a:solidFill>
                          <a:effectLst/>
                          <a:latin typeface="+mn-lt"/>
                        </a:rPr>
                        <a:t>DE PEFERENCIA GMAIL</a:t>
                      </a:r>
                      <a:r>
                        <a:rPr lang="es-MX" sz="800" b="0" i="0" u="none" strike="noStrike" dirty="0">
                          <a:solidFill>
                            <a:srgbClr val="000000"/>
                          </a:solidFill>
                          <a:effectLst/>
                          <a:latin typeface="+mn-lt"/>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9972568"/>
                  </a:ext>
                </a:extLst>
              </a:tr>
            </a:tbl>
          </a:graphicData>
        </a:graphic>
      </p:graphicFrame>
      <p:pic>
        <p:nvPicPr>
          <p:cNvPr id="4" name="Imagen 3">
            <a:extLst>
              <a:ext uri="{FF2B5EF4-FFF2-40B4-BE49-F238E27FC236}">
                <a16:creationId xmlns:a16="http://schemas.microsoft.com/office/drawing/2014/main" id="{7985E558-5829-441C-812C-69EE559A4322}"/>
              </a:ext>
            </a:extLst>
          </p:cNvPr>
          <p:cNvPicPr>
            <a:picLocks noChangeAspect="1"/>
          </p:cNvPicPr>
          <p:nvPr/>
        </p:nvPicPr>
        <p:blipFill>
          <a:blip r:embed="rId4"/>
          <a:stretch>
            <a:fillRect/>
          </a:stretch>
        </p:blipFill>
        <p:spPr>
          <a:xfrm>
            <a:off x="2123728" y="2594322"/>
            <a:ext cx="162017" cy="144016"/>
          </a:xfrm>
          <a:prstGeom prst="rect">
            <a:avLst/>
          </a:prstGeom>
        </p:spPr>
      </p:pic>
      <p:sp>
        <p:nvSpPr>
          <p:cNvPr id="5" name="Rectángulo 4">
            <a:extLst>
              <a:ext uri="{FF2B5EF4-FFF2-40B4-BE49-F238E27FC236}">
                <a16:creationId xmlns:a16="http://schemas.microsoft.com/office/drawing/2014/main" id="{5AC17C01-E937-C6B6-54D7-67FD46EAC863}"/>
              </a:ext>
            </a:extLst>
          </p:cNvPr>
          <p:cNvSpPr/>
          <p:nvPr/>
        </p:nvSpPr>
        <p:spPr>
          <a:xfrm>
            <a:off x="2132727" y="2594322"/>
            <a:ext cx="144017" cy="14401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661502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261002941"/>
              </p:ext>
            </p:extLst>
          </p:nvPr>
        </p:nvGraphicFramePr>
        <p:xfrm>
          <a:off x="1043608" y="1635646"/>
          <a:ext cx="6912768"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88093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107617450"/>
              </p:ext>
            </p:extLst>
          </p:nvPr>
        </p:nvGraphicFramePr>
        <p:xfrm>
          <a:off x="182608" y="2795726"/>
          <a:ext cx="8820981" cy="1906142"/>
        </p:xfrm>
        <a:graphic>
          <a:graphicData uri="http://schemas.openxmlformats.org/drawingml/2006/table">
            <a:tbl>
              <a:tblPr firstRow="1" firstCol="1" bandRow="1">
                <a:tableStyleId>{BC89EF96-8CEA-46FF-86C4-4CE0E7609802}</a:tableStyleId>
              </a:tblPr>
              <a:tblGrid>
                <a:gridCol w="468053">
                  <a:extLst>
                    <a:ext uri="{9D8B030D-6E8A-4147-A177-3AD203B41FA5}">
                      <a16:colId xmlns:a16="http://schemas.microsoft.com/office/drawing/2014/main" val="2436296702"/>
                    </a:ext>
                  </a:extLst>
                </a:gridCol>
                <a:gridCol w="2232248">
                  <a:extLst>
                    <a:ext uri="{9D8B030D-6E8A-4147-A177-3AD203B41FA5}">
                      <a16:colId xmlns:a16="http://schemas.microsoft.com/office/drawing/2014/main" val="1387243699"/>
                    </a:ext>
                  </a:extLst>
                </a:gridCol>
                <a:gridCol w="1296144">
                  <a:extLst>
                    <a:ext uri="{9D8B030D-6E8A-4147-A177-3AD203B41FA5}">
                      <a16:colId xmlns:a16="http://schemas.microsoft.com/office/drawing/2014/main" val="3829982875"/>
                    </a:ext>
                  </a:extLst>
                </a:gridCol>
                <a:gridCol w="1272059">
                  <a:extLst>
                    <a:ext uri="{9D8B030D-6E8A-4147-A177-3AD203B41FA5}">
                      <a16:colId xmlns:a16="http://schemas.microsoft.com/office/drawing/2014/main" val="1239451161"/>
                    </a:ext>
                  </a:extLst>
                </a:gridCol>
                <a:gridCol w="1806344">
                  <a:extLst>
                    <a:ext uri="{9D8B030D-6E8A-4147-A177-3AD203B41FA5}">
                      <a16:colId xmlns:a16="http://schemas.microsoft.com/office/drawing/2014/main" val="3012017024"/>
                    </a:ext>
                  </a:extLst>
                </a:gridCol>
                <a:gridCol w="1746133">
                  <a:extLst>
                    <a:ext uri="{9D8B030D-6E8A-4147-A177-3AD203B41FA5}">
                      <a16:colId xmlns:a16="http://schemas.microsoft.com/office/drawing/2014/main" val="371503370"/>
                    </a:ext>
                  </a:extLst>
                </a:gridCol>
              </a:tblGrid>
              <a:tr h="359926">
                <a:tc>
                  <a:txBody>
                    <a:bodyPr/>
                    <a:lstStyle/>
                    <a:p>
                      <a:pPr algn="ctr">
                        <a:lnSpc>
                          <a:spcPct val="107000"/>
                        </a:lnSpc>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N°</a:t>
                      </a:r>
                    </a:p>
                  </a:txBody>
                  <a:tcPr marL="95250" marR="95250" marT="95250" marB="95250" anchor="ctr">
                    <a:solidFill>
                      <a:schemeClr val="bg1"/>
                    </a:solidFill>
                  </a:tcPr>
                </a:tc>
                <a:tc>
                  <a:txBody>
                    <a:bodyPr/>
                    <a:lstStyle/>
                    <a:p>
                      <a:pPr algn="ctr">
                        <a:lnSpc>
                          <a:spcPct val="107000"/>
                        </a:lnSpc>
                        <a:spcAft>
                          <a:spcPts val="0"/>
                        </a:spcAft>
                      </a:pPr>
                      <a:r>
                        <a:rPr lang="es-PE" sz="1000" b="1" dirty="0">
                          <a:effectLst/>
                        </a:rPr>
                        <a:t>ACTIVIDADES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marL="90170" algn="ctr">
                        <a:lnSpc>
                          <a:spcPct val="107000"/>
                        </a:lnSpc>
                        <a:spcAft>
                          <a:spcPts val="0"/>
                        </a:spcAft>
                      </a:pPr>
                      <a:r>
                        <a:rPr lang="es-PE" sz="1000" b="1" dirty="0">
                          <a:effectLst/>
                        </a:rPr>
                        <a:t>RESPONSABLES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algn="ctr">
                        <a:lnSpc>
                          <a:spcPct val="107000"/>
                        </a:lnSpc>
                        <a:spcAft>
                          <a:spcPts val="0"/>
                        </a:spcAft>
                      </a:pPr>
                      <a:r>
                        <a:rPr lang="es-PE" sz="1000" b="1" dirty="0">
                          <a:effectLst/>
                        </a:rPr>
                        <a:t>CRONOGRAMA</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algn="ctr">
                        <a:lnSpc>
                          <a:spcPct val="107000"/>
                        </a:lnSpc>
                        <a:spcAft>
                          <a:spcPts val="0"/>
                        </a:spcAft>
                      </a:pPr>
                      <a:r>
                        <a:rPr lang="es-PE" sz="1000" b="1" dirty="0">
                          <a:effectLst/>
                        </a:rPr>
                        <a:t>OBJETIVO</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algn="ctr">
                        <a:lnSpc>
                          <a:spcPct val="107000"/>
                        </a:lnSpc>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SITUACIÓN</a:t>
                      </a:r>
                    </a:p>
                  </a:txBody>
                  <a:tcPr marL="0" marR="0" marT="0" marB="0" anchor="ctr">
                    <a:solidFill>
                      <a:schemeClr val="bg1"/>
                    </a:solidFill>
                  </a:tcPr>
                </a:tc>
                <a:extLst>
                  <a:ext uri="{0D108BD9-81ED-4DB2-BD59-A6C34878D82A}">
                    <a16:rowId xmlns:a16="http://schemas.microsoft.com/office/drawing/2014/main" val="235900214"/>
                  </a:ext>
                </a:extLst>
              </a:tr>
              <a:tr h="1546216">
                <a:tc>
                  <a:txBody>
                    <a:bodyPr/>
                    <a:lstStyle/>
                    <a:p>
                      <a:pPr algn="ctr">
                        <a:lnSpc>
                          <a:spcPct val="107000"/>
                        </a:lnSpc>
                        <a:spcAft>
                          <a:spcPts val="0"/>
                        </a:spcAft>
                      </a:pPr>
                      <a:r>
                        <a:rPr lang="en-US" sz="1000" b="0" dirty="0">
                          <a:effectLst/>
                          <a:latin typeface="Calibri" panose="020F0502020204030204" pitchFamily="34" charset="0"/>
                          <a:ea typeface="Calibri" panose="020F0502020204030204" pitchFamily="34" charset="0"/>
                          <a:cs typeface="Times New Roman" panose="02020603050405020304" pitchFamily="18" charset="0"/>
                        </a:rPr>
                        <a:t>01</a:t>
                      </a:r>
                    </a:p>
                  </a:txBody>
                  <a:tcPr marL="95250" marR="95250" marT="95250" marB="95250" anchor="ctr">
                    <a:solidFill>
                      <a:schemeClr val="bg1"/>
                    </a:solidFill>
                  </a:tcPr>
                </a:tc>
                <a:tc>
                  <a:txBody>
                    <a:bodyPr/>
                    <a:lstStyle/>
                    <a:p>
                      <a:pPr algn="just">
                        <a:lnSpc>
                          <a:spcPct val="107000"/>
                        </a:lnSpc>
                        <a:spcAft>
                          <a:spcPts val="0"/>
                        </a:spcAft>
                      </a:pPr>
                      <a:r>
                        <a:rPr lang="es-PE" sz="1000" b="0" dirty="0">
                          <a:effectLst/>
                        </a:rPr>
                        <a:t>Asistencias técnicas regionales virtuales dirigidos a especialistas DRE, GRE, UGEL y Docentes asesores responsables del proceso de implementación de clubes de ciencia y tecnología en referencia a los marcos normativos regionales 2022-2025 a nivel nacional</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marL="90170" algn="ctr">
                        <a:lnSpc>
                          <a:spcPct val="107000"/>
                        </a:lnSpc>
                        <a:spcAft>
                          <a:spcPts val="0"/>
                        </a:spcAft>
                      </a:pPr>
                      <a:r>
                        <a:rPr lang="es-PE" sz="1000" dirty="0">
                          <a:effectLst/>
                        </a:rPr>
                        <a:t>CONCYTEC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825" marR="82825" marT="82825" marB="82825" anchor="ctr">
                    <a:solidFill>
                      <a:schemeClr val="bg1"/>
                    </a:solidFill>
                  </a:tcPr>
                </a:tc>
                <a:tc>
                  <a:txBody>
                    <a:bodyPr/>
                    <a:lstStyle/>
                    <a:p>
                      <a:pPr algn="ctr">
                        <a:lnSpc>
                          <a:spcPct val="107000"/>
                        </a:lnSpc>
                        <a:spcAft>
                          <a:spcPts val="0"/>
                        </a:spcAft>
                      </a:pPr>
                      <a:r>
                        <a:rPr lang="es-PE" sz="1000" dirty="0">
                          <a:effectLst/>
                        </a:rPr>
                        <a:t>Hasta el 30 de junio del 2023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825" marR="82825" marT="82825" marB="82825" anchor="ctr">
                    <a:solidFill>
                      <a:schemeClr val="bg1"/>
                    </a:solidFill>
                  </a:tcPr>
                </a:tc>
                <a:tc>
                  <a:txBody>
                    <a:bodyPr/>
                    <a:lstStyle/>
                    <a:p>
                      <a:pPr marL="342900" marR="90170" lvl="0" indent="-166688" algn="just">
                        <a:lnSpc>
                          <a:spcPct val="107000"/>
                        </a:lnSpc>
                        <a:spcAft>
                          <a:spcPts val="0"/>
                        </a:spcAft>
                        <a:buFont typeface="Symbol" panose="05050102010706020507" pitchFamily="18" charset="2"/>
                        <a:buChar char=""/>
                      </a:pPr>
                      <a:r>
                        <a:rPr lang="es-PE" sz="1000" dirty="0">
                          <a:effectLst/>
                        </a:rPr>
                        <a:t>13 asistencias técnicas regionales virtuales dirigidos a especialistas DRE, GRE, UGEL y Docentes asesores de los clubes de ciencia y tecnología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176212" lvl="0" indent="0" algn="ctr">
                        <a:lnSpc>
                          <a:spcPct val="107000"/>
                        </a:lnSpc>
                        <a:spcAft>
                          <a:spcPts val="0"/>
                        </a:spcAft>
                        <a:buFont typeface="Symbol" panose="05050102010706020507" pitchFamily="18" charset="2"/>
                        <a:buNone/>
                      </a:pPr>
                      <a:r>
                        <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PROCESO</a:t>
                      </a:r>
                    </a:p>
                  </a:txBody>
                  <a:tcPr marL="0" marR="0" marT="0" marB="0" anchor="ctr">
                    <a:solidFill>
                      <a:schemeClr val="accent4"/>
                    </a:solidFill>
                  </a:tcPr>
                </a:tc>
                <a:extLst>
                  <a:ext uri="{0D108BD9-81ED-4DB2-BD59-A6C34878D82A}">
                    <a16:rowId xmlns:a16="http://schemas.microsoft.com/office/drawing/2014/main" val="531397031"/>
                  </a:ext>
                </a:extLst>
              </a:tr>
            </a:tbl>
          </a:graphicData>
        </a:graphic>
      </p:graphicFrame>
      <p:sp>
        <p:nvSpPr>
          <p:cNvPr id="3" name="Elipse 2">
            <a:extLst>
              <a:ext uri="{FF2B5EF4-FFF2-40B4-BE49-F238E27FC236}">
                <a16:creationId xmlns:a16="http://schemas.microsoft.com/office/drawing/2014/main" id="{07561B6A-88E1-7803-3E6C-A18BB1B17D9A}"/>
              </a:ext>
            </a:extLst>
          </p:cNvPr>
          <p:cNvSpPr/>
          <p:nvPr/>
        </p:nvSpPr>
        <p:spPr>
          <a:xfrm>
            <a:off x="864701" y="2219662"/>
            <a:ext cx="216024" cy="216024"/>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PE"/>
          </a:p>
        </p:txBody>
      </p:sp>
      <p:sp>
        <p:nvSpPr>
          <p:cNvPr id="4" name="Elipse 3">
            <a:extLst>
              <a:ext uri="{FF2B5EF4-FFF2-40B4-BE49-F238E27FC236}">
                <a16:creationId xmlns:a16="http://schemas.microsoft.com/office/drawing/2014/main" id="{B2CC2C7A-5590-C43E-7093-F18C7FB2DE51}"/>
              </a:ext>
            </a:extLst>
          </p:cNvPr>
          <p:cNvSpPr/>
          <p:nvPr/>
        </p:nvSpPr>
        <p:spPr>
          <a:xfrm>
            <a:off x="3384842" y="2230695"/>
            <a:ext cx="216024" cy="216024"/>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PE"/>
          </a:p>
        </p:txBody>
      </p:sp>
      <p:sp>
        <p:nvSpPr>
          <p:cNvPr id="5" name="Elipse 4">
            <a:extLst>
              <a:ext uri="{FF2B5EF4-FFF2-40B4-BE49-F238E27FC236}">
                <a16:creationId xmlns:a16="http://schemas.microsoft.com/office/drawing/2014/main" id="{C978B89B-E4DB-1EE1-E7C5-855180F18764}"/>
              </a:ext>
            </a:extLst>
          </p:cNvPr>
          <p:cNvSpPr/>
          <p:nvPr/>
        </p:nvSpPr>
        <p:spPr>
          <a:xfrm>
            <a:off x="6274157" y="2230695"/>
            <a:ext cx="216024" cy="216024"/>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PE"/>
          </a:p>
        </p:txBody>
      </p:sp>
      <p:sp>
        <p:nvSpPr>
          <p:cNvPr id="6" name="Rectángulo 5">
            <a:extLst>
              <a:ext uri="{FF2B5EF4-FFF2-40B4-BE49-F238E27FC236}">
                <a16:creationId xmlns:a16="http://schemas.microsoft.com/office/drawing/2014/main" id="{CFB3DE94-E8CD-B378-F56A-96784E0CA580}"/>
              </a:ext>
            </a:extLst>
          </p:cNvPr>
          <p:cNvSpPr/>
          <p:nvPr/>
        </p:nvSpPr>
        <p:spPr>
          <a:xfrm>
            <a:off x="1085214" y="2206262"/>
            <a:ext cx="1944216" cy="276999"/>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r>
              <a:rPr lang="es-PE" sz="1200" dirty="0">
                <a:latin typeface="+mj-lt"/>
              </a:rPr>
              <a:t>INICIO (FASE DE ESPERA)</a:t>
            </a:r>
            <a:endParaRPr lang="es-PE" sz="900" dirty="0">
              <a:latin typeface="+mj-lt"/>
            </a:endParaRPr>
          </a:p>
        </p:txBody>
      </p:sp>
      <p:sp>
        <p:nvSpPr>
          <p:cNvPr id="7" name="Rectángulo 6">
            <a:extLst>
              <a:ext uri="{FF2B5EF4-FFF2-40B4-BE49-F238E27FC236}">
                <a16:creationId xmlns:a16="http://schemas.microsoft.com/office/drawing/2014/main" id="{2DF64C51-A6F0-C3CC-9C8C-DE365468A233}"/>
              </a:ext>
            </a:extLst>
          </p:cNvPr>
          <p:cNvSpPr/>
          <p:nvPr/>
        </p:nvSpPr>
        <p:spPr>
          <a:xfrm>
            <a:off x="3540618" y="2209479"/>
            <a:ext cx="2479267" cy="276999"/>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r>
              <a:rPr lang="es-PE" sz="1200" dirty="0">
                <a:latin typeface="+mj-lt"/>
              </a:rPr>
              <a:t>PROCESO (FASE DE DESARROLLO)</a:t>
            </a:r>
            <a:r>
              <a:rPr lang="es-PE" sz="900" dirty="0">
                <a:latin typeface="+mj-lt"/>
              </a:rPr>
              <a:t> </a:t>
            </a:r>
          </a:p>
        </p:txBody>
      </p:sp>
      <p:sp>
        <p:nvSpPr>
          <p:cNvPr id="8" name="Rectángulo 7">
            <a:extLst>
              <a:ext uri="{FF2B5EF4-FFF2-40B4-BE49-F238E27FC236}">
                <a16:creationId xmlns:a16="http://schemas.microsoft.com/office/drawing/2014/main" id="{E25424E4-9B8F-6A35-9761-4CDD15F7E260}"/>
              </a:ext>
            </a:extLst>
          </p:cNvPr>
          <p:cNvSpPr/>
          <p:nvPr/>
        </p:nvSpPr>
        <p:spPr>
          <a:xfrm>
            <a:off x="6300192" y="2211710"/>
            <a:ext cx="2479267" cy="276999"/>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r>
              <a:rPr lang="es-PE" sz="1200" dirty="0">
                <a:latin typeface="+mj-lt"/>
              </a:rPr>
              <a:t>CIERRE (FASE DE FINALIZADA)</a:t>
            </a:r>
            <a:endParaRPr lang="es-PE" sz="900" dirty="0">
              <a:latin typeface="+mj-lt"/>
            </a:endParaRPr>
          </a:p>
        </p:txBody>
      </p:sp>
      <p:sp>
        <p:nvSpPr>
          <p:cNvPr id="9" name="Rectángulo 8">
            <a:extLst>
              <a:ext uri="{FF2B5EF4-FFF2-40B4-BE49-F238E27FC236}">
                <a16:creationId xmlns:a16="http://schemas.microsoft.com/office/drawing/2014/main" id="{643E4524-2373-510B-3BB4-B1772B74409C}"/>
              </a:ext>
            </a:extLst>
          </p:cNvPr>
          <p:cNvSpPr/>
          <p:nvPr/>
        </p:nvSpPr>
        <p:spPr>
          <a:xfrm>
            <a:off x="1486372" y="1300281"/>
            <a:ext cx="6587758" cy="584775"/>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r>
              <a:rPr lang="es-PE" sz="1600" b="1" dirty="0">
                <a:latin typeface="+mj-lt"/>
              </a:rPr>
              <a:t>ESTADO SITUACIONAL DE LA PRIMERA ACTIVIDAD CORRESPONDIENTE A LA SEGUNDA ETAPA NACIONAL </a:t>
            </a:r>
            <a:endParaRPr lang="es-PE" sz="1050" b="1" dirty="0">
              <a:latin typeface="+mj-lt"/>
            </a:endParaRPr>
          </a:p>
        </p:txBody>
      </p:sp>
    </p:spTree>
    <p:extLst>
      <p:ext uri="{BB962C8B-B14F-4D97-AF65-F5344CB8AC3E}">
        <p14:creationId xmlns:p14="http://schemas.microsoft.com/office/powerpoint/2010/main" val="8534851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0FB570D6-8384-ECED-6884-9AB9210A236D}"/>
              </a:ext>
            </a:extLst>
          </p:cNvPr>
          <p:cNvGraphicFramePr>
            <a:graphicFrameLocks noGrp="1"/>
          </p:cNvGraphicFramePr>
          <p:nvPr>
            <p:extLst>
              <p:ext uri="{D42A27DB-BD31-4B8C-83A1-F6EECF244321}">
                <p14:modId xmlns:p14="http://schemas.microsoft.com/office/powerpoint/2010/main" val="1890641946"/>
              </p:ext>
            </p:extLst>
          </p:nvPr>
        </p:nvGraphicFramePr>
        <p:xfrm>
          <a:off x="179512" y="1995686"/>
          <a:ext cx="8784976" cy="2727579"/>
        </p:xfrm>
        <a:graphic>
          <a:graphicData uri="http://schemas.openxmlformats.org/drawingml/2006/table">
            <a:tbl>
              <a:tblPr firstRow="1" firstCol="1" bandRow="1">
                <a:tableStyleId>{BC89EF96-8CEA-46FF-86C4-4CE0E7609802}</a:tableStyleId>
              </a:tblPr>
              <a:tblGrid>
                <a:gridCol w="1452212">
                  <a:extLst>
                    <a:ext uri="{9D8B030D-6E8A-4147-A177-3AD203B41FA5}">
                      <a16:colId xmlns:a16="http://schemas.microsoft.com/office/drawing/2014/main" val="2436296702"/>
                    </a:ext>
                  </a:extLst>
                </a:gridCol>
                <a:gridCol w="1932163">
                  <a:extLst>
                    <a:ext uri="{9D8B030D-6E8A-4147-A177-3AD203B41FA5}">
                      <a16:colId xmlns:a16="http://schemas.microsoft.com/office/drawing/2014/main" val="1387243699"/>
                    </a:ext>
                  </a:extLst>
                </a:gridCol>
                <a:gridCol w="1008112">
                  <a:extLst>
                    <a:ext uri="{9D8B030D-6E8A-4147-A177-3AD203B41FA5}">
                      <a16:colId xmlns:a16="http://schemas.microsoft.com/office/drawing/2014/main" val="3829982875"/>
                    </a:ext>
                  </a:extLst>
                </a:gridCol>
                <a:gridCol w="854512">
                  <a:extLst>
                    <a:ext uri="{9D8B030D-6E8A-4147-A177-3AD203B41FA5}">
                      <a16:colId xmlns:a16="http://schemas.microsoft.com/office/drawing/2014/main" val="1239451161"/>
                    </a:ext>
                  </a:extLst>
                </a:gridCol>
                <a:gridCol w="1798972">
                  <a:extLst>
                    <a:ext uri="{9D8B030D-6E8A-4147-A177-3AD203B41FA5}">
                      <a16:colId xmlns:a16="http://schemas.microsoft.com/office/drawing/2014/main" val="3012017024"/>
                    </a:ext>
                  </a:extLst>
                </a:gridCol>
                <a:gridCol w="1739005">
                  <a:extLst>
                    <a:ext uri="{9D8B030D-6E8A-4147-A177-3AD203B41FA5}">
                      <a16:colId xmlns:a16="http://schemas.microsoft.com/office/drawing/2014/main" val="371503370"/>
                    </a:ext>
                  </a:extLst>
                </a:gridCol>
              </a:tblGrid>
              <a:tr h="234057">
                <a:tc>
                  <a:txBody>
                    <a:bodyPr/>
                    <a:lstStyle/>
                    <a:p>
                      <a:pPr algn="ctr">
                        <a:lnSpc>
                          <a:spcPct val="107000"/>
                        </a:lnSpc>
                        <a:spcAft>
                          <a:spcPts val="800"/>
                        </a:spcAft>
                      </a:pPr>
                      <a:r>
                        <a:rPr lang="es-PE"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EVENTOS REGIONALES</a:t>
                      </a:r>
                      <a:endParaRPr lang="es-P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800"/>
                        </a:spcAft>
                      </a:pPr>
                      <a:r>
                        <a:rPr lang="es-PE"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DIRIGIDO A</a:t>
                      </a:r>
                      <a:endParaRPr lang="es-PE"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800"/>
                        </a:spcAft>
                      </a:pPr>
                      <a:r>
                        <a:rPr lang="es-PE"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FECHA</a:t>
                      </a:r>
                      <a:endParaRPr lang="es-PE"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800"/>
                        </a:spcAft>
                      </a:pPr>
                      <a:r>
                        <a:rPr lang="es-PE"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HORA</a:t>
                      </a:r>
                      <a:endParaRPr lang="es-P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800"/>
                        </a:spcAft>
                      </a:pPr>
                      <a:r>
                        <a:rPr lang="es-PE"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ENLACE DE LA PLATAFORMA ZOOM DE LA REUNIÓN</a:t>
                      </a:r>
                      <a:endParaRPr lang="es-PE"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800"/>
                        </a:spcAft>
                      </a:pPr>
                      <a:r>
                        <a:rPr lang="es-PE"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ENLACE DE REGISTRO DE PARTICIPACIÓN </a:t>
                      </a:r>
                      <a:endParaRPr lang="es-P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235900214"/>
                  </a:ext>
                </a:extLst>
              </a:tr>
              <a:tr h="1551696">
                <a:tc>
                  <a:txBody>
                    <a:bodyPr/>
                    <a:lstStyle/>
                    <a:p>
                      <a:pPr algn="ctr">
                        <a:lnSpc>
                          <a:spcPct val="107000"/>
                        </a:lnSpc>
                        <a:spcAft>
                          <a:spcPts val="800"/>
                        </a:spcAft>
                      </a:pPr>
                      <a:r>
                        <a:rPr lang="es-PE"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ASISTENCIA TÉCNICA REGIONAL VIRTUAL EN EL MARCO DE LA IMPLEMENTACIÓN DE LOS CLUBES DE CIENCIA Y TECNOLOGÍA GRE LA LIBERTAD</a:t>
                      </a:r>
                      <a:endParaRPr lang="es-P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marL="51435">
                        <a:lnSpc>
                          <a:spcPct val="107000"/>
                        </a:lnSpc>
                      </a:pPr>
                      <a:r>
                        <a:rPr lang="es-PE"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PE"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500"/>
                        <a:buFont typeface="Symbol" panose="05050102010706020507" pitchFamily="18" charset="2"/>
                        <a:buChar char=""/>
                      </a:pPr>
                      <a:r>
                        <a:rPr lang="es-PE"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Especialistas en educación de ciencia y tecnología de la GRE LA LIBERTAD, UGEL VIRÚ, UGEL ASCOPE, UGEL BOLÍVAR, UGEL CHEPÉN, UGEL JULCÁN, UGEL OTUZCO, UGEL PACASMAYO, UGEL PATAZ, UGEL SÁNCHEZ CARRIÓN, UGEL SANTIAGO DE CHUCO, UGEL GRAN CHIMÚ, UGEL 01 - EL PORVENIR, UGEL 02 - LA ESPERANZA, UGEL 03 - TRUJILLO NOR OESTE, UGEL 04 - TRUJILLO SUR ESTE.</a:t>
                      </a:r>
                      <a:endParaRPr lang="es-PE"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500"/>
                        <a:buFont typeface="Symbol" panose="05050102010706020507" pitchFamily="18" charset="2"/>
                        <a:buChar char=""/>
                      </a:pPr>
                      <a:r>
                        <a:rPr lang="es-PE"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Docentes de inicial, Primaria y secundarias de II.EE públicas y privadas de EBR.</a:t>
                      </a:r>
                      <a:endParaRPr lang="es-PE"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500"/>
                        <a:buFont typeface="Symbol" panose="05050102010706020507" pitchFamily="18" charset="2"/>
                        <a:buChar char=""/>
                      </a:pPr>
                      <a:r>
                        <a:rPr lang="es-PE"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Docentes asesores de clubes de ciencia y tecnología.</a:t>
                      </a:r>
                      <a:endParaRPr lang="es-PE"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800"/>
                        </a:spcAft>
                      </a:pPr>
                      <a:r>
                        <a:rPr lang="es-PE"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23/6/2023</a:t>
                      </a:r>
                      <a:endParaRPr lang="es-PE"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800"/>
                        </a:spcAft>
                      </a:pPr>
                      <a:r>
                        <a:rPr lang="es-PE"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8:00hrs a 10:00hrs</a:t>
                      </a:r>
                      <a:endParaRPr lang="es-PE"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800"/>
                        </a:spcAft>
                      </a:pPr>
                      <a:r>
                        <a:rPr lang="es-PE" sz="8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https://us06web.zoom.us/j/85608261232?pwd=Q0FFZWlhTEdmMTNJenpmZXI1djFTQT09</a:t>
                      </a:r>
                      <a:r>
                        <a:rPr lang="es-PE"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PE" sz="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PE"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ID de reunión: 856 0826 1232</a:t>
                      </a:r>
                      <a:endParaRPr lang="es-PE" sz="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PE"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Código de acceso: 927121</a:t>
                      </a:r>
                      <a:endParaRPr lang="es-PE"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800"/>
                        </a:spcAft>
                      </a:pPr>
                      <a:r>
                        <a:rPr lang="es-PE" sz="8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4"/>
                        </a:rPr>
                        <a:t>https://docs.google.com/forms/d/e/1FAIpQLSfny8YA-6DjrFm8rPiCJHMt8IKUMAILUottd-0-17ucbTdF1w/viewform</a:t>
                      </a:r>
                      <a:r>
                        <a:rPr lang="es-PE"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P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531397031"/>
                  </a:ext>
                </a:extLst>
              </a:tr>
            </a:tbl>
          </a:graphicData>
        </a:graphic>
      </p:graphicFrame>
    </p:spTree>
    <p:extLst>
      <p:ext uri="{BB962C8B-B14F-4D97-AF65-F5344CB8AC3E}">
        <p14:creationId xmlns:p14="http://schemas.microsoft.com/office/powerpoint/2010/main" val="34647464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329873471"/>
              </p:ext>
            </p:extLst>
          </p:nvPr>
        </p:nvGraphicFramePr>
        <p:xfrm>
          <a:off x="182608" y="2795726"/>
          <a:ext cx="8820981" cy="1906142"/>
        </p:xfrm>
        <a:graphic>
          <a:graphicData uri="http://schemas.openxmlformats.org/drawingml/2006/table">
            <a:tbl>
              <a:tblPr firstRow="1" firstCol="1" bandRow="1">
                <a:tableStyleId>{BC89EF96-8CEA-46FF-86C4-4CE0E7609802}</a:tableStyleId>
              </a:tblPr>
              <a:tblGrid>
                <a:gridCol w="468053">
                  <a:extLst>
                    <a:ext uri="{9D8B030D-6E8A-4147-A177-3AD203B41FA5}">
                      <a16:colId xmlns:a16="http://schemas.microsoft.com/office/drawing/2014/main" val="2436296702"/>
                    </a:ext>
                  </a:extLst>
                </a:gridCol>
                <a:gridCol w="2232248">
                  <a:extLst>
                    <a:ext uri="{9D8B030D-6E8A-4147-A177-3AD203B41FA5}">
                      <a16:colId xmlns:a16="http://schemas.microsoft.com/office/drawing/2014/main" val="1387243699"/>
                    </a:ext>
                  </a:extLst>
                </a:gridCol>
                <a:gridCol w="1296144">
                  <a:extLst>
                    <a:ext uri="{9D8B030D-6E8A-4147-A177-3AD203B41FA5}">
                      <a16:colId xmlns:a16="http://schemas.microsoft.com/office/drawing/2014/main" val="3829982875"/>
                    </a:ext>
                  </a:extLst>
                </a:gridCol>
                <a:gridCol w="1272059">
                  <a:extLst>
                    <a:ext uri="{9D8B030D-6E8A-4147-A177-3AD203B41FA5}">
                      <a16:colId xmlns:a16="http://schemas.microsoft.com/office/drawing/2014/main" val="1239451161"/>
                    </a:ext>
                  </a:extLst>
                </a:gridCol>
                <a:gridCol w="1806344">
                  <a:extLst>
                    <a:ext uri="{9D8B030D-6E8A-4147-A177-3AD203B41FA5}">
                      <a16:colId xmlns:a16="http://schemas.microsoft.com/office/drawing/2014/main" val="3012017024"/>
                    </a:ext>
                  </a:extLst>
                </a:gridCol>
                <a:gridCol w="1746133">
                  <a:extLst>
                    <a:ext uri="{9D8B030D-6E8A-4147-A177-3AD203B41FA5}">
                      <a16:colId xmlns:a16="http://schemas.microsoft.com/office/drawing/2014/main" val="371503370"/>
                    </a:ext>
                  </a:extLst>
                </a:gridCol>
              </a:tblGrid>
              <a:tr h="359926">
                <a:tc>
                  <a:txBody>
                    <a:bodyPr/>
                    <a:lstStyle/>
                    <a:p>
                      <a:pPr algn="ctr">
                        <a:lnSpc>
                          <a:spcPct val="107000"/>
                        </a:lnSpc>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N°</a:t>
                      </a:r>
                    </a:p>
                  </a:txBody>
                  <a:tcPr marL="95250" marR="95250" marT="95250" marB="95250" anchor="ctr">
                    <a:solidFill>
                      <a:schemeClr val="bg1"/>
                    </a:solidFill>
                  </a:tcPr>
                </a:tc>
                <a:tc>
                  <a:txBody>
                    <a:bodyPr/>
                    <a:lstStyle/>
                    <a:p>
                      <a:pPr algn="ctr">
                        <a:lnSpc>
                          <a:spcPct val="107000"/>
                        </a:lnSpc>
                        <a:spcAft>
                          <a:spcPts val="0"/>
                        </a:spcAft>
                      </a:pPr>
                      <a:r>
                        <a:rPr lang="es-PE" sz="1000" b="1" dirty="0">
                          <a:effectLst/>
                        </a:rPr>
                        <a:t>ACTIVIDADES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marL="90170" algn="ctr">
                        <a:lnSpc>
                          <a:spcPct val="107000"/>
                        </a:lnSpc>
                        <a:spcAft>
                          <a:spcPts val="0"/>
                        </a:spcAft>
                      </a:pPr>
                      <a:r>
                        <a:rPr lang="es-PE" sz="1000" b="1" dirty="0">
                          <a:effectLst/>
                        </a:rPr>
                        <a:t>RESPONSABLES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algn="ctr">
                        <a:lnSpc>
                          <a:spcPct val="107000"/>
                        </a:lnSpc>
                        <a:spcAft>
                          <a:spcPts val="0"/>
                        </a:spcAft>
                      </a:pPr>
                      <a:r>
                        <a:rPr lang="es-PE" sz="1000" b="1" dirty="0">
                          <a:effectLst/>
                        </a:rPr>
                        <a:t>CRONOGRAMA</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algn="ctr">
                        <a:lnSpc>
                          <a:spcPct val="107000"/>
                        </a:lnSpc>
                        <a:spcAft>
                          <a:spcPts val="0"/>
                        </a:spcAft>
                      </a:pPr>
                      <a:r>
                        <a:rPr lang="es-PE" sz="1000" b="1" dirty="0">
                          <a:effectLst/>
                        </a:rPr>
                        <a:t>OBJETIVO</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algn="ctr">
                        <a:lnSpc>
                          <a:spcPct val="107000"/>
                        </a:lnSpc>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SITUACIÓN</a:t>
                      </a:r>
                    </a:p>
                  </a:txBody>
                  <a:tcPr marL="0" marR="0" marT="0" marB="0" anchor="ctr">
                    <a:solidFill>
                      <a:schemeClr val="bg1"/>
                    </a:solidFill>
                  </a:tcPr>
                </a:tc>
                <a:extLst>
                  <a:ext uri="{0D108BD9-81ED-4DB2-BD59-A6C34878D82A}">
                    <a16:rowId xmlns:a16="http://schemas.microsoft.com/office/drawing/2014/main" val="235900214"/>
                  </a:ext>
                </a:extLst>
              </a:tr>
              <a:tr h="1546216">
                <a:tc>
                  <a:txBody>
                    <a:bodyPr/>
                    <a:lstStyle/>
                    <a:p>
                      <a:pPr algn="ctr">
                        <a:lnSpc>
                          <a:spcPct val="107000"/>
                        </a:lnSpc>
                        <a:spcAft>
                          <a:spcPts val="0"/>
                        </a:spcAft>
                      </a:pPr>
                      <a:r>
                        <a:rPr lang="en-US" sz="1000" b="0" dirty="0">
                          <a:effectLst/>
                          <a:latin typeface="Calibri" panose="020F0502020204030204" pitchFamily="34" charset="0"/>
                          <a:ea typeface="Calibri" panose="020F0502020204030204" pitchFamily="34" charset="0"/>
                          <a:cs typeface="Times New Roman" panose="02020603050405020304" pitchFamily="18" charset="0"/>
                        </a:rPr>
                        <a:t>02</a:t>
                      </a:r>
                    </a:p>
                  </a:txBody>
                  <a:tcPr marL="95250" marR="95250" marT="95250" marB="95250" anchor="ctr">
                    <a:solidFill>
                      <a:schemeClr val="bg1"/>
                    </a:solidFill>
                  </a:tcPr>
                </a:tc>
                <a:tc>
                  <a:txBody>
                    <a:bodyPr/>
                    <a:lstStyle/>
                    <a:p>
                      <a:pPr algn="just">
                        <a:lnSpc>
                          <a:spcPct val="107000"/>
                        </a:lnSpc>
                        <a:spcAft>
                          <a:spcPts val="0"/>
                        </a:spcAft>
                      </a:pPr>
                      <a:r>
                        <a:rPr lang="es-PE" sz="1000" b="0" dirty="0">
                          <a:effectLst/>
                        </a:rPr>
                        <a:t>Asistencias técnicas regionales presenciales  dirigidos a especialistas DRE, GRE, UGEL y Docentes asesores responsables del proceso de implementación de clubes de ciencia y tecnología en referencia a los marcos normativos regionales 2022-2025 a nivel nacional</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marL="90170" algn="ctr">
                        <a:lnSpc>
                          <a:spcPct val="107000"/>
                        </a:lnSpc>
                        <a:spcAft>
                          <a:spcPts val="0"/>
                        </a:spcAft>
                      </a:pPr>
                      <a:r>
                        <a:rPr lang="es-PE" sz="1000" dirty="0">
                          <a:effectLst/>
                        </a:rPr>
                        <a:t>CONCYTEC</a:t>
                      </a:r>
                      <a:endParaRPr lang="en-US" sz="1000" dirty="0">
                        <a:effectLst/>
                      </a:endParaRPr>
                    </a:p>
                    <a:p>
                      <a:pPr marL="90170" algn="ctr">
                        <a:lnSpc>
                          <a:spcPct val="107000"/>
                        </a:lnSpc>
                        <a:spcAft>
                          <a:spcPts val="0"/>
                        </a:spcAft>
                      </a:pPr>
                      <a:r>
                        <a:rPr lang="es-PE" sz="1000" dirty="0">
                          <a:effectLst/>
                        </a:rPr>
                        <a:t>DRE</a:t>
                      </a:r>
                      <a:endParaRPr lang="en-US" sz="1000" dirty="0">
                        <a:effectLst/>
                      </a:endParaRPr>
                    </a:p>
                    <a:p>
                      <a:pPr marL="90170" algn="ctr">
                        <a:lnSpc>
                          <a:spcPct val="107000"/>
                        </a:lnSpc>
                        <a:spcAft>
                          <a:spcPts val="0"/>
                        </a:spcAft>
                      </a:pPr>
                      <a:r>
                        <a:rPr lang="es-PE" sz="1000" dirty="0">
                          <a:effectLst/>
                        </a:rPr>
                        <a:t>GRE</a:t>
                      </a:r>
                      <a:endParaRPr lang="en-US" sz="1000" dirty="0">
                        <a:effectLst/>
                      </a:endParaRPr>
                    </a:p>
                    <a:p>
                      <a:pPr marL="90170" algn="ctr">
                        <a:lnSpc>
                          <a:spcPct val="107000"/>
                        </a:lnSpc>
                        <a:spcAft>
                          <a:spcPts val="0"/>
                        </a:spcAft>
                      </a:pPr>
                      <a:r>
                        <a:rPr lang="es-PE" sz="1000" dirty="0" err="1">
                          <a:effectLst/>
                        </a:rPr>
                        <a:t>UGEL’s</a:t>
                      </a:r>
                      <a:endParaRPr lang="en-US" sz="1000" dirty="0">
                        <a:effectLst/>
                      </a:endParaRPr>
                    </a:p>
                    <a:p>
                      <a:pPr marL="90170" algn="ctr">
                        <a:lnSpc>
                          <a:spcPct val="107000"/>
                        </a:lnSpc>
                        <a:spcAft>
                          <a:spcPts val="0"/>
                        </a:spcAft>
                      </a:pPr>
                      <a:r>
                        <a:rPr lang="es-PE"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825" marR="82825" marT="82825" marB="82825" anchor="ctr">
                    <a:solidFill>
                      <a:schemeClr val="bg1"/>
                    </a:solidFill>
                  </a:tcPr>
                </a:tc>
                <a:tc>
                  <a:txBody>
                    <a:bodyPr/>
                    <a:lstStyle/>
                    <a:p>
                      <a:pPr algn="ctr">
                        <a:lnSpc>
                          <a:spcPct val="107000"/>
                        </a:lnSpc>
                        <a:spcAft>
                          <a:spcPts val="0"/>
                        </a:spcAft>
                      </a:pPr>
                      <a:r>
                        <a:rPr lang="es-PE" sz="1000" dirty="0">
                          <a:effectLst/>
                        </a:rPr>
                        <a:t>Hasta el 21 de julio del 2023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825" marR="82825" marT="82825" marB="82825" anchor="ctr">
                    <a:solidFill>
                      <a:schemeClr val="bg1"/>
                    </a:solidFill>
                  </a:tcPr>
                </a:tc>
                <a:tc>
                  <a:txBody>
                    <a:bodyPr/>
                    <a:lstStyle/>
                    <a:p>
                      <a:pPr marL="342900" marR="90170" lvl="0" indent="-166688" algn="just">
                        <a:lnSpc>
                          <a:spcPct val="107000"/>
                        </a:lnSpc>
                        <a:spcAft>
                          <a:spcPts val="0"/>
                        </a:spcAft>
                        <a:buFont typeface="Symbol" panose="05050102010706020507" pitchFamily="18" charset="2"/>
                        <a:buChar char=""/>
                      </a:pPr>
                      <a:r>
                        <a:rPr lang="es-PE" sz="1000" dirty="0">
                          <a:effectLst/>
                        </a:rPr>
                        <a:t>26 asistencias técnicas regionales presenciales dirigidos a especialistas DRE, GRE, UGEL y Docentes asesores de los clubes de ciencia y tecnología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176212" lvl="0" indent="0" algn="ctr">
                        <a:lnSpc>
                          <a:spcPct val="107000"/>
                        </a:lnSpc>
                        <a:spcAft>
                          <a:spcPts val="0"/>
                        </a:spcAft>
                        <a:buFont typeface="Symbol" panose="05050102010706020507" pitchFamily="18" charset="2"/>
                        <a:buNone/>
                      </a:pPr>
                      <a:r>
                        <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PROCESO</a:t>
                      </a:r>
                    </a:p>
                  </a:txBody>
                  <a:tcPr marL="0" marR="0" marT="0" marB="0" anchor="ctr">
                    <a:solidFill>
                      <a:schemeClr val="accent4"/>
                    </a:solidFill>
                  </a:tcPr>
                </a:tc>
                <a:extLst>
                  <a:ext uri="{0D108BD9-81ED-4DB2-BD59-A6C34878D82A}">
                    <a16:rowId xmlns:a16="http://schemas.microsoft.com/office/drawing/2014/main" val="531397031"/>
                  </a:ext>
                </a:extLst>
              </a:tr>
            </a:tbl>
          </a:graphicData>
        </a:graphic>
      </p:graphicFrame>
      <p:sp>
        <p:nvSpPr>
          <p:cNvPr id="3" name="Elipse 2">
            <a:extLst>
              <a:ext uri="{FF2B5EF4-FFF2-40B4-BE49-F238E27FC236}">
                <a16:creationId xmlns:a16="http://schemas.microsoft.com/office/drawing/2014/main" id="{07561B6A-88E1-7803-3E6C-A18BB1B17D9A}"/>
              </a:ext>
            </a:extLst>
          </p:cNvPr>
          <p:cNvSpPr/>
          <p:nvPr/>
        </p:nvSpPr>
        <p:spPr>
          <a:xfrm>
            <a:off x="864701" y="2219662"/>
            <a:ext cx="216024" cy="216024"/>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PE"/>
          </a:p>
        </p:txBody>
      </p:sp>
      <p:sp>
        <p:nvSpPr>
          <p:cNvPr id="4" name="Elipse 3">
            <a:extLst>
              <a:ext uri="{FF2B5EF4-FFF2-40B4-BE49-F238E27FC236}">
                <a16:creationId xmlns:a16="http://schemas.microsoft.com/office/drawing/2014/main" id="{B2CC2C7A-5590-C43E-7093-F18C7FB2DE51}"/>
              </a:ext>
            </a:extLst>
          </p:cNvPr>
          <p:cNvSpPr/>
          <p:nvPr/>
        </p:nvSpPr>
        <p:spPr>
          <a:xfrm>
            <a:off x="3384842" y="2230695"/>
            <a:ext cx="216024" cy="216024"/>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PE"/>
          </a:p>
        </p:txBody>
      </p:sp>
      <p:sp>
        <p:nvSpPr>
          <p:cNvPr id="5" name="Elipse 4">
            <a:extLst>
              <a:ext uri="{FF2B5EF4-FFF2-40B4-BE49-F238E27FC236}">
                <a16:creationId xmlns:a16="http://schemas.microsoft.com/office/drawing/2014/main" id="{C978B89B-E4DB-1EE1-E7C5-855180F18764}"/>
              </a:ext>
            </a:extLst>
          </p:cNvPr>
          <p:cNvSpPr/>
          <p:nvPr/>
        </p:nvSpPr>
        <p:spPr>
          <a:xfrm>
            <a:off x="6274157" y="2230695"/>
            <a:ext cx="216024" cy="216024"/>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PE"/>
          </a:p>
        </p:txBody>
      </p:sp>
      <p:sp>
        <p:nvSpPr>
          <p:cNvPr id="6" name="Rectángulo 5">
            <a:extLst>
              <a:ext uri="{FF2B5EF4-FFF2-40B4-BE49-F238E27FC236}">
                <a16:creationId xmlns:a16="http://schemas.microsoft.com/office/drawing/2014/main" id="{CFB3DE94-E8CD-B378-F56A-96784E0CA580}"/>
              </a:ext>
            </a:extLst>
          </p:cNvPr>
          <p:cNvSpPr/>
          <p:nvPr/>
        </p:nvSpPr>
        <p:spPr>
          <a:xfrm>
            <a:off x="1085214" y="2206262"/>
            <a:ext cx="1944216" cy="276999"/>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r>
              <a:rPr lang="es-PE" sz="1200" dirty="0">
                <a:latin typeface="+mj-lt"/>
              </a:rPr>
              <a:t>INICIO (FASE DE ESPERA)</a:t>
            </a:r>
            <a:endParaRPr lang="es-PE" sz="900" dirty="0">
              <a:latin typeface="+mj-lt"/>
            </a:endParaRPr>
          </a:p>
        </p:txBody>
      </p:sp>
      <p:sp>
        <p:nvSpPr>
          <p:cNvPr id="7" name="Rectángulo 6">
            <a:extLst>
              <a:ext uri="{FF2B5EF4-FFF2-40B4-BE49-F238E27FC236}">
                <a16:creationId xmlns:a16="http://schemas.microsoft.com/office/drawing/2014/main" id="{2DF64C51-A6F0-C3CC-9C8C-DE365468A233}"/>
              </a:ext>
            </a:extLst>
          </p:cNvPr>
          <p:cNvSpPr/>
          <p:nvPr/>
        </p:nvSpPr>
        <p:spPr>
          <a:xfrm>
            <a:off x="3540618" y="2209479"/>
            <a:ext cx="2479267" cy="276999"/>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r>
              <a:rPr lang="es-PE" sz="1200" dirty="0">
                <a:latin typeface="+mj-lt"/>
              </a:rPr>
              <a:t>PROCESO (FASE DE DESARROLLO)</a:t>
            </a:r>
            <a:r>
              <a:rPr lang="es-PE" sz="900" dirty="0">
                <a:latin typeface="+mj-lt"/>
              </a:rPr>
              <a:t> </a:t>
            </a:r>
          </a:p>
        </p:txBody>
      </p:sp>
      <p:sp>
        <p:nvSpPr>
          <p:cNvPr id="8" name="Rectángulo 7">
            <a:extLst>
              <a:ext uri="{FF2B5EF4-FFF2-40B4-BE49-F238E27FC236}">
                <a16:creationId xmlns:a16="http://schemas.microsoft.com/office/drawing/2014/main" id="{E25424E4-9B8F-6A35-9761-4CDD15F7E260}"/>
              </a:ext>
            </a:extLst>
          </p:cNvPr>
          <p:cNvSpPr/>
          <p:nvPr/>
        </p:nvSpPr>
        <p:spPr>
          <a:xfrm>
            <a:off x="6300192" y="2211710"/>
            <a:ext cx="2479267" cy="276999"/>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r>
              <a:rPr lang="es-PE" sz="1200" dirty="0">
                <a:latin typeface="+mj-lt"/>
              </a:rPr>
              <a:t>CIERRE (FASE DE FINALIZADA)</a:t>
            </a:r>
            <a:endParaRPr lang="es-PE" sz="900" dirty="0">
              <a:latin typeface="+mj-lt"/>
            </a:endParaRPr>
          </a:p>
        </p:txBody>
      </p:sp>
      <p:sp>
        <p:nvSpPr>
          <p:cNvPr id="9" name="Rectángulo 8">
            <a:extLst>
              <a:ext uri="{FF2B5EF4-FFF2-40B4-BE49-F238E27FC236}">
                <a16:creationId xmlns:a16="http://schemas.microsoft.com/office/drawing/2014/main" id="{643E4524-2373-510B-3BB4-B1772B74409C}"/>
              </a:ext>
            </a:extLst>
          </p:cNvPr>
          <p:cNvSpPr/>
          <p:nvPr/>
        </p:nvSpPr>
        <p:spPr>
          <a:xfrm>
            <a:off x="1486372" y="1300281"/>
            <a:ext cx="6587758" cy="584775"/>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r>
              <a:rPr lang="es-PE" sz="1600" b="1" dirty="0">
                <a:latin typeface="+mj-lt"/>
              </a:rPr>
              <a:t>ESTADO SITUACIONAL DE LA SEGUNDA ACTIVIDAD CORRESPONDIENTE A LA SEGUNDA ETAPA NACIONAL </a:t>
            </a:r>
            <a:endParaRPr lang="es-PE" sz="1050" b="1" dirty="0">
              <a:latin typeface="+mj-lt"/>
            </a:endParaRPr>
          </a:p>
        </p:txBody>
      </p:sp>
    </p:spTree>
    <p:extLst>
      <p:ext uri="{BB962C8B-B14F-4D97-AF65-F5344CB8AC3E}">
        <p14:creationId xmlns:p14="http://schemas.microsoft.com/office/powerpoint/2010/main" val="41406325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Tabla 11">
            <a:extLst>
              <a:ext uri="{FF2B5EF4-FFF2-40B4-BE49-F238E27FC236}">
                <a16:creationId xmlns:a16="http://schemas.microsoft.com/office/drawing/2014/main" id="{7A5DC666-2183-6C29-6C9F-5573D53DB921}"/>
              </a:ext>
            </a:extLst>
          </p:cNvPr>
          <p:cNvGraphicFramePr>
            <a:graphicFrameLocks noGrp="1"/>
          </p:cNvGraphicFramePr>
          <p:nvPr>
            <p:extLst>
              <p:ext uri="{D42A27DB-BD31-4B8C-83A1-F6EECF244321}">
                <p14:modId xmlns:p14="http://schemas.microsoft.com/office/powerpoint/2010/main" val="891352370"/>
              </p:ext>
            </p:extLst>
          </p:nvPr>
        </p:nvGraphicFramePr>
        <p:xfrm>
          <a:off x="395536" y="1203598"/>
          <a:ext cx="8424935" cy="3672402"/>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681173631"/>
                    </a:ext>
                  </a:extLst>
                </a:gridCol>
                <a:gridCol w="1512168">
                  <a:extLst>
                    <a:ext uri="{9D8B030D-6E8A-4147-A177-3AD203B41FA5}">
                      <a16:colId xmlns:a16="http://schemas.microsoft.com/office/drawing/2014/main" val="3534178051"/>
                    </a:ext>
                  </a:extLst>
                </a:gridCol>
                <a:gridCol w="1152128">
                  <a:extLst>
                    <a:ext uri="{9D8B030D-6E8A-4147-A177-3AD203B41FA5}">
                      <a16:colId xmlns:a16="http://schemas.microsoft.com/office/drawing/2014/main" val="1760533052"/>
                    </a:ext>
                  </a:extLst>
                </a:gridCol>
                <a:gridCol w="1224136">
                  <a:extLst>
                    <a:ext uri="{9D8B030D-6E8A-4147-A177-3AD203B41FA5}">
                      <a16:colId xmlns:a16="http://schemas.microsoft.com/office/drawing/2014/main" val="4176033950"/>
                    </a:ext>
                  </a:extLst>
                </a:gridCol>
                <a:gridCol w="3168351">
                  <a:extLst>
                    <a:ext uri="{9D8B030D-6E8A-4147-A177-3AD203B41FA5}">
                      <a16:colId xmlns:a16="http://schemas.microsoft.com/office/drawing/2014/main" val="775024729"/>
                    </a:ext>
                  </a:extLst>
                </a:gridCol>
              </a:tblGrid>
              <a:tr h="498012">
                <a:tc>
                  <a:txBody>
                    <a:bodyPr/>
                    <a:lstStyle/>
                    <a:p>
                      <a:pPr algn="ctr">
                        <a:lnSpc>
                          <a:spcPct val="107000"/>
                        </a:lnSpc>
                        <a:spcAft>
                          <a:spcPts val="800"/>
                        </a:spcAft>
                      </a:pPr>
                      <a:r>
                        <a:rPr lang="es-PE"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EVENTOS REGIONALES</a:t>
                      </a:r>
                      <a:endParaRPr lang="es-P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DIRIGIDO A</a:t>
                      </a:r>
                      <a:endParaRPr lang="es-P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FECHA</a:t>
                      </a:r>
                      <a:endParaRPr lang="es-P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HORA</a:t>
                      </a:r>
                      <a:endParaRPr lang="es-P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LUGAR</a:t>
                      </a:r>
                      <a:endParaRPr lang="es-P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5745814"/>
                  </a:ext>
                </a:extLst>
              </a:tr>
              <a:tr h="218790">
                <a:tc rowSpan="1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ASISTENCIAS TÉCNICAS REGIONALES PRESENCIALES EN EL MARCO DE LA IMPLEMENTACIÓN DE LOS CLUBES DE CIENCIA Y TECNOLOGÍA</a:t>
                      </a:r>
                      <a:endParaRPr lang="es-PE"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s-PE" sz="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419" sz="700" dirty="0"/>
                        <a:t>DRE AMAZONAS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6164277"/>
                  </a:ext>
                </a:extLst>
              </a:tr>
              <a:tr h="246300">
                <a:tc vMerge="1">
                  <a:txBody>
                    <a:bodyPr/>
                    <a:lstStyle/>
                    <a:p>
                      <a:endParaRPr lang="es-PE" sz="100" dirty="0"/>
                    </a:p>
                  </a:txBody>
                  <a:tcPr/>
                </a:tc>
                <a:tc>
                  <a:txBody>
                    <a:bodyPr/>
                    <a:lstStyle/>
                    <a:p>
                      <a:pPr algn="ctr"/>
                      <a:r>
                        <a:rPr lang="es-419" sz="700" dirty="0"/>
                        <a:t>DRE ANCASH</a:t>
                      </a: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4412402"/>
                  </a:ext>
                </a:extLst>
              </a:tr>
              <a:tr h="246300">
                <a:tc vMerge="1">
                  <a:txBody>
                    <a:bodyPr/>
                    <a:lstStyle/>
                    <a:p>
                      <a:endParaRPr lang="es-PE" sz="100"/>
                    </a:p>
                  </a:txBody>
                  <a:tcPr/>
                </a:tc>
                <a:tc>
                  <a:txBody>
                    <a:bodyPr/>
                    <a:lstStyle/>
                    <a:p>
                      <a:pPr algn="ctr" fontAlgn="ctr"/>
                      <a:r>
                        <a:rPr lang="es-PE" sz="700" b="0" i="0" u="none" strike="noStrike" dirty="0">
                          <a:solidFill>
                            <a:srgbClr val="000000"/>
                          </a:solidFill>
                          <a:effectLst/>
                          <a:latin typeface="Calibri" panose="020F0502020204030204" pitchFamily="34" charset="0"/>
                        </a:rPr>
                        <a:t>DRE APURIMAC</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419" sz="700" dirty="0"/>
                        <a:t> </a:t>
                      </a: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5152044"/>
                  </a:ext>
                </a:extLst>
              </a:tr>
              <a:tr h="246300">
                <a:tc vMerge="1">
                  <a:txBody>
                    <a:bodyPr/>
                    <a:lstStyle/>
                    <a:p>
                      <a:endParaRPr lang="es-PE" sz="100"/>
                    </a:p>
                  </a:txBody>
                  <a:tcPr/>
                </a:tc>
                <a:tc>
                  <a:txBody>
                    <a:bodyPr/>
                    <a:lstStyle/>
                    <a:p>
                      <a:pPr algn="ctr" fontAlgn="ctr"/>
                      <a:r>
                        <a:rPr lang="es-PE" sz="700" b="0" i="0" u="none" strike="noStrike" dirty="0">
                          <a:solidFill>
                            <a:srgbClr val="000000"/>
                          </a:solidFill>
                          <a:effectLst/>
                          <a:latin typeface="Calibri" panose="020F0502020204030204" pitchFamily="34" charset="0"/>
                        </a:rPr>
                        <a:t>GRE AREQUIPA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419" sz="700" dirty="0"/>
                        <a:t>21 de Abril</a:t>
                      </a: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419" sz="700" dirty="0"/>
                        <a:t>14:30hrs</a:t>
                      </a: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419" sz="700" dirty="0"/>
                        <a:t>AUDITORIO LUCAS POBLETE DE LA FACULTAD DE ARQUITECTURA DE LA UNSACC</a:t>
                      </a: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9507357"/>
                  </a:ext>
                </a:extLst>
              </a:tr>
              <a:tr h="246300">
                <a:tc vMerge="1">
                  <a:txBody>
                    <a:bodyPr/>
                    <a:lstStyle/>
                    <a:p>
                      <a:endParaRPr lang="es-PE" sz="100"/>
                    </a:p>
                  </a:txBody>
                  <a:tcPr/>
                </a:tc>
                <a:tc>
                  <a:txBody>
                    <a:bodyPr/>
                    <a:lstStyle/>
                    <a:p>
                      <a:pPr algn="ctr" fontAlgn="ctr"/>
                      <a:r>
                        <a:rPr lang="es-PE" sz="700" b="0" i="0" u="none" strike="noStrike" dirty="0">
                          <a:solidFill>
                            <a:srgbClr val="000000"/>
                          </a:solidFill>
                          <a:effectLst/>
                          <a:latin typeface="Calibri" panose="020F0502020204030204" pitchFamily="34" charset="0"/>
                        </a:rPr>
                        <a:t>DRE AYACUCHO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0194477"/>
                  </a:ext>
                </a:extLst>
              </a:tr>
              <a:tr h="246300">
                <a:tc vMerge="1">
                  <a:txBody>
                    <a:bodyPr/>
                    <a:lstStyle/>
                    <a:p>
                      <a:endParaRPr lang="es-PE" sz="100"/>
                    </a:p>
                  </a:txBody>
                  <a:tcPr/>
                </a:tc>
                <a:tc>
                  <a:txBody>
                    <a:bodyPr/>
                    <a:lstStyle/>
                    <a:p>
                      <a:pPr algn="ctr" fontAlgn="ctr"/>
                      <a:r>
                        <a:rPr lang="es-PE" sz="700" b="0" i="0" u="none" strike="noStrike" dirty="0">
                          <a:solidFill>
                            <a:srgbClr val="000000"/>
                          </a:solidFill>
                          <a:effectLst/>
                          <a:latin typeface="Calibri" panose="020F0502020204030204" pitchFamily="34" charset="0"/>
                        </a:rPr>
                        <a:t>DRE CAJAMARCA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419" sz="700" dirty="0"/>
                        <a:t>16 de Junio</a:t>
                      </a: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419" sz="700" dirty="0"/>
                        <a:t>14:00hrs</a:t>
                      </a: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419" sz="700" dirty="0"/>
                        <a:t>AULA MAGNA DE LA UNIVERSIDAD NACIONAL DE CAJAMARCA</a:t>
                      </a: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6584863"/>
                  </a:ext>
                </a:extLst>
              </a:tr>
              <a:tr h="246300">
                <a:tc vMerge="1">
                  <a:txBody>
                    <a:bodyPr/>
                    <a:lstStyle/>
                    <a:p>
                      <a:endParaRPr lang="es-PE" sz="100"/>
                    </a:p>
                  </a:txBody>
                  <a:tcPr/>
                </a:tc>
                <a:tc>
                  <a:txBody>
                    <a:bodyPr/>
                    <a:lstStyle/>
                    <a:p>
                      <a:pPr algn="ctr" fontAlgn="ctr"/>
                      <a:r>
                        <a:rPr lang="es-PE" sz="700" b="0" i="0" u="none" strike="noStrike" dirty="0">
                          <a:solidFill>
                            <a:srgbClr val="000000"/>
                          </a:solidFill>
                          <a:effectLst/>
                          <a:latin typeface="Calibri" panose="020F0502020204030204" pitchFamily="34" charset="0"/>
                        </a:rPr>
                        <a:t>DRE CALLAO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8662463"/>
                  </a:ext>
                </a:extLst>
              </a:tr>
              <a:tr h="246300">
                <a:tc vMerge="1">
                  <a:txBody>
                    <a:bodyPr/>
                    <a:lstStyle/>
                    <a:p>
                      <a:endParaRPr lang="es-PE" sz="100"/>
                    </a:p>
                  </a:txBody>
                  <a:tcPr/>
                </a:tc>
                <a:tc>
                  <a:txBody>
                    <a:bodyPr/>
                    <a:lstStyle/>
                    <a:p>
                      <a:pPr algn="ctr" fontAlgn="ctr"/>
                      <a:r>
                        <a:rPr lang="es-PE" sz="700" b="0" i="0" u="none" strike="noStrike" dirty="0">
                          <a:solidFill>
                            <a:srgbClr val="000000"/>
                          </a:solidFill>
                          <a:effectLst/>
                          <a:latin typeface="Calibri" panose="020F0502020204030204" pitchFamily="34" charset="0"/>
                        </a:rPr>
                        <a:t>DRE CUSCO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1457143"/>
                  </a:ext>
                </a:extLst>
              </a:tr>
              <a:tr h="246300">
                <a:tc vMerge="1">
                  <a:txBody>
                    <a:bodyPr/>
                    <a:lstStyle/>
                    <a:p>
                      <a:endParaRPr lang="es-PE" sz="100"/>
                    </a:p>
                  </a:txBody>
                  <a:tcPr/>
                </a:tc>
                <a:tc>
                  <a:txBody>
                    <a:bodyPr/>
                    <a:lstStyle/>
                    <a:p>
                      <a:pPr algn="ctr" fontAlgn="ctr"/>
                      <a:r>
                        <a:rPr lang="es-PE" sz="700" b="0" i="0" u="none" strike="noStrike" dirty="0">
                          <a:solidFill>
                            <a:srgbClr val="000000"/>
                          </a:solidFill>
                          <a:effectLst/>
                          <a:latin typeface="Calibri" panose="020F0502020204030204" pitchFamily="34" charset="0"/>
                        </a:rPr>
                        <a:t>DRE HUANCAVELICA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0031251"/>
                  </a:ext>
                </a:extLst>
              </a:tr>
              <a:tr h="246300">
                <a:tc vMerge="1">
                  <a:txBody>
                    <a:bodyPr/>
                    <a:lstStyle/>
                    <a:p>
                      <a:endParaRPr lang="es-PE" sz="100"/>
                    </a:p>
                  </a:txBody>
                  <a:tcPr/>
                </a:tc>
                <a:tc>
                  <a:txBody>
                    <a:bodyPr/>
                    <a:lstStyle/>
                    <a:p>
                      <a:pPr algn="ctr" fontAlgn="ctr"/>
                      <a:r>
                        <a:rPr lang="es-PE" sz="700" b="0" i="0" u="none" strike="noStrike" dirty="0">
                          <a:solidFill>
                            <a:srgbClr val="000000"/>
                          </a:solidFill>
                          <a:effectLst/>
                          <a:latin typeface="Calibri" panose="020F0502020204030204" pitchFamily="34" charset="0"/>
                        </a:rPr>
                        <a:t>DRE HUANUCO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3142681"/>
                  </a:ext>
                </a:extLst>
              </a:tr>
              <a:tr h="246300">
                <a:tc vMerge="1">
                  <a:txBody>
                    <a:bodyPr/>
                    <a:lstStyle/>
                    <a:p>
                      <a:endParaRPr lang="es-PE" sz="100"/>
                    </a:p>
                  </a:txBody>
                  <a:tcPr/>
                </a:tc>
                <a:tc>
                  <a:txBody>
                    <a:bodyPr/>
                    <a:lstStyle/>
                    <a:p>
                      <a:pPr algn="ctr" fontAlgn="ctr"/>
                      <a:r>
                        <a:rPr lang="es-PE" sz="700" b="0" i="0" u="none" strike="noStrike" dirty="0">
                          <a:solidFill>
                            <a:srgbClr val="000000"/>
                          </a:solidFill>
                          <a:effectLst/>
                          <a:latin typeface="Calibri" panose="020F0502020204030204" pitchFamily="34" charset="0"/>
                        </a:rPr>
                        <a:t>DRE ICA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0008012"/>
                  </a:ext>
                </a:extLst>
              </a:tr>
              <a:tr h="246300">
                <a:tc vMerge="1">
                  <a:txBody>
                    <a:bodyPr/>
                    <a:lstStyle/>
                    <a:p>
                      <a:endParaRPr lang="es-PE" sz="100"/>
                    </a:p>
                  </a:txBody>
                  <a:tcPr/>
                </a:tc>
                <a:tc>
                  <a:txBody>
                    <a:bodyPr/>
                    <a:lstStyle/>
                    <a:p>
                      <a:pPr algn="ctr" fontAlgn="ctr"/>
                      <a:r>
                        <a:rPr lang="es-PE" sz="700" b="0" i="0" u="none" strike="noStrike" dirty="0">
                          <a:solidFill>
                            <a:srgbClr val="000000"/>
                          </a:solidFill>
                          <a:effectLst/>
                          <a:latin typeface="Calibri" panose="020F0502020204030204" pitchFamily="34" charset="0"/>
                        </a:rPr>
                        <a:t>DRE JUNÍN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419" sz="700" dirty="0"/>
                        <a:t>20 de Junio</a:t>
                      </a: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419" sz="700" dirty="0"/>
                        <a:t>8:00hrs</a:t>
                      </a: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419" sz="700" dirty="0"/>
                        <a:t>AUDITORIO DE LA I.E. EMBLEMÁTICA SANTA ISABEL DE HUANCAYO</a:t>
                      </a: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7560769"/>
                  </a:ext>
                </a:extLst>
              </a:tr>
              <a:tr h="246300">
                <a:tc vMerge="1">
                  <a:txBody>
                    <a:bodyPr/>
                    <a:lstStyle/>
                    <a:p>
                      <a:endParaRPr lang="es-PE" sz="100"/>
                    </a:p>
                  </a:txBody>
                  <a:tcPr/>
                </a:tc>
                <a:tc>
                  <a:txBody>
                    <a:bodyPr/>
                    <a:lstStyle/>
                    <a:p>
                      <a:pPr algn="ctr" fontAlgn="ctr"/>
                      <a:r>
                        <a:rPr lang="es-PE" sz="700" b="0" i="0" u="none" strike="noStrike" dirty="0">
                          <a:solidFill>
                            <a:srgbClr val="000000"/>
                          </a:solidFill>
                          <a:effectLst/>
                          <a:latin typeface="Calibri" panose="020F0502020204030204" pitchFamily="34" charset="0"/>
                        </a:rPr>
                        <a:t>GRE LA LIBERTAD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419" sz="700" dirty="0"/>
                        <a:t>05 de Junio</a:t>
                      </a: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419" sz="700" dirty="0"/>
                        <a:t>8</a:t>
                      </a:r>
                      <a:r>
                        <a:rPr lang="es-PE" sz="700" dirty="0"/>
                        <a:t>:00hrs</a:t>
                      </a:r>
                      <a:endParaRPr lang="es-419"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419" sz="700" dirty="0"/>
                        <a:t>AUDITORIO DE LA GERENCIA NACIONAL DE EDUCACIÓN DE LA LIBERTAD</a:t>
                      </a: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1269526"/>
                  </a:ext>
                </a:extLst>
              </a:tr>
            </a:tbl>
          </a:graphicData>
        </a:graphic>
      </p:graphicFrame>
    </p:spTree>
    <p:extLst>
      <p:ext uri="{BB962C8B-B14F-4D97-AF65-F5344CB8AC3E}">
        <p14:creationId xmlns:p14="http://schemas.microsoft.com/office/powerpoint/2010/main" val="2135434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7C2B895B-E89A-74DE-352B-42057F009225}"/>
              </a:ext>
            </a:extLst>
          </p:cNvPr>
          <p:cNvGraphicFramePr/>
          <p:nvPr>
            <p:extLst>
              <p:ext uri="{D42A27DB-BD31-4B8C-83A1-F6EECF244321}">
                <p14:modId xmlns:p14="http://schemas.microsoft.com/office/powerpoint/2010/main" val="991296630"/>
              </p:ext>
            </p:extLst>
          </p:nvPr>
        </p:nvGraphicFramePr>
        <p:xfrm>
          <a:off x="3851920" y="765941"/>
          <a:ext cx="4195254" cy="4461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5FEC59C5-3F97-B97E-0775-75948F904EDA}"/>
              </a:ext>
            </a:extLst>
          </p:cNvPr>
          <p:cNvSpPr txBox="1"/>
          <p:nvPr/>
        </p:nvSpPr>
        <p:spPr>
          <a:xfrm>
            <a:off x="0" y="2211710"/>
            <a:ext cx="3528392" cy="2123658"/>
          </a:xfrm>
          <a:prstGeom prst="rect">
            <a:avLst/>
          </a:prstGeom>
          <a:noFill/>
        </p:spPr>
        <p:txBody>
          <a:bodyPr wrap="square" rtlCol="0">
            <a:spAutoFit/>
          </a:bodyPr>
          <a:lstStyle/>
          <a:p>
            <a:pPr marL="228600" algn="just">
              <a:tabLst>
                <a:tab pos="270510" algn="l"/>
              </a:tabLst>
            </a:pPr>
            <a:r>
              <a:rPr lang="es-ES" sz="1200" dirty="0">
                <a:solidFill>
                  <a:schemeClr val="bg2">
                    <a:lumMod val="25000"/>
                  </a:schemeClr>
                </a:solidFill>
              </a:rPr>
              <a:t>Los clubes de ciencia y tecnología son una iniciativa de alcance nacional promovida por el CONCYTEC en coordinación con las instancias descentralizadas del MINEDU a nivel nacional. Que tienen como propósito, promover el desarrollo de la cultura científica desde la Educación Básica Regular, incentivando la realización de actividades científicas y tecnológicas en las comunidades educativas para potenciar las habilidades y conocimientos de la población estudiantil y docente.</a:t>
            </a:r>
          </a:p>
        </p:txBody>
      </p:sp>
      <p:sp>
        <p:nvSpPr>
          <p:cNvPr id="4" name="Flecha: a la izquierda y derecha 2">
            <a:extLst>
              <a:ext uri="{FF2B5EF4-FFF2-40B4-BE49-F238E27FC236}">
                <a16:creationId xmlns:a16="http://schemas.microsoft.com/office/drawing/2014/main" id="{045EAFE7-3479-3744-2402-312BD3DD332F}"/>
              </a:ext>
            </a:extLst>
          </p:cNvPr>
          <p:cNvSpPr/>
          <p:nvPr/>
        </p:nvSpPr>
        <p:spPr>
          <a:xfrm rot="16200000">
            <a:off x="6626395" y="2494311"/>
            <a:ext cx="3628806" cy="9033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s-MX" sz="3600" dirty="0"/>
              <a:t>SIGECCYT</a:t>
            </a:r>
            <a:endParaRPr lang="es-PE" sz="3600" dirty="0"/>
          </a:p>
        </p:txBody>
      </p:sp>
      <p:sp>
        <p:nvSpPr>
          <p:cNvPr id="5" name="Rectángulo: esquinas redondeadas 1">
            <a:extLst>
              <a:ext uri="{FF2B5EF4-FFF2-40B4-BE49-F238E27FC236}">
                <a16:creationId xmlns:a16="http://schemas.microsoft.com/office/drawing/2014/main" id="{C4EB7D6B-944D-FFBA-C8EB-6C835C12EFCC}"/>
              </a:ext>
            </a:extLst>
          </p:cNvPr>
          <p:cNvSpPr/>
          <p:nvPr/>
        </p:nvSpPr>
        <p:spPr>
          <a:xfrm>
            <a:off x="345445" y="1635646"/>
            <a:ext cx="3074428" cy="4069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sz="1800" b="1" dirty="0">
                <a:solidFill>
                  <a:srgbClr val="00B050"/>
                </a:solidFill>
                <a:latin typeface="+mj-lt"/>
              </a:rPr>
              <a:t>Alcances y niveles de gestión</a:t>
            </a:r>
            <a:endParaRPr lang="es-PE" sz="1800" b="1" dirty="0">
              <a:solidFill>
                <a:srgbClr val="00B050"/>
              </a:solidFill>
              <a:latin typeface="+mj-lt"/>
            </a:endParaRPr>
          </a:p>
        </p:txBody>
      </p:sp>
    </p:spTree>
    <p:extLst>
      <p:ext uri="{BB962C8B-B14F-4D97-AF65-F5344CB8AC3E}">
        <p14:creationId xmlns:p14="http://schemas.microsoft.com/office/powerpoint/2010/main" val="31526069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Tabla 11">
            <a:extLst>
              <a:ext uri="{FF2B5EF4-FFF2-40B4-BE49-F238E27FC236}">
                <a16:creationId xmlns:a16="http://schemas.microsoft.com/office/drawing/2014/main" id="{7A5DC666-2183-6C29-6C9F-5573D53DB921}"/>
              </a:ext>
            </a:extLst>
          </p:cNvPr>
          <p:cNvGraphicFramePr>
            <a:graphicFrameLocks noGrp="1"/>
          </p:cNvGraphicFramePr>
          <p:nvPr>
            <p:extLst>
              <p:ext uri="{D42A27DB-BD31-4B8C-83A1-F6EECF244321}">
                <p14:modId xmlns:p14="http://schemas.microsoft.com/office/powerpoint/2010/main" val="2729374786"/>
              </p:ext>
            </p:extLst>
          </p:nvPr>
        </p:nvGraphicFramePr>
        <p:xfrm>
          <a:off x="395536" y="1203598"/>
          <a:ext cx="8424935" cy="3672402"/>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681173631"/>
                    </a:ext>
                  </a:extLst>
                </a:gridCol>
                <a:gridCol w="1512168">
                  <a:extLst>
                    <a:ext uri="{9D8B030D-6E8A-4147-A177-3AD203B41FA5}">
                      <a16:colId xmlns:a16="http://schemas.microsoft.com/office/drawing/2014/main" val="3534178051"/>
                    </a:ext>
                  </a:extLst>
                </a:gridCol>
                <a:gridCol w="1152128">
                  <a:extLst>
                    <a:ext uri="{9D8B030D-6E8A-4147-A177-3AD203B41FA5}">
                      <a16:colId xmlns:a16="http://schemas.microsoft.com/office/drawing/2014/main" val="1760533052"/>
                    </a:ext>
                  </a:extLst>
                </a:gridCol>
                <a:gridCol w="1224136">
                  <a:extLst>
                    <a:ext uri="{9D8B030D-6E8A-4147-A177-3AD203B41FA5}">
                      <a16:colId xmlns:a16="http://schemas.microsoft.com/office/drawing/2014/main" val="4176033950"/>
                    </a:ext>
                  </a:extLst>
                </a:gridCol>
                <a:gridCol w="3168351">
                  <a:extLst>
                    <a:ext uri="{9D8B030D-6E8A-4147-A177-3AD203B41FA5}">
                      <a16:colId xmlns:a16="http://schemas.microsoft.com/office/drawing/2014/main" val="775024729"/>
                    </a:ext>
                  </a:extLst>
                </a:gridCol>
              </a:tblGrid>
              <a:tr h="498012">
                <a:tc>
                  <a:txBody>
                    <a:bodyPr/>
                    <a:lstStyle/>
                    <a:p>
                      <a:pPr algn="ctr">
                        <a:lnSpc>
                          <a:spcPct val="107000"/>
                        </a:lnSpc>
                        <a:spcAft>
                          <a:spcPts val="800"/>
                        </a:spcAft>
                      </a:pPr>
                      <a:r>
                        <a:rPr lang="es-PE"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EVENTOS REGIONALES</a:t>
                      </a:r>
                      <a:endParaRPr lang="es-P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DIRIGIDO A</a:t>
                      </a:r>
                      <a:endParaRPr lang="es-P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FECHA</a:t>
                      </a:r>
                      <a:endParaRPr lang="es-P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HORA</a:t>
                      </a:r>
                      <a:endParaRPr lang="es-P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LUGAR</a:t>
                      </a:r>
                      <a:endParaRPr lang="es-P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5745814"/>
                  </a:ext>
                </a:extLst>
              </a:tr>
              <a:tr h="218790">
                <a:tc rowSpan="1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ASISTENCIAS TÉCNICAS REGIONALES PRESENCIALES EN EL MARCO DE LA IMPLEMENTACIÓN DE LOS CLUBES DE CIENCIA Y TECNOLOGÍA</a:t>
                      </a:r>
                      <a:endParaRPr lang="es-PE"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s-PE" sz="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PE" sz="700" b="0" i="0" u="none" strike="noStrike" dirty="0">
                          <a:solidFill>
                            <a:srgbClr val="000000"/>
                          </a:solidFill>
                          <a:effectLst/>
                          <a:latin typeface="Calibri" panose="020F0502020204030204" pitchFamily="34" charset="0"/>
                        </a:rPr>
                        <a:t>GRE LAMBAYEQUE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6164277"/>
                  </a:ext>
                </a:extLst>
              </a:tr>
              <a:tr h="246300">
                <a:tc vMerge="1">
                  <a:txBody>
                    <a:bodyPr/>
                    <a:lstStyle/>
                    <a:p>
                      <a:endParaRPr lang="es-PE" sz="100" dirty="0"/>
                    </a:p>
                  </a:txBody>
                  <a:tcPr/>
                </a:tc>
                <a:tc>
                  <a:txBody>
                    <a:bodyPr/>
                    <a:lstStyle/>
                    <a:p>
                      <a:pPr algn="ctr" fontAlgn="ctr"/>
                      <a:r>
                        <a:rPr lang="es-PE" sz="700" b="0" i="0" u="none" strike="noStrike" dirty="0">
                          <a:solidFill>
                            <a:srgbClr val="000000"/>
                          </a:solidFill>
                          <a:effectLst/>
                          <a:latin typeface="Calibri" panose="020F0502020204030204" pitchFamily="34" charset="0"/>
                        </a:rPr>
                        <a:t>DRE LIMA METROPOLITANA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4412402"/>
                  </a:ext>
                </a:extLst>
              </a:tr>
              <a:tr h="246300">
                <a:tc vMerge="1">
                  <a:txBody>
                    <a:bodyPr/>
                    <a:lstStyle/>
                    <a:p>
                      <a:endParaRPr lang="es-PE" sz="100"/>
                    </a:p>
                  </a:txBody>
                  <a:tcPr/>
                </a:tc>
                <a:tc>
                  <a:txBody>
                    <a:bodyPr/>
                    <a:lstStyle/>
                    <a:p>
                      <a:pPr algn="ctr" fontAlgn="ctr"/>
                      <a:r>
                        <a:rPr lang="es-PE" sz="700" b="0" i="0" u="none" strike="noStrike" dirty="0">
                          <a:solidFill>
                            <a:srgbClr val="000000"/>
                          </a:solidFill>
                          <a:effectLst/>
                          <a:latin typeface="Calibri" panose="020F0502020204030204" pitchFamily="34" charset="0"/>
                        </a:rPr>
                        <a:t>DRE LIMA PROVINCIAS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419" sz="700" dirty="0"/>
                        <a:t> </a:t>
                      </a: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5152044"/>
                  </a:ext>
                </a:extLst>
              </a:tr>
              <a:tr h="246300">
                <a:tc vMerge="1">
                  <a:txBody>
                    <a:bodyPr/>
                    <a:lstStyle/>
                    <a:p>
                      <a:endParaRPr lang="es-PE" sz="100"/>
                    </a:p>
                  </a:txBody>
                  <a:tcPr/>
                </a:tc>
                <a:tc>
                  <a:txBody>
                    <a:bodyPr/>
                    <a:lstStyle/>
                    <a:p>
                      <a:pPr algn="ctr" fontAlgn="ctr"/>
                      <a:r>
                        <a:rPr lang="es-PE" sz="700" b="0" i="0" u="none" strike="noStrike" dirty="0">
                          <a:solidFill>
                            <a:srgbClr val="000000"/>
                          </a:solidFill>
                          <a:effectLst/>
                          <a:latin typeface="Calibri" panose="020F0502020204030204" pitchFamily="34" charset="0"/>
                        </a:rPr>
                        <a:t>GRE LORETO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9507357"/>
                  </a:ext>
                </a:extLst>
              </a:tr>
              <a:tr h="246300">
                <a:tc vMerge="1">
                  <a:txBody>
                    <a:bodyPr/>
                    <a:lstStyle/>
                    <a:p>
                      <a:endParaRPr lang="es-PE" sz="100"/>
                    </a:p>
                  </a:txBody>
                  <a:tcPr/>
                </a:tc>
                <a:tc>
                  <a:txBody>
                    <a:bodyPr/>
                    <a:lstStyle/>
                    <a:p>
                      <a:pPr algn="ctr" fontAlgn="ctr"/>
                      <a:r>
                        <a:rPr lang="es-PE" sz="700" b="0" i="0" u="none" strike="noStrike" dirty="0">
                          <a:solidFill>
                            <a:srgbClr val="000000"/>
                          </a:solidFill>
                          <a:effectLst/>
                          <a:latin typeface="Calibri" panose="020F0502020204030204" pitchFamily="34" charset="0"/>
                        </a:rPr>
                        <a:t>DRE MADRE DE DIOS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0194477"/>
                  </a:ext>
                </a:extLst>
              </a:tr>
              <a:tr h="246300">
                <a:tc vMerge="1">
                  <a:txBody>
                    <a:bodyPr/>
                    <a:lstStyle/>
                    <a:p>
                      <a:endParaRPr lang="es-PE" sz="100"/>
                    </a:p>
                  </a:txBody>
                  <a:tcPr/>
                </a:tc>
                <a:tc>
                  <a:txBody>
                    <a:bodyPr/>
                    <a:lstStyle/>
                    <a:p>
                      <a:pPr algn="ctr" fontAlgn="ctr"/>
                      <a:r>
                        <a:rPr lang="es-PE" sz="700" b="0" i="0" u="none" strike="noStrike" dirty="0">
                          <a:solidFill>
                            <a:srgbClr val="000000"/>
                          </a:solidFill>
                          <a:effectLst/>
                          <a:latin typeface="Calibri" panose="020F0502020204030204" pitchFamily="34" charset="0"/>
                        </a:rPr>
                        <a:t>DRE MOQUEGUA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419" sz="700" dirty="0"/>
                        <a:t>30 de Mayo</a:t>
                      </a: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700" dirty="0"/>
                        <a:t>9:00hrs / 14:00hrs</a:t>
                      </a: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419" sz="700" dirty="0"/>
                        <a:t>AUDITORIO DE LA UGEL MARISCAL NIETO / AUDITORIO DE LA UGEL ILO</a:t>
                      </a: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6584863"/>
                  </a:ext>
                </a:extLst>
              </a:tr>
              <a:tr h="246300">
                <a:tc vMerge="1">
                  <a:txBody>
                    <a:bodyPr/>
                    <a:lstStyle/>
                    <a:p>
                      <a:endParaRPr lang="es-PE" sz="100"/>
                    </a:p>
                  </a:txBody>
                  <a:tcPr/>
                </a:tc>
                <a:tc>
                  <a:txBody>
                    <a:bodyPr/>
                    <a:lstStyle/>
                    <a:p>
                      <a:pPr algn="ctr" fontAlgn="ctr"/>
                      <a:r>
                        <a:rPr lang="es-PE" sz="700" b="0" i="0" u="none" strike="noStrike" dirty="0">
                          <a:solidFill>
                            <a:srgbClr val="000000"/>
                          </a:solidFill>
                          <a:effectLst/>
                          <a:latin typeface="Calibri" panose="020F0502020204030204" pitchFamily="34" charset="0"/>
                        </a:rPr>
                        <a:t>DRE PASCO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8662463"/>
                  </a:ext>
                </a:extLst>
              </a:tr>
              <a:tr h="246300">
                <a:tc vMerge="1">
                  <a:txBody>
                    <a:bodyPr/>
                    <a:lstStyle/>
                    <a:p>
                      <a:endParaRPr lang="es-PE" sz="100"/>
                    </a:p>
                  </a:txBody>
                  <a:tcPr/>
                </a:tc>
                <a:tc>
                  <a:txBody>
                    <a:bodyPr/>
                    <a:lstStyle/>
                    <a:p>
                      <a:pPr algn="ctr" fontAlgn="ctr"/>
                      <a:r>
                        <a:rPr lang="es-PE" sz="700" b="0" i="0" u="none" strike="noStrike" dirty="0">
                          <a:solidFill>
                            <a:srgbClr val="000000"/>
                          </a:solidFill>
                          <a:effectLst/>
                          <a:latin typeface="Calibri" panose="020F0502020204030204" pitchFamily="34" charset="0"/>
                        </a:rPr>
                        <a:t>DRE PIURA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1457143"/>
                  </a:ext>
                </a:extLst>
              </a:tr>
              <a:tr h="246300">
                <a:tc vMerge="1">
                  <a:txBody>
                    <a:bodyPr/>
                    <a:lstStyle/>
                    <a:p>
                      <a:endParaRPr lang="es-PE" sz="100"/>
                    </a:p>
                  </a:txBody>
                  <a:tcPr/>
                </a:tc>
                <a:tc>
                  <a:txBody>
                    <a:bodyPr/>
                    <a:lstStyle/>
                    <a:p>
                      <a:pPr algn="ctr" fontAlgn="ctr"/>
                      <a:r>
                        <a:rPr lang="es-PE" sz="700" b="0" i="0" u="none" strike="noStrike" dirty="0">
                          <a:solidFill>
                            <a:srgbClr val="000000"/>
                          </a:solidFill>
                          <a:effectLst/>
                          <a:latin typeface="Calibri" panose="020F0502020204030204" pitchFamily="34" charset="0"/>
                        </a:rPr>
                        <a:t>DRE PUNO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419" sz="700" dirty="0"/>
                        <a:t>31 de Mayo</a:t>
                      </a: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419" sz="700" dirty="0"/>
                        <a:t>8:00hrs </a:t>
                      </a: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419" sz="700" dirty="0"/>
                        <a:t>AUDITORIO DE LA UNIVERSIDAD PERUANA UNIÓN DE JULIACA</a:t>
                      </a: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0031251"/>
                  </a:ext>
                </a:extLst>
              </a:tr>
              <a:tr h="246300">
                <a:tc vMerge="1">
                  <a:txBody>
                    <a:bodyPr/>
                    <a:lstStyle/>
                    <a:p>
                      <a:endParaRPr lang="es-PE" sz="100"/>
                    </a:p>
                  </a:txBody>
                  <a:tcPr/>
                </a:tc>
                <a:tc>
                  <a:txBody>
                    <a:bodyPr/>
                    <a:lstStyle/>
                    <a:p>
                      <a:pPr algn="ctr" fontAlgn="ctr"/>
                      <a:r>
                        <a:rPr lang="es-PE" sz="700" b="0" i="0" u="none" strike="noStrike" dirty="0">
                          <a:solidFill>
                            <a:srgbClr val="000000"/>
                          </a:solidFill>
                          <a:effectLst/>
                          <a:latin typeface="Calibri" panose="020F0502020204030204" pitchFamily="34" charset="0"/>
                        </a:rPr>
                        <a:t>DRE SAN MARTIN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3142681"/>
                  </a:ext>
                </a:extLst>
              </a:tr>
              <a:tr h="246300">
                <a:tc vMerge="1">
                  <a:txBody>
                    <a:bodyPr/>
                    <a:lstStyle/>
                    <a:p>
                      <a:endParaRPr lang="es-PE" sz="100"/>
                    </a:p>
                  </a:txBody>
                  <a:tcPr/>
                </a:tc>
                <a:tc>
                  <a:txBody>
                    <a:bodyPr/>
                    <a:lstStyle/>
                    <a:p>
                      <a:pPr algn="ctr" fontAlgn="ctr"/>
                      <a:r>
                        <a:rPr lang="es-PE" sz="700" b="0" i="0" u="none" strike="noStrike" dirty="0">
                          <a:solidFill>
                            <a:srgbClr val="000000"/>
                          </a:solidFill>
                          <a:effectLst/>
                          <a:latin typeface="Calibri" panose="020F0502020204030204" pitchFamily="34" charset="0"/>
                        </a:rPr>
                        <a:t>DRE TACNA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419" sz="700" dirty="0"/>
                        <a:t>29 de Mayo</a:t>
                      </a: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700" dirty="0"/>
                        <a:t>9:00hrs / 14:00hrs</a:t>
                      </a: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419" sz="700" dirty="0"/>
                        <a:t>AUDITORIO DE LA UGEL TACNA </a:t>
                      </a: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0008012"/>
                  </a:ext>
                </a:extLst>
              </a:tr>
              <a:tr h="246300">
                <a:tc vMerge="1">
                  <a:txBody>
                    <a:bodyPr/>
                    <a:lstStyle/>
                    <a:p>
                      <a:endParaRPr lang="es-PE" sz="100"/>
                    </a:p>
                  </a:txBody>
                  <a:tcPr/>
                </a:tc>
                <a:tc>
                  <a:txBody>
                    <a:bodyPr/>
                    <a:lstStyle/>
                    <a:p>
                      <a:pPr algn="ctr" fontAlgn="ctr"/>
                      <a:r>
                        <a:rPr lang="es-PE" sz="700" b="0" i="0" u="none" strike="noStrike" dirty="0">
                          <a:solidFill>
                            <a:srgbClr val="000000"/>
                          </a:solidFill>
                          <a:effectLst/>
                          <a:latin typeface="Calibri" panose="020F0502020204030204" pitchFamily="34" charset="0"/>
                        </a:rPr>
                        <a:t>DRE TUMBES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7560769"/>
                  </a:ext>
                </a:extLst>
              </a:tr>
              <a:tr h="246300">
                <a:tc vMerge="1">
                  <a:txBody>
                    <a:bodyPr/>
                    <a:lstStyle/>
                    <a:p>
                      <a:endParaRPr lang="es-PE" sz="100"/>
                    </a:p>
                  </a:txBody>
                  <a:tcPr/>
                </a:tc>
                <a:tc>
                  <a:txBody>
                    <a:bodyPr/>
                    <a:lstStyle/>
                    <a:p>
                      <a:pPr algn="ctr" fontAlgn="ctr"/>
                      <a:r>
                        <a:rPr lang="es-PE" sz="700" b="0" i="0" u="none" strike="noStrike" dirty="0">
                          <a:solidFill>
                            <a:srgbClr val="000000"/>
                          </a:solidFill>
                          <a:effectLst/>
                          <a:latin typeface="Calibri" panose="020F0502020204030204" pitchFamily="34" charset="0"/>
                        </a:rPr>
                        <a:t>DRE UCAYALI</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1269526"/>
                  </a:ext>
                </a:extLst>
              </a:tr>
            </a:tbl>
          </a:graphicData>
        </a:graphic>
      </p:graphicFrame>
    </p:spTree>
    <p:extLst>
      <p:ext uri="{BB962C8B-B14F-4D97-AF65-F5344CB8AC3E}">
        <p14:creationId xmlns:p14="http://schemas.microsoft.com/office/powerpoint/2010/main" val="42461377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616603080"/>
              </p:ext>
            </p:extLst>
          </p:nvPr>
        </p:nvGraphicFramePr>
        <p:xfrm>
          <a:off x="161509" y="2355726"/>
          <a:ext cx="8820981" cy="2622790"/>
        </p:xfrm>
        <a:graphic>
          <a:graphicData uri="http://schemas.openxmlformats.org/drawingml/2006/table">
            <a:tbl>
              <a:tblPr firstRow="1" firstCol="1" bandRow="1">
                <a:tableStyleId>{BC89EF96-8CEA-46FF-86C4-4CE0E7609802}</a:tableStyleId>
              </a:tblPr>
              <a:tblGrid>
                <a:gridCol w="468053">
                  <a:extLst>
                    <a:ext uri="{9D8B030D-6E8A-4147-A177-3AD203B41FA5}">
                      <a16:colId xmlns:a16="http://schemas.microsoft.com/office/drawing/2014/main" val="2436296702"/>
                    </a:ext>
                  </a:extLst>
                </a:gridCol>
                <a:gridCol w="2133977">
                  <a:extLst>
                    <a:ext uri="{9D8B030D-6E8A-4147-A177-3AD203B41FA5}">
                      <a16:colId xmlns:a16="http://schemas.microsoft.com/office/drawing/2014/main" val="1387243699"/>
                    </a:ext>
                  </a:extLst>
                </a:gridCol>
                <a:gridCol w="1512168">
                  <a:extLst>
                    <a:ext uri="{9D8B030D-6E8A-4147-A177-3AD203B41FA5}">
                      <a16:colId xmlns:a16="http://schemas.microsoft.com/office/drawing/2014/main" val="3829982875"/>
                    </a:ext>
                  </a:extLst>
                </a:gridCol>
                <a:gridCol w="1154306">
                  <a:extLst>
                    <a:ext uri="{9D8B030D-6E8A-4147-A177-3AD203B41FA5}">
                      <a16:colId xmlns:a16="http://schemas.microsoft.com/office/drawing/2014/main" val="1239451161"/>
                    </a:ext>
                  </a:extLst>
                </a:gridCol>
                <a:gridCol w="2238331">
                  <a:extLst>
                    <a:ext uri="{9D8B030D-6E8A-4147-A177-3AD203B41FA5}">
                      <a16:colId xmlns:a16="http://schemas.microsoft.com/office/drawing/2014/main" val="3012017024"/>
                    </a:ext>
                  </a:extLst>
                </a:gridCol>
                <a:gridCol w="1314146">
                  <a:extLst>
                    <a:ext uri="{9D8B030D-6E8A-4147-A177-3AD203B41FA5}">
                      <a16:colId xmlns:a16="http://schemas.microsoft.com/office/drawing/2014/main" val="371503370"/>
                    </a:ext>
                  </a:extLst>
                </a:gridCol>
              </a:tblGrid>
              <a:tr h="282585">
                <a:tc>
                  <a:txBody>
                    <a:bodyPr/>
                    <a:lstStyle/>
                    <a:p>
                      <a:pPr algn="ctr">
                        <a:lnSpc>
                          <a:spcPct val="107000"/>
                        </a:lnSpc>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N°</a:t>
                      </a:r>
                    </a:p>
                  </a:txBody>
                  <a:tcPr marL="95250" marR="95250" marT="95250" marB="95250" anchor="ctr">
                    <a:solidFill>
                      <a:schemeClr val="bg1"/>
                    </a:solidFill>
                  </a:tcPr>
                </a:tc>
                <a:tc>
                  <a:txBody>
                    <a:bodyPr/>
                    <a:lstStyle/>
                    <a:p>
                      <a:pPr algn="ctr">
                        <a:lnSpc>
                          <a:spcPct val="107000"/>
                        </a:lnSpc>
                        <a:spcAft>
                          <a:spcPts val="0"/>
                        </a:spcAft>
                      </a:pPr>
                      <a:r>
                        <a:rPr lang="es-PE" sz="1000" b="1" dirty="0">
                          <a:effectLst/>
                        </a:rPr>
                        <a:t>ACTIVIDADES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marL="90170" algn="ctr">
                        <a:lnSpc>
                          <a:spcPct val="107000"/>
                        </a:lnSpc>
                        <a:spcAft>
                          <a:spcPts val="0"/>
                        </a:spcAft>
                      </a:pPr>
                      <a:r>
                        <a:rPr lang="es-PE" sz="1000" b="1" dirty="0">
                          <a:effectLst/>
                        </a:rPr>
                        <a:t>RESPONSABLES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algn="ctr">
                        <a:lnSpc>
                          <a:spcPct val="107000"/>
                        </a:lnSpc>
                        <a:spcAft>
                          <a:spcPts val="0"/>
                        </a:spcAft>
                      </a:pPr>
                      <a:r>
                        <a:rPr lang="es-PE" sz="1000" b="1" dirty="0">
                          <a:effectLst/>
                        </a:rPr>
                        <a:t>CRONOGRAMA</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algn="ctr">
                        <a:lnSpc>
                          <a:spcPct val="107000"/>
                        </a:lnSpc>
                        <a:spcAft>
                          <a:spcPts val="0"/>
                        </a:spcAft>
                      </a:pPr>
                      <a:r>
                        <a:rPr lang="es-PE" sz="1000" b="1" dirty="0">
                          <a:effectLst/>
                        </a:rPr>
                        <a:t>OBJETIVO</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algn="ctr">
                        <a:lnSpc>
                          <a:spcPct val="107000"/>
                        </a:lnSpc>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SITUACIÓN</a:t>
                      </a:r>
                    </a:p>
                  </a:txBody>
                  <a:tcPr marL="0" marR="0" marT="0" marB="0" anchor="ctr">
                    <a:solidFill>
                      <a:schemeClr val="bg1"/>
                    </a:solidFill>
                  </a:tcPr>
                </a:tc>
                <a:extLst>
                  <a:ext uri="{0D108BD9-81ED-4DB2-BD59-A6C34878D82A}">
                    <a16:rowId xmlns:a16="http://schemas.microsoft.com/office/drawing/2014/main" val="235900214"/>
                  </a:ext>
                </a:extLst>
              </a:tr>
              <a:tr h="951724">
                <a:tc>
                  <a:txBody>
                    <a:bodyPr/>
                    <a:lstStyle/>
                    <a:p>
                      <a:pPr algn="ctr">
                        <a:lnSpc>
                          <a:spcPct val="107000"/>
                        </a:lnSpc>
                        <a:spcAft>
                          <a:spcPts val="0"/>
                        </a:spcAft>
                      </a:pPr>
                      <a:r>
                        <a:rPr lang="en-US" sz="1000" b="0" dirty="0">
                          <a:effectLst/>
                          <a:latin typeface="Calibri" panose="020F0502020204030204" pitchFamily="34" charset="0"/>
                          <a:ea typeface="Calibri" panose="020F0502020204030204" pitchFamily="34" charset="0"/>
                          <a:cs typeface="Times New Roman" panose="02020603050405020304" pitchFamily="18" charset="0"/>
                        </a:rPr>
                        <a:t>01</a:t>
                      </a:r>
                    </a:p>
                  </a:txBody>
                  <a:tcPr marL="95250" marR="95250" marT="95250" marB="95250" anchor="ctr">
                    <a:solidFill>
                      <a:schemeClr val="bg1"/>
                    </a:solidFill>
                  </a:tcPr>
                </a:tc>
                <a:tc>
                  <a:txBody>
                    <a:bodyPr/>
                    <a:lstStyle/>
                    <a:p>
                      <a:pPr algn="just">
                        <a:lnSpc>
                          <a:spcPct val="107000"/>
                        </a:lnSpc>
                        <a:spcAft>
                          <a:spcPts val="0"/>
                        </a:spcAft>
                      </a:pPr>
                      <a:r>
                        <a:rPr lang="es-PE" sz="1000" b="0" dirty="0">
                          <a:effectLst/>
                        </a:rPr>
                        <a:t>Actualización del registro de información y registro de actividades de los clubes de ciencia y tecnología a través del SIGECCYT del CONCYTEC</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marL="90170" algn="ctr">
                        <a:lnSpc>
                          <a:spcPct val="107000"/>
                        </a:lnSpc>
                        <a:spcAft>
                          <a:spcPts val="0"/>
                        </a:spcAft>
                      </a:pPr>
                      <a:r>
                        <a:rPr lang="es-PE" sz="1000" dirty="0">
                          <a:effectLst/>
                        </a:rPr>
                        <a:t>Docentes Asesores de los Clubes de ciencia y tecnología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algn="ctr">
                        <a:lnSpc>
                          <a:spcPct val="107000"/>
                        </a:lnSpc>
                        <a:spcAft>
                          <a:spcPts val="0"/>
                        </a:spcAft>
                      </a:pPr>
                      <a:r>
                        <a:rPr lang="es-PE" sz="1000" dirty="0">
                          <a:effectLst/>
                        </a:rPr>
                        <a:t>Hasta el 31 de julio del 2023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marL="342900" lvl="0" indent="-166688">
                        <a:lnSpc>
                          <a:spcPct val="107000"/>
                        </a:lnSpc>
                        <a:spcAft>
                          <a:spcPts val="0"/>
                        </a:spcAft>
                        <a:buFont typeface="Symbol" panose="05050102010706020507" pitchFamily="18" charset="2"/>
                        <a:buChar char=""/>
                      </a:pPr>
                      <a:r>
                        <a:rPr lang="es-PE" sz="1000" dirty="0">
                          <a:effectLst/>
                        </a:rPr>
                        <a:t>Actualización del registro de información y registro de actividades de 10000 mil clubes de ciencia y tecnología a través del SIGECCYT del CONCYTEC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176212" lvl="0" indent="0" algn="ctr">
                        <a:lnSpc>
                          <a:spcPct val="107000"/>
                        </a:lnSpc>
                        <a:spcAft>
                          <a:spcPts val="0"/>
                        </a:spcAft>
                        <a:buFont typeface="Symbol" panose="05050102010706020507" pitchFamily="18" charset="2"/>
                        <a:buNone/>
                      </a:pPr>
                      <a:r>
                        <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PROCESO</a:t>
                      </a:r>
                    </a:p>
                  </a:txBody>
                  <a:tcPr marL="0" marR="0" marT="0" marB="0" anchor="ctr">
                    <a:solidFill>
                      <a:schemeClr val="accent4"/>
                    </a:solidFill>
                  </a:tcPr>
                </a:tc>
                <a:extLst>
                  <a:ext uri="{0D108BD9-81ED-4DB2-BD59-A6C34878D82A}">
                    <a16:rowId xmlns:a16="http://schemas.microsoft.com/office/drawing/2014/main" val="531397031"/>
                  </a:ext>
                </a:extLst>
              </a:tr>
              <a:tr h="1213963">
                <a:tc>
                  <a:txBody>
                    <a:bodyPr/>
                    <a:lstStyle/>
                    <a:p>
                      <a:pPr algn="ctr">
                        <a:lnSpc>
                          <a:spcPct val="107000"/>
                        </a:lnSpc>
                        <a:spcAft>
                          <a:spcPts val="0"/>
                        </a:spcAft>
                      </a:pPr>
                      <a:r>
                        <a:rPr lang="en-US" sz="1000" b="0" dirty="0">
                          <a:effectLst/>
                          <a:latin typeface="Calibri" panose="020F0502020204030204" pitchFamily="34" charset="0"/>
                          <a:ea typeface="Calibri" panose="020F0502020204030204" pitchFamily="34" charset="0"/>
                          <a:cs typeface="Times New Roman" panose="02020603050405020304" pitchFamily="18" charset="0"/>
                        </a:rPr>
                        <a:t>02</a:t>
                      </a:r>
                    </a:p>
                  </a:txBody>
                  <a:tcPr marL="95250" marR="95250" marT="95250" marB="95250" anchor="ctr">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PE" sz="1000" b="0" dirty="0">
                          <a:effectLst/>
                        </a:rPr>
                        <a:t>Evaluación y reconocimiento por parte de la UGEL y la DRE/GRE sobre el proceso del registro de información y registro de actividades de los clubes de ciencia y tecnología a través del SIGECCYT del CONCYTEC</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marL="90170" algn="ctr">
                        <a:lnSpc>
                          <a:spcPct val="107000"/>
                        </a:lnSpc>
                        <a:spcAft>
                          <a:spcPts val="0"/>
                        </a:spcAft>
                      </a:pPr>
                      <a:r>
                        <a:rPr lang="es-PE" sz="1000" dirty="0">
                          <a:effectLst/>
                        </a:rPr>
                        <a:t>Especialista DRE, GRE y UGEL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algn="ctr">
                        <a:lnSpc>
                          <a:spcPct val="107000"/>
                        </a:lnSpc>
                        <a:spcAft>
                          <a:spcPts val="0"/>
                        </a:spcAft>
                      </a:pPr>
                      <a:r>
                        <a:rPr lang="es-PE" sz="1000" dirty="0">
                          <a:effectLst/>
                        </a:rPr>
                        <a:t>Hasta el 15 de agosto del 2023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marL="342900" marR="67310" lvl="0" indent="-166688" algn="just">
                        <a:lnSpc>
                          <a:spcPct val="107000"/>
                        </a:lnSpc>
                        <a:spcAft>
                          <a:spcPts val="0"/>
                        </a:spcAft>
                        <a:buFont typeface="Symbol" panose="05050102010706020507" pitchFamily="18" charset="2"/>
                        <a:buChar char=""/>
                      </a:pPr>
                      <a:r>
                        <a:rPr lang="es-PE" sz="1000" dirty="0">
                          <a:effectLst/>
                        </a:rPr>
                        <a:t>Reconocimiento Regional a través de un RDR, por parte de la DRE/GRE en coordinación con las UGEL’s  a los clubes que actualizaron correctamente el registro de información y registro de actividades a través del SIGECCYT del CONCYTEC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176212" marR="67310" lvl="0" indent="0" algn="ctr"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PROCESO</a:t>
                      </a:r>
                    </a:p>
                  </a:txBody>
                  <a:tcPr marL="0" marR="0" marT="0" marB="0" anchor="ctr">
                    <a:solidFill>
                      <a:schemeClr val="accent4"/>
                    </a:solidFill>
                  </a:tcPr>
                </a:tc>
                <a:extLst>
                  <a:ext uri="{0D108BD9-81ED-4DB2-BD59-A6C34878D82A}">
                    <a16:rowId xmlns:a16="http://schemas.microsoft.com/office/drawing/2014/main" val="395501121"/>
                  </a:ext>
                </a:extLst>
              </a:tr>
            </a:tbl>
          </a:graphicData>
        </a:graphic>
      </p:graphicFrame>
      <p:sp>
        <p:nvSpPr>
          <p:cNvPr id="3" name="Elipse 2">
            <a:extLst>
              <a:ext uri="{FF2B5EF4-FFF2-40B4-BE49-F238E27FC236}">
                <a16:creationId xmlns:a16="http://schemas.microsoft.com/office/drawing/2014/main" id="{07561B6A-88E1-7803-3E6C-A18BB1B17D9A}"/>
              </a:ext>
            </a:extLst>
          </p:cNvPr>
          <p:cNvSpPr/>
          <p:nvPr/>
        </p:nvSpPr>
        <p:spPr>
          <a:xfrm>
            <a:off x="864701" y="1901550"/>
            <a:ext cx="216024" cy="216024"/>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PE"/>
          </a:p>
        </p:txBody>
      </p:sp>
      <p:sp>
        <p:nvSpPr>
          <p:cNvPr id="4" name="Elipse 3">
            <a:extLst>
              <a:ext uri="{FF2B5EF4-FFF2-40B4-BE49-F238E27FC236}">
                <a16:creationId xmlns:a16="http://schemas.microsoft.com/office/drawing/2014/main" id="{B2CC2C7A-5590-C43E-7093-F18C7FB2DE51}"/>
              </a:ext>
            </a:extLst>
          </p:cNvPr>
          <p:cNvSpPr/>
          <p:nvPr/>
        </p:nvSpPr>
        <p:spPr>
          <a:xfrm>
            <a:off x="3384842" y="1912583"/>
            <a:ext cx="216024" cy="216024"/>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PE"/>
          </a:p>
        </p:txBody>
      </p:sp>
      <p:sp>
        <p:nvSpPr>
          <p:cNvPr id="5" name="Elipse 4">
            <a:extLst>
              <a:ext uri="{FF2B5EF4-FFF2-40B4-BE49-F238E27FC236}">
                <a16:creationId xmlns:a16="http://schemas.microsoft.com/office/drawing/2014/main" id="{C978B89B-E4DB-1EE1-E7C5-855180F18764}"/>
              </a:ext>
            </a:extLst>
          </p:cNvPr>
          <p:cNvSpPr/>
          <p:nvPr/>
        </p:nvSpPr>
        <p:spPr>
          <a:xfrm>
            <a:off x="6274157" y="1912583"/>
            <a:ext cx="216024" cy="216024"/>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PE"/>
          </a:p>
        </p:txBody>
      </p:sp>
      <p:sp>
        <p:nvSpPr>
          <p:cNvPr id="6" name="Rectángulo 5">
            <a:extLst>
              <a:ext uri="{FF2B5EF4-FFF2-40B4-BE49-F238E27FC236}">
                <a16:creationId xmlns:a16="http://schemas.microsoft.com/office/drawing/2014/main" id="{CFB3DE94-E8CD-B378-F56A-96784E0CA580}"/>
              </a:ext>
            </a:extLst>
          </p:cNvPr>
          <p:cNvSpPr/>
          <p:nvPr/>
        </p:nvSpPr>
        <p:spPr>
          <a:xfrm>
            <a:off x="1085214" y="1888150"/>
            <a:ext cx="1944216" cy="276999"/>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r>
              <a:rPr lang="es-PE" sz="1200" dirty="0">
                <a:latin typeface="+mj-lt"/>
              </a:rPr>
              <a:t>INICIO (FASE DE ESPERA)</a:t>
            </a:r>
            <a:endParaRPr lang="es-PE" sz="900" dirty="0">
              <a:latin typeface="+mj-lt"/>
            </a:endParaRPr>
          </a:p>
        </p:txBody>
      </p:sp>
      <p:sp>
        <p:nvSpPr>
          <p:cNvPr id="7" name="Rectángulo 6">
            <a:extLst>
              <a:ext uri="{FF2B5EF4-FFF2-40B4-BE49-F238E27FC236}">
                <a16:creationId xmlns:a16="http://schemas.microsoft.com/office/drawing/2014/main" id="{2DF64C51-A6F0-C3CC-9C8C-DE365468A233}"/>
              </a:ext>
            </a:extLst>
          </p:cNvPr>
          <p:cNvSpPr/>
          <p:nvPr/>
        </p:nvSpPr>
        <p:spPr>
          <a:xfrm>
            <a:off x="3540618" y="1891367"/>
            <a:ext cx="2479267" cy="276999"/>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r>
              <a:rPr lang="es-PE" sz="1200" dirty="0">
                <a:latin typeface="+mj-lt"/>
              </a:rPr>
              <a:t>PROCESO (FASE DE DESARROLLO)</a:t>
            </a:r>
            <a:r>
              <a:rPr lang="es-PE" sz="900" dirty="0">
                <a:latin typeface="+mj-lt"/>
              </a:rPr>
              <a:t> </a:t>
            </a:r>
          </a:p>
        </p:txBody>
      </p:sp>
      <p:sp>
        <p:nvSpPr>
          <p:cNvPr id="8" name="Rectángulo 7">
            <a:extLst>
              <a:ext uri="{FF2B5EF4-FFF2-40B4-BE49-F238E27FC236}">
                <a16:creationId xmlns:a16="http://schemas.microsoft.com/office/drawing/2014/main" id="{E25424E4-9B8F-6A35-9761-4CDD15F7E260}"/>
              </a:ext>
            </a:extLst>
          </p:cNvPr>
          <p:cNvSpPr/>
          <p:nvPr/>
        </p:nvSpPr>
        <p:spPr>
          <a:xfrm>
            <a:off x="6300192" y="1893598"/>
            <a:ext cx="2479267" cy="276999"/>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r>
              <a:rPr lang="es-PE" sz="1200" dirty="0">
                <a:latin typeface="+mj-lt"/>
              </a:rPr>
              <a:t>CIERRE (FASE DE FINALIZADA)</a:t>
            </a:r>
            <a:endParaRPr lang="es-PE" sz="900" dirty="0">
              <a:latin typeface="+mj-lt"/>
            </a:endParaRPr>
          </a:p>
        </p:txBody>
      </p:sp>
      <p:sp>
        <p:nvSpPr>
          <p:cNvPr id="9" name="Rectángulo 8">
            <a:extLst>
              <a:ext uri="{FF2B5EF4-FFF2-40B4-BE49-F238E27FC236}">
                <a16:creationId xmlns:a16="http://schemas.microsoft.com/office/drawing/2014/main" id="{643E4524-2373-510B-3BB4-B1772B74409C}"/>
              </a:ext>
            </a:extLst>
          </p:cNvPr>
          <p:cNvSpPr/>
          <p:nvPr/>
        </p:nvSpPr>
        <p:spPr>
          <a:xfrm>
            <a:off x="1486372" y="1024813"/>
            <a:ext cx="6587758" cy="584775"/>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r>
              <a:rPr lang="es-PE" sz="1600" b="1" dirty="0">
                <a:latin typeface="+mj-lt"/>
              </a:rPr>
              <a:t>ESTADO SITUACIONAL DE LA PRIMERA Y SEGUNDA ACTIVIDAD CORRESPONDIENTE A LA TERCERA ETAPA NACIONAL </a:t>
            </a:r>
            <a:endParaRPr lang="es-PE" sz="1050" b="1" dirty="0">
              <a:latin typeface="+mj-lt"/>
            </a:endParaRPr>
          </a:p>
        </p:txBody>
      </p:sp>
    </p:spTree>
    <p:extLst>
      <p:ext uri="{BB962C8B-B14F-4D97-AF65-F5344CB8AC3E}">
        <p14:creationId xmlns:p14="http://schemas.microsoft.com/office/powerpoint/2010/main" val="42547004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871878419"/>
              </p:ext>
            </p:extLst>
          </p:nvPr>
        </p:nvGraphicFramePr>
        <p:xfrm>
          <a:off x="161509" y="2355726"/>
          <a:ext cx="8820981" cy="2558893"/>
        </p:xfrm>
        <a:graphic>
          <a:graphicData uri="http://schemas.openxmlformats.org/drawingml/2006/table">
            <a:tbl>
              <a:tblPr firstRow="1" firstCol="1" bandRow="1">
                <a:tableStyleId>{BC89EF96-8CEA-46FF-86C4-4CE0E7609802}</a:tableStyleId>
              </a:tblPr>
              <a:tblGrid>
                <a:gridCol w="468053">
                  <a:extLst>
                    <a:ext uri="{9D8B030D-6E8A-4147-A177-3AD203B41FA5}">
                      <a16:colId xmlns:a16="http://schemas.microsoft.com/office/drawing/2014/main" val="2436296702"/>
                    </a:ext>
                  </a:extLst>
                </a:gridCol>
                <a:gridCol w="2133977">
                  <a:extLst>
                    <a:ext uri="{9D8B030D-6E8A-4147-A177-3AD203B41FA5}">
                      <a16:colId xmlns:a16="http://schemas.microsoft.com/office/drawing/2014/main" val="1387243699"/>
                    </a:ext>
                  </a:extLst>
                </a:gridCol>
                <a:gridCol w="1512168">
                  <a:extLst>
                    <a:ext uri="{9D8B030D-6E8A-4147-A177-3AD203B41FA5}">
                      <a16:colId xmlns:a16="http://schemas.microsoft.com/office/drawing/2014/main" val="3829982875"/>
                    </a:ext>
                  </a:extLst>
                </a:gridCol>
                <a:gridCol w="1154306">
                  <a:extLst>
                    <a:ext uri="{9D8B030D-6E8A-4147-A177-3AD203B41FA5}">
                      <a16:colId xmlns:a16="http://schemas.microsoft.com/office/drawing/2014/main" val="1239451161"/>
                    </a:ext>
                  </a:extLst>
                </a:gridCol>
                <a:gridCol w="2238331">
                  <a:extLst>
                    <a:ext uri="{9D8B030D-6E8A-4147-A177-3AD203B41FA5}">
                      <a16:colId xmlns:a16="http://schemas.microsoft.com/office/drawing/2014/main" val="3012017024"/>
                    </a:ext>
                  </a:extLst>
                </a:gridCol>
                <a:gridCol w="1314146">
                  <a:extLst>
                    <a:ext uri="{9D8B030D-6E8A-4147-A177-3AD203B41FA5}">
                      <a16:colId xmlns:a16="http://schemas.microsoft.com/office/drawing/2014/main" val="371503370"/>
                    </a:ext>
                  </a:extLst>
                </a:gridCol>
              </a:tblGrid>
              <a:tr h="282585">
                <a:tc>
                  <a:txBody>
                    <a:bodyPr/>
                    <a:lstStyle/>
                    <a:p>
                      <a:pPr algn="ctr">
                        <a:lnSpc>
                          <a:spcPct val="107000"/>
                        </a:lnSpc>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N°</a:t>
                      </a:r>
                    </a:p>
                  </a:txBody>
                  <a:tcPr marL="95250" marR="95250" marT="95250" marB="95250" anchor="ctr">
                    <a:solidFill>
                      <a:schemeClr val="bg1"/>
                    </a:solidFill>
                  </a:tcPr>
                </a:tc>
                <a:tc>
                  <a:txBody>
                    <a:bodyPr/>
                    <a:lstStyle/>
                    <a:p>
                      <a:pPr algn="ctr">
                        <a:lnSpc>
                          <a:spcPct val="107000"/>
                        </a:lnSpc>
                        <a:spcAft>
                          <a:spcPts val="0"/>
                        </a:spcAft>
                      </a:pPr>
                      <a:r>
                        <a:rPr lang="es-PE" sz="1000" b="1" dirty="0">
                          <a:effectLst/>
                        </a:rPr>
                        <a:t>ACTIVIDADES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marL="90170" algn="ctr">
                        <a:lnSpc>
                          <a:spcPct val="107000"/>
                        </a:lnSpc>
                        <a:spcAft>
                          <a:spcPts val="0"/>
                        </a:spcAft>
                      </a:pPr>
                      <a:r>
                        <a:rPr lang="es-PE" sz="1000" b="1" dirty="0">
                          <a:effectLst/>
                        </a:rPr>
                        <a:t>RESPONSABLES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algn="ctr">
                        <a:lnSpc>
                          <a:spcPct val="107000"/>
                        </a:lnSpc>
                        <a:spcAft>
                          <a:spcPts val="0"/>
                        </a:spcAft>
                      </a:pPr>
                      <a:r>
                        <a:rPr lang="es-PE" sz="1000" b="1" dirty="0">
                          <a:effectLst/>
                        </a:rPr>
                        <a:t>CRONOGRAMA</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algn="ctr">
                        <a:lnSpc>
                          <a:spcPct val="107000"/>
                        </a:lnSpc>
                        <a:spcAft>
                          <a:spcPts val="0"/>
                        </a:spcAft>
                      </a:pPr>
                      <a:r>
                        <a:rPr lang="es-PE" sz="1000" b="1" dirty="0">
                          <a:effectLst/>
                        </a:rPr>
                        <a:t>OBJETIVO</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algn="ctr">
                        <a:lnSpc>
                          <a:spcPct val="107000"/>
                        </a:lnSpc>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SITUACIÓN</a:t>
                      </a:r>
                    </a:p>
                  </a:txBody>
                  <a:tcPr marL="0" marR="0" marT="0" marB="0" anchor="ctr">
                    <a:solidFill>
                      <a:schemeClr val="bg1"/>
                    </a:solidFill>
                  </a:tcPr>
                </a:tc>
                <a:extLst>
                  <a:ext uri="{0D108BD9-81ED-4DB2-BD59-A6C34878D82A}">
                    <a16:rowId xmlns:a16="http://schemas.microsoft.com/office/drawing/2014/main" val="235900214"/>
                  </a:ext>
                </a:extLst>
              </a:tr>
              <a:tr h="951724">
                <a:tc>
                  <a:txBody>
                    <a:bodyPr/>
                    <a:lstStyle/>
                    <a:p>
                      <a:pPr algn="ctr">
                        <a:lnSpc>
                          <a:spcPct val="107000"/>
                        </a:lnSpc>
                        <a:spcAft>
                          <a:spcPts val="0"/>
                        </a:spcAft>
                      </a:pPr>
                      <a:r>
                        <a:rPr lang="en-US" sz="1000" b="0" dirty="0">
                          <a:effectLst/>
                          <a:latin typeface="Calibri" panose="020F0502020204030204" pitchFamily="34" charset="0"/>
                          <a:ea typeface="Calibri" panose="020F0502020204030204" pitchFamily="34" charset="0"/>
                          <a:cs typeface="Times New Roman" panose="02020603050405020304" pitchFamily="18" charset="0"/>
                        </a:rPr>
                        <a:t>01</a:t>
                      </a:r>
                    </a:p>
                  </a:txBody>
                  <a:tcPr marL="95250" marR="95250" marT="95250" marB="95250" anchor="ctr">
                    <a:solidFill>
                      <a:schemeClr val="bg1"/>
                    </a:solidFill>
                  </a:tcPr>
                </a:tc>
                <a:tc>
                  <a:txBody>
                    <a:bodyPr/>
                    <a:lstStyle/>
                    <a:p>
                      <a:pPr algn="just">
                        <a:lnSpc>
                          <a:spcPct val="107000"/>
                        </a:lnSpc>
                        <a:spcAft>
                          <a:spcPts val="0"/>
                        </a:spcAft>
                      </a:pPr>
                      <a:r>
                        <a:rPr lang="es-PE" sz="1000" dirty="0">
                          <a:effectLst/>
                        </a:rPr>
                        <a:t>Ejecución y reporte  de las actividades registradas a través del SIGECCYT del Concytec por parte de los clubes de ciencia y tecnología reconocidos por la DRE/GRE.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marL="90170" algn="ctr">
                        <a:lnSpc>
                          <a:spcPct val="107000"/>
                        </a:lnSpc>
                        <a:spcAft>
                          <a:spcPts val="0"/>
                        </a:spcAft>
                      </a:pPr>
                      <a:r>
                        <a:rPr lang="es-PE" sz="1000" dirty="0">
                          <a:effectLst/>
                        </a:rPr>
                        <a:t>Clubes de ciencia y tecnología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algn="ctr">
                        <a:lnSpc>
                          <a:spcPct val="107000"/>
                        </a:lnSpc>
                        <a:spcAft>
                          <a:spcPts val="0"/>
                        </a:spcAft>
                      </a:pPr>
                      <a:r>
                        <a:rPr lang="es-PE" sz="1000" dirty="0">
                          <a:effectLst/>
                        </a:rPr>
                        <a:t>Hasta el 15 de noviembre del 2023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marL="342900" marR="67310" lvl="0" indent="-166688" algn="just">
                        <a:lnSpc>
                          <a:spcPct val="107000"/>
                        </a:lnSpc>
                        <a:spcAft>
                          <a:spcPts val="0"/>
                        </a:spcAft>
                        <a:buFont typeface="Symbol" panose="05050102010706020507" pitchFamily="18" charset="2"/>
                        <a:buChar char=""/>
                      </a:pPr>
                      <a:r>
                        <a:rPr lang="es-PE" sz="1000" dirty="0">
                          <a:effectLst/>
                        </a:rPr>
                        <a:t>Ejecución y reporte de 20000 mil actividades desarrolladas por los clubes de ciencia y tecnología a través de informes reportados a  través del SIGECCYT del CONCYTEC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176212" lvl="0" indent="0" algn="ctr">
                        <a:lnSpc>
                          <a:spcPct val="107000"/>
                        </a:lnSpc>
                        <a:spcAft>
                          <a:spcPts val="0"/>
                        </a:spcAft>
                        <a:buFont typeface="Symbol" panose="05050102010706020507" pitchFamily="18" charset="2"/>
                        <a:buNone/>
                      </a:pPr>
                      <a:r>
                        <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PROCESO</a:t>
                      </a:r>
                    </a:p>
                  </a:txBody>
                  <a:tcPr marL="0" marR="0" marT="0" marB="0" anchor="ctr">
                    <a:solidFill>
                      <a:schemeClr val="accent4"/>
                    </a:solidFill>
                  </a:tcPr>
                </a:tc>
                <a:extLst>
                  <a:ext uri="{0D108BD9-81ED-4DB2-BD59-A6C34878D82A}">
                    <a16:rowId xmlns:a16="http://schemas.microsoft.com/office/drawing/2014/main" val="531397031"/>
                  </a:ext>
                </a:extLst>
              </a:tr>
              <a:tr h="1213963">
                <a:tc>
                  <a:txBody>
                    <a:bodyPr/>
                    <a:lstStyle/>
                    <a:p>
                      <a:pPr algn="ctr">
                        <a:lnSpc>
                          <a:spcPct val="107000"/>
                        </a:lnSpc>
                        <a:spcAft>
                          <a:spcPts val="0"/>
                        </a:spcAft>
                      </a:pPr>
                      <a:r>
                        <a:rPr lang="en-US" sz="1000" b="0" dirty="0">
                          <a:effectLst/>
                          <a:latin typeface="Calibri" panose="020F0502020204030204" pitchFamily="34" charset="0"/>
                          <a:ea typeface="Calibri" panose="020F0502020204030204" pitchFamily="34" charset="0"/>
                          <a:cs typeface="Times New Roman" panose="02020603050405020304" pitchFamily="18" charset="0"/>
                        </a:rPr>
                        <a:t>02</a:t>
                      </a:r>
                    </a:p>
                  </a:txBody>
                  <a:tcPr marL="95250" marR="95250" marT="95250" marB="95250" anchor="ctr">
                    <a:solidFill>
                      <a:schemeClr val="bg1"/>
                    </a:solidFill>
                  </a:tcPr>
                </a:tc>
                <a:tc>
                  <a:txBody>
                    <a:bodyPr/>
                    <a:lstStyle/>
                    <a:p>
                      <a:pPr algn="just">
                        <a:lnSpc>
                          <a:spcPct val="107000"/>
                        </a:lnSpc>
                        <a:spcAft>
                          <a:spcPts val="0"/>
                        </a:spcAft>
                      </a:pPr>
                      <a:r>
                        <a:rPr lang="es-PE" sz="1000" dirty="0">
                          <a:effectLst/>
                        </a:rPr>
                        <a:t>Evaluación y reconocimiento por parte de la UGEL y la DRE/GRE sobre el proceso del reporte de actividades de los clubes de ciencia y tecnología a través del SIGECCYT del CONCYTEC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marL="90170" algn="ctr">
                        <a:lnSpc>
                          <a:spcPct val="107000"/>
                        </a:lnSpc>
                        <a:spcAft>
                          <a:spcPts val="0"/>
                        </a:spcAft>
                      </a:pPr>
                      <a:r>
                        <a:rPr lang="es-PE" sz="1000">
                          <a:effectLst/>
                        </a:rPr>
                        <a:t>Especialista DRE, GRE y UGEL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algn="ctr">
                        <a:lnSpc>
                          <a:spcPct val="107000"/>
                        </a:lnSpc>
                        <a:spcAft>
                          <a:spcPts val="0"/>
                        </a:spcAft>
                      </a:pPr>
                      <a:r>
                        <a:rPr lang="es-PE" sz="1000">
                          <a:effectLst/>
                        </a:rPr>
                        <a:t>Hasta el 15 de diciembre del 2023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solidFill>
                      <a:schemeClr val="bg1"/>
                    </a:solidFill>
                  </a:tcPr>
                </a:tc>
                <a:tc>
                  <a:txBody>
                    <a:bodyPr/>
                    <a:lstStyle/>
                    <a:p>
                      <a:pPr marL="342900" marR="67310" lvl="0" indent="-166688" algn="just">
                        <a:lnSpc>
                          <a:spcPct val="107000"/>
                        </a:lnSpc>
                        <a:spcAft>
                          <a:spcPts val="0"/>
                        </a:spcAft>
                        <a:buFont typeface="Symbol" panose="05050102010706020507" pitchFamily="18" charset="2"/>
                        <a:buChar char=""/>
                      </a:pPr>
                      <a:r>
                        <a:rPr lang="es-PE" sz="1000" dirty="0">
                          <a:effectLst/>
                        </a:rPr>
                        <a:t>Reconocimiento Regional a través de un RDR, por parte de la DRE/GRE en coordinación con las UGEL’s  a los clubes que reportaron correctamente el informe de sus  actividades a través del SIGECCYT del CONCYTEC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176212" marR="67310" lvl="0" indent="0" algn="ctr"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PROCESO</a:t>
                      </a:r>
                    </a:p>
                  </a:txBody>
                  <a:tcPr marL="0" marR="0" marT="0" marB="0" anchor="ctr">
                    <a:solidFill>
                      <a:schemeClr val="accent4"/>
                    </a:solidFill>
                  </a:tcPr>
                </a:tc>
                <a:extLst>
                  <a:ext uri="{0D108BD9-81ED-4DB2-BD59-A6C34878D82A}">
                    <a16:rowId xmlns:a16="http://schemas.microsoft.com/office/drawing/2014/main" val="395501121"/>
                  </a:ext>
                </a:extLst>
              </a:tr>
            </a:tbl>
          </a:graphicData>
        </a:graphic>
      </p:graphicFrame>
      <p:sp>
        <p:nvSpPr>
          <p:cNvPr id="3" name="Elipse 2">
            <a:extLst>
              <a:ext uri="{FF2B5EF4-FFF2-40B4-BE49-F238E27FC236}">
                <a16:creationId xmlns:a16="http://schemas.microsoft.com/office/drawing/2014/main" id="{07561B6A-88E1-7803-3E6C-A18BB1B17D9A}"/>
              </a:ext>
            </a:extLst>
          </p:cNvPr>
          <p:cNvSpPr/>
          <p:nvPr/>
        </p:nvSpPr>
        <p:spPr>
          <a:xfrm>
            <a:off x="864701" y="1901550"/>
            <a:ext cx="216024" cy="216024"/>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PE"/>
          </a:p>
        </p:txBody>
      </p:sp>
      <p:sp>
        <p:nvSpPr>
          <p:cNvPr id="4" name="Elipse 3">
            <a:extLst>
              <a:ext uri="{FF2B5EF4-FFF2-40B4-BE49-F238E27FC236}">
                <a16:creationId xmlns:a16="http://schemas.microsoft.com/office/drawing/2014/main" id="{B2CC2C7A-5590-C43E-7093-F18C7FB2DE51}"/>
              </a:ext>
            </a:extLst>
          </p:cNvPr>
          <p:cNvSpPr/>
          <p:nvPr/>
        </p:nvSpPr>
        <p:spPr>
          <a:xfrm>
            <a:off x="3384842" y="1912583"/>
            <a:ext cx="216024" cy="216024"/>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PE"/>
          </a:p>
        </p:txBody>
      </p:sp>
      <p:sp>
        <p:nvSpPr>
          <p:cNvPr id="5" name="Elipse 4">
            <a:extLst>
              <a:ext uri="{FF2B5EF4-FFF2-40B4-BE49-F238E27FC236}">
                <a16:creationId xmlns:a16="http://schemas.microsoft.com/office/drawing/2014/main" id="{C978B89B-E4DB-1EE1-E7C5-855180F18764}"/>
              </a:ext>
            </a:extLst>
          </p:cNvPr>
          <p:cNvSpPr/>
          <p:nvPr/>
        </p:nvSpPr>
        <p:spPr>
          <a:xfrm>
            <a:off x="6274157" y="1912583"/>
            <a:ext cx="216024" cy="216024"/>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PE"/>
          </a:p>
        </p:txBody>
      </p:sp>
      <p:sp>
        <p:nvSpPr>
          <p:cNvPr id="6" name="Rectángulo 5">
            <a:extLst>
              <a:ext uri="{FF2B5EF4-FFF2-40B4-BE49-F238E27FC236}">
                <a16:creationId xmlns:a16="http://schemas.microsoft.com/office/drawing/2014/main" id="{CFB3DE94-E8CD-B378-F56A-96784E0CA580}"/>
              </a:ext>
            </a:extLst>
          </p:cNvPr>
          <p:cNvSpPr/>
          <p:nvPr/>
        </p:nvSpPr>
        <p:spPr>
          <a:xfrm>
            <a:off x="1085214" y="1888150"/>
            <a:ext cx="1944216" cy="276999"/>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r>
              <a:rPr lang="es-PE" sz="1200" dirty="0">
                <a:latin typeface="+mj-lt"/>
              </a:rPr>
              <a:t>INICIO (FASE DE ESPERA)</a:t>
            </a:r>
            <a:endParaRPr lang="es-PE" sz="900" dirty="0">
              <a:latin typeface="+mj-lt"/>
            </a:endParaRPr>
          </a:p>
        </p:txBody>
      </p:sp>
      <p:sp>
        <p:nvSpPr>
          <p:cNvPr id="7" name="Rectángulo 6">
            <a:extLst>
              <a:ext uri="{FF2B5EF4-FFF2-40B4-BE49-F238E27FC236}">
                <a16:creationId xmlns:a16="http://schemas.microsoft.com/office/drawing/2014/main" id="{2DF64C51-A6F0-C3CC-9C8C-DE365468A233}"/>
              </a:ext>
            </a:extLst>
          </p:cNvPr>
          <p:cNvSpPr/>
          <p:nvPr/>
        </p:nvSpPr>
        <p:spPr>
          <a:xfrm>
            <a:off x="3540618" y="1891367"/>
            <a:ext cx="2479267" cy="276999"/>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r>
              <a:rPr lang="es-PE" sz="1200" dirty="0">
                <a:latin typeface="+mj-lt"/>
              </a:rPr>
              <a:t>PROCESO (FASE DE DESARROLLO)</a:t>
            </a:r>
            <a:r>
              <a:rPr lang="es-PE" sz="900" dirty="0">
                <a:latin typeface="+mj-lt"/>
              </a:rPr>
              <a:t> </a:t>
            </a:r>
          </a:p>
        </p:txBody>
      </p:sp>
      <p:sp>
        <p:nvSpPr>
          <p:cNvPr id="8" name="Rectángulo 7">
            <a:extLst>
              <a:ext uri="{FF2B5EF4-FFF2-40B4-BE49-F238E27FC236}">
                <a16:creationId xmlns:a16="http://schemas.microsoft.com/office/drawing/2014/main" id="{E25424E4-9B8F-6A35-9761-4CDD15F7E260}"/>
              </a:ext>
            </a:extLst>
          </p:cNvPr>
          <p:cNvSpPr/>
          <p:nvPr/>
        </p:nvSpPr>
        <p:spPr>
          <a:xfrm>
            <a:off x="6300192" y="1893598"/>
            <a:ext cx="2479267" cy="276999"/>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r>
              <a:rPr lang="es-PE" sz="1200" dirty="0">
                <a:latin typeface="+mj-lt"/>
              </a:rPr>
              <a:t>CIERRE (FASE DE FINALIZADA)</a:t>
            </a:r>
            <a:endParaRPr lang="es-PE" sz="900" dirty="0">
              <a:latin typeface="+mj-lt"/>
            </a:endParaRPr>
          </a:p>
        </p:txBody>
      </p:sp>
      <p:sp>
        <p:nvSpPr>
          <p:cNvPr id="9" name="Rectángulo 8">
            <a:extLst>
              <a:ext uri="{FF2B5EF4-FFF2-40B4-BE49-F238E27FC236}">
                <a16:creationId xmlns:a16="http://schemas.microsoft.com/office/drawing/2014/main" id="{643E4524-2373-510B-3BB4-B1772B74409C}"/>
              </a:ext>
            </a:extLst>
          </p:cNvPr>
          <p:cNvSpPr/>
          <p:nvPr/>
        </p:nvSpPr>
        <p:spPr>
          <a:xfrm>
            <a:off x="1486372" y="1024813"/>
            <a:ext cx="6587758" cy="584775"/>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r>
              <a:rPr lang="es-PE" sz="1600" b="1" dirty="0">
                <a:latin typeface="+mj-lt"/>
              </a:rPr>
              <a:t>ESTADO SITUACIONAL DE LA PRIMERA Y SEGUNDA ACTIVIDAD CORRESPONDIENTE A LA CUARTA ETAPA NACIONAL </a:t>
            </a:r>
            <a:endParaRPr lang="es-PE" sz="1050" b="1" dirty="0">
              <a:latin typeface="+mj-lt"/>
            </a:endParaRPr>
          </a:p>
        </p:txBody>
      </p:sp>
    </p:spTree>
    <p:extLst>
      <p:ext uri="{BB962C8B-B14F-4D97-AF65-F5344CB8AC3E}">
        <p14:creationId xmlns:p14="http://schemas.microsoft.com/office/powerpoint/2010/main" val="22203224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39551" y="1851670"/>
            <a:ext cx="8009537" cy="2462213"/>
          </a:xfrm>
          <a:prstGeom prst="rect">
            <a:avLst/>
          </a:prstGeom>
        </p:spPr>
        <p:txBody>
          <a:bodyPr wrap="square">
            <a:spAutoFit/>
          </a:bodyPr>
          <a:lstStyle/>
          <a:p>
            <a:r>
              <a:rPr lang="es-MX" sz="1400" b="1" dirty="0">
                <a:solidFill>
                  <a:srgbClr val="3C4043"/>
                </a:solidFill>
                <a:latin typeface="Roboto"/>
              </a:rPr>
              <a:t>Ponemos a tu alcance los siguientes datos para una mejor información de orientación:</a:t>
            </a:r>
            <a:br>
              <a:rPr lang="es-MX" sz="1400" b="1" dirty="0"/>
            </a:br>
            <a:br>
              <a:rPr lang="es-MX" sz="1400" dirty="0"/>
            </a:br>
            <a:r>
              <a:rPr lang="es-MX" sz="1400" dirty="0">
                <a:solidFill>
                  <a:srgbClr val="3C4043"/>
                </a:solidFill>
                <a:latin typeface="Roboto"/>
              </a:rPr>
              <a:t>1.- Enlace de la carpeta drive de clubes, donde podrás descargar toda las información respecto al proceso de implementación 2022: </a:t>
            </a:r>
            <a:r>
              <a:rPr lang="es-MX" sz="1400" u="sng" dirty="0">
                <a:solidFill>
                  <a:srgbClr val="1A73E8"/>
                </a:solidFill>
                <a:latin typeface="Roboto"/>
                <a:hlinkClick r:id="rId3"/>
              </a:rPr>
              <a:t>https://drive.google.com/drive/folders/1AmRCx7tlLKKDf7l4i0s3mP33wZD4OIbx?usp=sharing</a:t>
            </a:r>
            <a:br>
              <a:rPr lang="es-MX" sz="1400" dirty="0"/>
            </a:br>
            <a:br>
              <a:rPr lang="es-MX" sz="1400" dirty="0"/>
            </a:br>
            <a:r>
              <a:rPr lang="es-MX" sz="1400" dirty="0">
                <a:solidFill>
                  <a:srgbClr val="3C4043"/>
                </a:solidFill>
                <a:latin typeface="Roboto"/>
              </a:rPr>
              <a:t>2.- Portal Web de clubes: </a:t>
            </a:r>
            <a:r>
              <a:rPr lang="es-MX" sz="1400" u="sng" dirty="0">
                <a:solidFill>
                  <a:srgbClr val="1A73E8"/>
                </a:solidFill>
                <a:latin typeface="Roboto"/>
                <a:hlinkClick r:id="rId4"/>
              </a:rPr>
              <a:t>https://clubescyt.concytec.gob.pe/</a:t>
            </a:r>
            <a:br>
              <a:rPr lang="es-MX" sz="1400" dirty="0"/>
            </a:br>
            <a:br>
              <a:rPr lang="es-MX" sz="1400" dirty="0"/>
            </a:br>
            <a:r>
              <a:rPr lang="es-MX" sz="1400" dirty="0">
                <a:solidFill>
                  <a:srgbClr val="3C4043"/>
                </a:solidFill>
                <a:latin typeface="Roboto"/>
              </a:rPr>
              <a:t>3.- Enlace para que pertenezcas a la red nacional de clubes con un solo clic: </a:t>
            </a:r>
            <a:r>
              <a:rPr lang="es-MX" sz="1400" u="sng" dirty="0">
                <a:solidFill>
                  <a:srgbClr val="1A73E8"/>
                </a:solidFill>
                <a:latin typeface="Roboto"/>
                <a:hlinkClick r:id="rId5"/>
              </a:rPr>
              <a:t>https://t.me/+KjMK_Aq2jJsyZWRh</a:t>
            </a:r>
            <a:r>
              <a:rPr lang="es-MX" sz="1400" dirty="0">
                <a:solidFill>
                  <a:srgbClr val="3C4043"/>
                </a:solidFill>
                <a:latin typeface="Roboto"/>
              </a:rPr>
              <a:t> (RED TELEGRAM) ¿Únete a la red profesional más grande del Perú!.</a:t>
            </a:r>
            <a:endParaRPr lang="en-US" sz="1400" dirty="0"/>
          </a:p>
        </p:txBody>
      </p:sp>
    </p:spTree>
    <p:extLst>
      <p:ext uri="{BB962C8B-B14F-4D97-AF65-F5344CB8AC3E}">
        <p14:creationId xmlns:p14="http://schemas.microsoft.com/office/powerpoint/2010/main" val="38659258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2E9FBEC-9D66-8945-9B38-A1855BEF2F8E}"/>
              </a:ext>
            </a:extLst>
          </p:cNvPr>
          <p:cNvSpPr txBox="1"/>
          <p:nvPr/>
        </p:nvSpPr>
        <p:spPr>
          <a:xfrm>
            <a:off x="6300192" y="3435846"/>
            <a:ext cx="2699778" cy="461665"/>
          </a:xfrm>
          <a:prstGeom prst="rect">
            <a:avLst/>
          </a:prstGeom>
          <a:noFill/>
        </p:spPr>
        <p:txBody>
          <a:bodyPr wrap="none" rtlCol="0">
            <a:spAutoFit/>
          </a:bodyPr>
          <a:lstStyle/>
          <a:p>
            <a:pPr algn="ctr"/>
            <a:r>
              <a:rPr lang="es-PE" sz="2400" b="1" dirty="0">
                <a:solidFill>
                  <a:schemeClr val="bg1"/>
                </a:solidFill>
                <a:latin typeface="+mj-lt"/>
              </a:rPr>
              <a:t>¡Muchas gracias!</a:t>
            </a:r>
          </a:p>
        </p:txBody>
      </p:sp>
    </p:spTree>
    <p:extLst>
      <p:ext uri="{BB962C8B-B14F-4D97-AF65-F5344CB8AC3E}">
        <p14:creationId xmlns:p14="http://schemas.microsoft.com/office/powerpoint/2010/main" val="3384101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5DC911EA-2BC9-CE79-1886-D2E7C3B8C3FB}"/>
              </a:ext>
            </a:extLst>
          </p:cNvPr>
          <p:cNvGraphicFramePr/>
          <p:nvPr>
            <p:extLst>
              <p:ext uri="{D42A27DB-BD31-4B8C-83A1-F6EECF244321}">
                <p14:modId xmlns:p14="http://schemas.microsoft.com/office/powerpoint/2010/main" val="2733727767"/>
              </p:ext>
            </p:extLst>
          </p:nvPr>
        </p:nvGraphicFramePr>
        <p:xfrm>
          <a:off x="3148210" y="1018645"/>
          <a:ext cx="5888286"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EBD86D28-6877-EAA1-E4F8-6BEC206C8A4F}"/>
              </a:ext>
            </a:extLst>
          </p:cNvPr>
          <p:cNvSpPr txBox="1"/>
          <p:nvPr/>
        </p:nvSpPr>
        <p:spPr>
          <a:xfrm>
            <a:off x="3148210" y="4589135"/>
            <a:ext cx="5888286" cy="430887"/>
          </a:xfrm>
          <a:prstGeom prst="rect">
            <a:avLst/>
          </a:prstGeom>
          <a:noFill/>
        </p:spPr>
        <p:txBody>
          <a:bodyPr wrap="square">
            <a:spAutoFit/>
          </a:bodyPr>
          <a:lstStyle/>
          <a:p>
            <a:pPr lvl="0" algn="ctr"/>
            <a:r>
              <a:rPr lang="es-ES" sz="1100" dirty="0">
                <a:solidFill>
                  <a:srgbClr val="000000"/>
                </a:solidFill>
                <a:ea typeface="Times New Roman" panose="02020603050405020304" pitchFamily="18" charset="0"/>
              </a:rPr>
              <a:t>Fuente: Portal de clubes de ciencia y tecnología del CONCYTEC</a:t>
            </a:r>
            <a:r>
              <a:rPr lang="es-ES" sz="1100" dirty="0">
                <a:solidFill>
                  <a:srgbClr val="000000"/>
                </a:solidFill>
              </a:rPr>
              <a:t>, </a:t>
            </a:r>
            <a:r>
              <a:rPr lang="es-ES" sz="1100" dirty="0">
                <a:solidFill>
                  <a:srgbClr val="000000"/>
                </a:solidFill>
                <a:hlinkClick r:id="rId8"/>
              </a:rPr>
              <a:t>https://clubescyt.concytec.gob.pe/normativas/</a:t>
            </a:r>
            <a:r>
              <a:rPr lang="es-ES" sz="1100" dirty="0">
                <a:solidFill>
                  <a:srgbClr val="000000"/>
                </a:solidFill>
              </a:rPr>
              <a:t> </a:t>
            </a:r>
            <a:endParaRPr lang="es-PE" sz="1100" dirty="0">
              <a:solidFill>
                <a:srgbClr val="000000"/>
              </a:solidFill>
            </a:endParaRPr>
          </a:p>
        </p:txBody>
      </p:sp>
      <p:sp>
        <p:nvSpPr>
          <p:cNvPr id="4" name="CuadroTexto 3">
            <a:extLst>
              <a:ext uri="{FF2B5EF4-FFF2-40B4-BE49-F238E27FC236}">
                <a16:creationId xmlns:a16="http://schemas.microsoft.com/office/drawing/2014/main" id="{4FD50921-54C1-53F3-95A7-29A51BB4B6DA}"/>
              </a:ext>
            </a:extLst>
          </p:cNvPr>
          <p:cNvSpPr txBox="1"/>
          <p:nvPr/>
        </p:nvSpPr>
        <p:spPr>
          <a:xfrm>
            <a:off x="107504" y="2320300"/>
            <a:ext cx="2885026" cy="2123658"/>
          </a:xfrm>
          <a:prstGeom prst="rect">
            <a:avLst/>
          </a:prstGeom>
          <a:noFill/>
        </p:spPr>
        <p:txBody>
          <a:bodyPr wrap="square">
            <a:spAutoFit/>
          </a:bodyPr>
          <a:lstStyle/>
          <a:p>
            <a:pPr algn="just">
              <a:tabLst>
                <a:tab pos="271463" algn="l"/>
              </a:tabLst>
            </a:pPr>
            <a:r>
              <a:rPr lang="es-ES" sz="1200" dirty="0">
                <a:solidFill>
                  <a:schemeClr val="bg2">
                    <a:lumMod val="25000"/>
                  </a:schemeClr>
                </a:solidFill>
              </a:rPr>
              <a:t>El proceso de ejecución de los clubes de ciencia y tecnología se realiza de acuerdo a los </a:t>
            </a:r>
            <a:r>
              <a:rPr lang="es-PE" sz="1200" dirty="0">
                <a:solidFill>
                  <a:schemeClr val="bg2">
                    <a:lumMod val="25000"/>
                  </a:schemeClr>
                </a:solidFill>
              </a:rPr>
              <a:t>m</a:t>
            </a:r>
            <a:r>
              <a:rPr lang="es-419" sz="1200" dirty="0">
                <a:solidFill>
                  <a:schemeClr val="bg2">
                    <a:lumMod val="25000"/>
                  </a:schemeClr>
                </a:solidFill>
              </a:rPr>
              <a:t>arcos normativos regionales </a:t>
            </a:r>
            <a:r>
              <a:rPr lang="es-PE" sz="1200" dirty="0">
                <a:solidFill>
                  <a:schemeClr val="bg2">
                    <a:lumMod val="25000"/>
                  </a:schemeClr>
                </a:solidFill>
              </a:rPr>
              <a:t>aprobados por las Direcciones Regionales de Educación (DRE) y Gerencias Regionales de Educación (GRE), con la finalidad de realizar el proceso de </a:t>
            </a:r>
            <a:r>
              <a:rPr lang="es-419" sz="1200" dirty="0">
                <a:solidFill>
                  <a:schemeClr val="bg2">
                    <a:lumMod val="25000"/>
                  </a:schemeClr>
                </a:solidFill>
              </a:rPr>
              <a:t>implementación de los clubes de ciencia y tecnología en las instituciones educativas públicas y privadas de Educación Básica Regular a nivel regional.</a:t>
            </a:r>
            <a:endParaRPr lang="es-PE" sz="1200" dirty="0">
              <a:solidFill>
                <a:schemeClr val="bg2">
                  <a:lumMod val="25000"/>
                </a:schemeClr>
              </a:solidFill>
            </a:endParaRPr>
          </a:p>
        </p:txBody>
      </p:sp>
      <p:sp>
        <p:nvSpPr>
          <p:cNvPr id="5" name="Rectángulo: esquinas redondeadas 3">
            <a:extLst>
              <a:ext uri="{FF2B5EF4-FFF2-40B4-BE49-F238E27FC236}">
                <a16:creationId xmlns:a16="http://schemas.microsoft.com/office/drawing/2014/main" id="{8E98E90E-61D1-214F-F798-6499533D1699}"/>
              </a:ext>
            </a:extLst>
          </p:cNvPr>
          <p:cNvSpPr/>
          <p:nvPr/>
        </p:nvSpPr>
        <p:spPr>
          <a:xfrm>
            <a:off x="263184" y="1822999"/>
            <a:ext cx="2580624" cy="37571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sz="1800" b="1" dirty="0">
                <a:solidFill>
                  <a:srgbClr val="00B050"/>
                </a:solidFill>
                <a:latin typeface="+mj-lt"/>
              </a:rPr>
              <a:t>Marcos Normativos</a:t>
            </a:r>
            <a:endParaRPr lang="es-PE" sz="1800" b="1" dirty="0">
              <a:solidFill>
                <a:srgbClr val="00B050"/>
              </a:solidFill>
              <a:latin typeface="+mj-lt"/>
            </a:endParaRPr>
          </a:p>
        </p:txBody>
      </p:sp>
    </p:spTree>
    <p:extLst>
      <p:ext uri="{BB962C8B-B14F-4D97-AF65-F5344CB8AC3E}">
        <p14:creationId xmlns:p14="http://schemas.microsoft.com/office/powerpoint/2010/main" val="337345676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1249</TotalTime>
  <Words>6579</Words>
  <Application>Microsoft Office PowerPoint</Application>
  <PresentationFormat>Presentación en pantalla (16:9)</PresentationFormat>
  <Paragraphs>694</Paragraphs>
  <Slides>84</Slides>
  <Notes>18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84</vt:i4>
      </vt:variant>
    </vt:vector>
  </HeadingPairs>
  <TitlesOfParts>
    <vt:vector size="92" baseType="lpstr">
      <vt:lpstr>Arial</vt:lpstr>
      <vt:lpstr>Calibri</vt:lpstr>
      <vt:lpstr>docs-Calibri</vt:lpstr>
      <vt:lpstr>Google Sans</vt:lpstr>
      <vt:lpstr>Montserrat</vt:lpstr>
      <vt:lpstr>Roboto</vt:lpstr>
      <vt:lpstr>Symbol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ELSA RODRIGUEZ</dc:creator>
  <cp:lastModifiedBy>Hospital Huamanchuco</cp:lastModifiedBy>
  <cp:revision>69</cp:revision>
  <dcterms:created xsi:type="dcterms:W3CDTF">2022-08-03T15:49:33Z</dcterms:created>
  <dcterms:modified xsi:type="dcterms:W3CDTF">2023-06-23T14:37:16Z</dcterms:modified>
</cp:coreProperties>
</file>