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60"/>
  </p:notesMasterIdLst>
  <p:sldIdLst>
    <p:sldId id="256" r:id="rId3"/>
    <p:sldId id="319" r:id="rId4"/>
    <p:sldId id="31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17" r:id="rId57"/>
    <p:sldId id="310" r:id="rId58"/>
    <p:sldId id="311" r:id="rId59"/>
  </p:sldIdLst>
  <p:sldSz cx="12192000" cy="6858000"/>
  <p:notesSz cx="6797675" cy="9926638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Helvetica Neue" panose="020B0604020202020204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1" roundtripDataSignature="AMtx7mgzTBitRPfToVKBSSGzdM8qjTSD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9B1E3E-6163-4CBA-B416-FF66108268ED}">
  <a:tblStyle styleId="{049B1E3E-6163-4CBA-B416-FF66108268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5F3865-8FCD-41F2-AA12-896EAEE7BAE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6.fntdata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font" Target="fonts/font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4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2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9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1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Actualizar el enlace del PPT</a:t>
            </a:r>
            <a:endParaRPr/>
          </a:p>
        </p:txBody>
      </p:sp>
      <p:sp>
        <p:nvSpPr>
          <p:cNvPr id="266" name="Google Shape;266;p10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Actualizar el enlace del PPT</a:t>
            </a:r>
            <a:endParaRPr/>
          </a:p>
        </p:txBody>
      </p:sp>
      <p:sp>
        <p:nvSpPr>
          <p:cNvPr id="283" name="Google Shape;283;p1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PE"/>
              <a:t>Actualizar enlace del Sireg</a:t>
            </a:r>
            <a:endParaRPr/>
          </a:p>
        </p:txBody>
      </p:sp>
      <p:sp>
        <p:nvSpPr>
          <p:cNvPr id="301" name="Google Shape;301;p12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4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1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5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7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9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9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La información sobre el aforo del aula y el mobiliario necesario para la evaluación se incluirán en el contenido del compromiso de aplicación y préstamo del aula.</a:t>
            </a:r>
            <a:endParaRPr/>
          </a:p>
        </p:txBody>
      </p:sp>
      <p:sp>
        <p:nvSpPr>
          <p:cNvPr id="139" name="Google Shape;139;p3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5" name="Google Shape;655;p39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9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p4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40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6" name="Google Shape;686;p4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9" name="Google Shape;699;p4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42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4" name="Google Shape;714;p4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43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5" name="Google Shape;725;p4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44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7" name="Google Shape;777;p4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5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8" name="Google Shape;798;p4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46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2" name="Google Shape;812;p4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7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8" name="Google Shape;828;p4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48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49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7" name="Google Shape;857;p5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50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2" name="Google Shape;872;p5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5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6" name="Google Shape;886;p5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52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53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0" name="Google Shape;900;p5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53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5" name="Google Shape;1065;p6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62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55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1" name="Google Shape;931;p5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55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56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5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Actualizar los enlaces</a:t>
            </a:r>
            <a:endParaRPr/>
          </a:p>
        </p:txBody>
      </p:sp>
      <p:sp>
        <p:nvSpPr>
          <p:cNvPr id="184" name="Google Shape;184;p5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Actualizar los enlaces</a:t>
            </a:r>
            <a:endParaRPr/>
          </a:p>
        </p:txBody>
      </p:sp>
      <p:sp>
        <p:nvSpPr>
          <p:cNvPr id="230" name="Google Shape;230;p8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UMC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8"/>
          <p:cNvSpPr txBox="1">
            <a:spLocks noGrp="1"/>
          </p:cNvSpPr>
          <p:nvPr>
            <p:ph type="ctrTitle"/>
          </p:nvPr>
        </p:nvSpPr>
        <p:spPr>
          <a:xfrm>
            <a:off x="570041" y="2644114"/>
            <a:ext cx="1050607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700"/>
              <a:buFont typeface="Calibri"/>
              <a:buNone/>
              <a:defRPr sz="37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8"/>
          <p:cNvSpPr txBox="1">
            <a:spLocks noGrp="1"/>
          </p:cNvSpPr>
          <p:nvPr>
            <p:ph type="subTitle" idx="1"/>
          </p:nvPr>
        </p:nvSpPr>
        <p:spPr>
          <a:xfrm>
            <a:off x="570041" y="3498981"/>
            <a:ext cx="10086975" cy="504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" name="Google Shape;18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5251" y="4003807"/>
            <a:ext cx="3258114" cy="7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lo el título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9" name="Google Shape;79;p7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7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 UMC">
  <p:cSld name="En blanco UMC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3"/>
          <p:cNvSpPr/>
          <p:nvPr/>
        </p:nvSpPr>
        <p:spPr>
          <a:xfrm>
            <a:off x="5445457" y="0"/>
            <a:ext cx="3398292" cy="1009934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3"/>
          <p:cNvSpPr/>
          <p:nvPr/>
        </p:nvSpPr>
        <p:spPr>
          <a:xfrm>
            <a:off x="11915" y="0"/>
            <a:ext cx="12192000" cy="6858000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3"/>
          <p:cNvSpPr/>
          <p:nvPr/>
        </p:nvSpPr>
        <p:spPr>
          <a:xfrm>
            <a:off x="7296151" y="0"/>
            <a:ext cx="4895850" cy="6858000"/>
          </a:xfrm>
          <a:prstGeom prst="rect">
            <a:avLst/>
          </a:prstGeom>
          <a:solidFill>
            <a:srgbClr val="EAEB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3"/>
          <p:cNvSpPr/>
          <p:nvPr/>
        </p:nvSpPr>
        <p:spPr>
          <a:xfrm>
            <a:off x="4188941" y="0"/>
            <a:ext cx="8003059" cy="6858000"/>
          </a:xfrm>
          <a:prstGeom prst="trapezoid">
            <a:avLst>
              <a:gd name="adj" fmla="val 38194"/>
            </a:avLst>
          </a:prstGeom>
          <a:solidFill>
            <a:srgbClr val="EAEB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65061" y="151958"/>
            <a:ext cx="1949621" cy="42469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3"/>
          <p:cNvSpPr/>
          <p:nvPr/>
        </p:nvSpPr>
        <p:spPr>
          <a:xfrm>
            <a:off x="298211" y="720892"/>
            <a:ext cx="11619407" cy="599286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1175" y="10571"/>
            <a:ext cx="922569" cy="724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 1">
  <p:cSld name="1_En blanco 1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s y objetos UMC">
  <p:cSld name="Títulos y objetos UMC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0"/>
          <p:cNvSpPr/>
          <p:nvPr/>
        </p:nvSpPr>
        <p:spPr>
          <a:xfrm>
            <a:off x="5445457" y="0"/>
            <a:ext cx="3398292" cy="1009934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60"/>
          <p:cNvSpPr/>
          <p:nvPr/>
        </p:nvSpPr>
        <p:spPr>
          <a:xfrm>
            <a:off x="11915" y="0"/>
            <a:ext cx="12192000" cy="6858000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60"/>
          <p:cNvSpPr/>
          <p:nvPr/>
        </p:nvSpPr>
        <p:spPr>
          <a:xfrm>
            <a:off x="7296151" y="0"/>
            <a:ext cx="4895850" cy="6858000"/>
          </a:xfrm>
          <a:prstGeom prst="rect">
            <a:avLst/>
          </a:prstGeom>
          <a:solidFill>
            <a:srgbClr val="EAEB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60"/>
          <p:cNvSpPr/>
          <p:nvPr/>
        </p:nvSpPr>
        <p:spPr>
          <a:xfrm>
            <a:off x="4188941" y="0"/>
            <a:ext cx="8003059" cy="6858000"/>
          </a:xfrm>
          <a:prstGeom prst="trapezoid">
            <a:avLst>
              <a:gd name="adj" fmla="val 38194"/>
            </a:avLst>
          </a:prstGeom>
          <a:solidFill>
            <a:srgbClr val="EAEB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60"/>
          <p:cNvSpPr/>
          <p:nvPr/>
        </p:nvSpPr>
        <p:spPr>
          <a:xfrm>
            <a:off x="295275" y="728608"/>
            <a:ext cx="11619407" cy="59928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29" name="Google Shape;29;p60"/>
          <p:cNvSpPr txBox="1">
            <a:spLocks noGrp="1"/>
          </p:cNvSpPr>
          <p:nvPr>
            <p:ph type="title"/>
          </p:nvPr>
        </p:nvSpPr>
        <p:spPr>
          <a:xfrm>
            <a:off x="850115" y="1226941"/>
            <a:ext cx="10515600" cy="95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500"/>
              <a:buFont typeface="Calibri"/>
              <a:buNone/>
              <a:defRPr sz="2500" b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0"/>
          <p:cNvSpPr txBox="1">
            <a:spLocks noGrp="1"/>
          </p:cNvSpPr>
          <p:nvPr>
            <p:ph type="body" idx="1"/>
          </p:nvPr>
        </p:nvSpPr>
        <p:spPr>
          <a:xfrm>
            <a:off x="838200" y="2439777"/>
            <a:ext cx="10515600" cy="3737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45717" y="103274"/>
            <a:ext cx="2368965" cy="51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2416" y="59005"/>
            <a:ext cx="808998" cy="635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 UMC">
  <p:cSld name="En blanco UMC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1"/>
          <p:cNvSpPr/>
          <p:nvPr/>
        </p:nvSpPr>
        <p:spPr>
          <a:xfrm>
            <a:off x="5445457" y="0"/>
            <a:ext cx="3398292" cy="1009934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1"/>
          <p:cNvSpPr/>
          <p:nvPr/>
        </p:nvSpPr>
        <p:spPr>
          <a:xfrm>
            <a:off x="11915" y="0"/>
            <a:ext cx="12192000" cy="6858000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1"/>
          <p:cNvSpPr/>
          <p:nvPr/>
        </p:nvSpPr>
        <p:spPr>
          <a:xfrm>
            <a:off x="7296151" y="0"/>
            <a:ext cx="4895850" cy="6858000"/>
          </a:xfrm>
          <a:prstGeom prst="rect">
            <a:avLst/>
          </a:prstGeom>
          <a:solidFill>
            <a:srgbClr val="EAEB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61"/>
          <p:cNvSpPr/>
          <p:nvPr/>
        </p:nvSpPr>
        <p:spPr>
          <a:xfrm>
            <a:off x="4188941" y="0"/>
            <a:ext cx="8003059" cy="6858000"/>
          </a:xfrm>
          <a:prstGeom prst="trapezoid">
            <a:avLst>
              <a:gd name="adj" fmla="val 38194"/>
            </a:avLst>
          </a:prstGeom>
          <a:solidFill>
            <a:srgbClr val="EAEB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65061" y="151958"/>
            <a:ext cx="1949621" cy="42469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1"/>
          <p:cNvSpPr/>
          <p:nvPr/>
        </p:nvSpPr>
        <p:spPr>
          <a:xfrm>
            <a:off x="298211" y="720892"/>
            <a:ext cx="11619407" cy="59928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1175" y="10571"/>
            <a:ext cx="922569" cy="724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UMC">
  <p:cSld name="Final UMC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4"/>
          <p:cNvSpPr/>
          <p:nvPr/>
        </p:nvSpPr>
        <p:spPr>
          <a:xfrm>
            <a:off x="5445457" y="0"/>
            <a:ext cx="3398292" cy="1009934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4"/>
          <p:cNvSpPr/>
          <p:nvPr/>
        </p:nvSpPr>
        <p:spPr>
          <a:xfrm>
            <a:off x="11915" y="0"/>
            <a:ext cx="12192000" cy="6858000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4"/>
          <p:cNvSpPr/>
          <p:nvPr/>
        </p:nvSpPr>
        <p:spPr>
          <a:xfrm>
            <a:off x="7296151" y="0"/>
            <a:ext cx="4895850" cy="6858000"/>
          </a:xfrm>
          <a:prstGeom prst="rect">
            <a:avLst/>
          </a:prstGeom>
          <a:solidFill>
            <a:srgbClr val="EAEB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4"/>
          <p:cNvSpPr/>
          <p:nvPr/>
        </p:nvSpPr>
        <p:spPr>
          <a:xfrm>
            <a:off x="4188941" y="0"/>
            <a:ext cx="8003059" cy="6858000"/>
          </a:xfrm>
          <a:prstGeom prst="trapezoid">
            <a:avLst>
              <a:gd name="adj" fmla="val 38194"/>
            </a:avLst>
          </a:prstGeom>
          <a:solidFill>
            <a:srgbClr val="EAEB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4"/>
          <p:cNvSpPr/>
          <p:nvPr/>
        </p:nvSpPr>
        <p:spPr>
          <a:xfrm>
            <a:off x="298211" y="504967"/>
            <a:ext cx="11619407" cy="59928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8318" y="1976644"/>
            <a:ext cx="4254500" cy="33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 1">
  <p:cSld name="Título y objetos 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6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6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6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6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2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71.png"/><Relationship Id="rId4" Type="http://schemas.openxmlformats.org/officeDocument/2006/relationships/image" Target="../media/image74.png"/><Relationship Id="rId9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2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92.png"/><Relationship Id="rId4" Type="http://schemas.openxmlformats.org/officeDocument/2006/relationships/image" Target="../media/image8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9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8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0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"/>
          <p:cNvSpPr txBox="1">
            <a:spLocks noGrp="1"/>
          </p:cNvSpPr>
          <p:nvPr>
            <p:ph type="ctrTitle"/>
          </p:nvPr>
        </p:nvSpPr>
        <p:spPr>
          <a:xfrm>
            <a:off x="570041" y="2202609"/>
            <a:ext cx="10506075" cy="124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400"/>
              <a:buFont typeface="Calibri"/>
              <a:buNone/>
            </a:pPr>
            <a:r>
              <a:rPr lang="es-PE" sz="4400"/>
              <a:t>R-NEE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9"/>
          <p:cNvGrpSpPr/>
          <p:nvPr/>
        </p:nvGrpSpPr>
        <p:grpSpPr>
          <a:xfrm>
            <a:off x="4406899" y="1439846"/>
            <a:ext cx="7240294" cy="4769942"/>
            <a:chOff x="0" y="30146"/>
            <a:chExt cx="7240294" cy="4769942"/>
          </a:xfrm>
        </p:grpSpPr>
        <p:sp>
          <p:nvSpPr>
            <p:cNvPr id="251" name="Google Shape;251;p9"/>
            <p:cNvSpPr/>
            <p:nvPr/>
          </p:nvSpPr>
          <p:spPr>
            <a:xfrm>
              <a:off x="0" y="30146"/>
              <a:ext cx="2791857" cy="1861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2908426" y="2007764"/>
              <a:ext cx="3955373" cy="2443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 txBox="1"/>
            <p:nvPr/>
          </p:nvSpPr>
          <p:spPr>
            <a:xfrm>
              <a:off x="2908426" y="2007764"/>
              <a:ext cx="3955373" cy="2443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es-PE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Los certificados de médicos particulares </a:t>
              </a:r>
              <a:r>
                <a:rPr lang="es-PE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se aceptarán como sustentos válidos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559444" y="1659082"/>
              <a:ext cx="949926" cy="950172"/>
            </a:xfrm>
            <a:prstGeom prst="halfFrame">
              <a:avLst>
                <a:gd name="adj1" fmla="val 25770"/>
                <a:gd name="adj2" fmla="val 2577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 rot="5400000">
              <a:off x="6290245" y="1659205"/>
              <a:ext cx="950172" cy="949926"/>
            </a:xfrm>
            <a:prstGeom prst="halfFrame">
              <a:avLst>
                <a:gd name="adj1" fmla="val 25770"/>
                <a:gd name="adj2" fmla="val 25770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 rot="-5400000">
              <a:off x="2559321" y="3850039"/>
              <a:ext cx="950172" cy="949926"/>
            </a:xfrm>
            <a:prstGeom prst="halfFrame">
              <a:avLst>
                <a:gd name="adj1" fmla="val 25770"/>
                <a:gd name="adj2" fmla="val 25770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 rot="10800000">
              <a:off x="6290368" y="3849916"/>
              <a:ext cx="949926" cy="950172"/>
            </a:xfrm>
            <a:prstGeom prst="halfFrame">
              <a:avLst>
                <a:gd name="adj1" fmla="val 25770"/>
                <a:gd name="adj2" fmla="val 25770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9"/>
          <p:cNvGrpSpPr/>
          <p:nvPr/>
        </p:nvGrpSpPr>
        <p:grpSpPr>
          <a:xfrm>
            <a:off x="544805" y="935569"/>
            <a:ext cx="5551195" cy="5304367"/>
            <a:chOff x="544805" y="935569"/>
            <a:chExt cx="5551195" cy="5304367"/>
          </a:xfrm>
        </p:grpSpPr>
        <p:pic>
          <p:nvPicPr>
            <p:cNvPr id="259" name="Google Shape;259;p9" descr="Resultado de imagen para certificado medico peru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4805" y="935569"/>
              <a:ext cx="2938145" cy="4017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9" descr="Imagen relacionad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09901" y="2222927"/>
              <a:ext cx="3086099" cy="4017009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61" name="Google Shape;261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31590" y="2679700"/>
              <a:ext cx="2756621" cy="25944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2" name="Google Shape;26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69;p10"/>
          <p:cNvGrpSpPr/>
          <p:nvPr/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70" name="Google Shape;270;p10"/>
            <p:cNvSpPr/>
            <p:nvPr/>
          </p:nvSpPr>
          <p:spPr>
            <a:xfrm>
              <a:off x="5307830" y="577396"/>
              <a:ext cx="675351" cy="595380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885720" y="325570"/>
              <a:ext cx="550492" cy="485306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10"/>
          <p:cNvSpPr txBox="1"/>
          <p:nvPr/>
        </p:nvSpPr>
        <p:spPr>
          <a:xfrm>
            <a:off x="965199" y="1426227"/>
            <a:ext cx="3363170" cy="199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s-PE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Consultar sobre las características del estudiante</a:t>
            </a:r>
            <a:endParaRPr/>
          </a:p>
        </p:txBody>
      </p:sp>
      <p:sp>
        <p:nvSpPr>
          <p:cNvPr id="273" name="Google Shape;273;p10"/>
          <p:cNvSpPr/>
          <p:nvPr/>
        </p:nvSpPr>
        <p:spPr>
          <a:xfrm>
            <a:off x="7062174" y="1653645"/>
            <a:ext cx="4689240" cy="411502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4542865" y="634058"/>
            <a:ext cx="3154669" cy="2796247"/>
          </a:xfrm>
          <a:custGeom>
            <a:avLst/>
            <a:gdLst/>
            <a:ahLst/>
            <a:cxnLst/>
            <a:rect l="l" t="t" r="r" b="b"/>
            <a:pathLst>
              <a:path w="2991693" h="2651787" extrusionOk="0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0"/>
          <p:cNvSpPr txBox="1"/>
          <p:nvPr/>
        </p:nvSpPr>
        <p:spPr>
          <a:xfrm>
            <a:off x="965199" y="3729161"/>
            <a:ext cx="3454401" cy="2277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PE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a la(s) persona(s) de apoyo.</a:t>
            </a:r>
            <a:endParaRPr/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PE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Consulta por la información requerida del estudiante, según el tipo de discapacidad.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0"/>
          <p:cNvSpPr>
            <a:spLocks noGrp="1"/>
          </p:cNvSpPr>
          <p:nvPr>
            <p:ph type="sldNum" idx="4294967295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10" descr="Portapapeles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6675" y="2346450"/>
            <a:ext cx="2713512" cy="271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0" descr="Sala de juntas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450" y="943986"/>
            <a:ext cx="2100354" cy="210035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"/>
          <p:cNvSpPr/>
          <p:nvPr/>
        </p:nvSpPr>
        <p:spPr>
          <a:xfrm>
            <a:off x="712469" y="574710"/>
            <a:ext cx="3615900" cy="921216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s-PE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ETAPA 2</a:t>
            </a: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"/>
          <p:cNvSpPr/>
          <p:nvPr/>
        </p:nvSpPr>
        <p:spPr>
          <a:xfrm>
            <a:off x="0" y="-680"/>
            <a:ext cx="12188952" cy="68580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11"/>
          <p:cNvPicPr preferRelativeResize="0"/>
          <p:nvPr/>
        </p:nvPicPr>
        <p:blipFill rotWithShape="1">
          <a:blip r:embed="rId3">
            <a:alphaModFix/>
          </a:blip>
          <a:srcRect t="15809" b="11843"/>
          <a:stretch/>
        </p:blipFill>
        <p:spPr>
          <a:xfrm>
            <a:off x="1713701" y="346167"/>
            <a:ext cx="636912" cy="158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4964" y="346167"/>
            <a:ext cx="549519" cy="154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0632" y="346167"/>
            <a:ext cx="700446" cy="154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66009" y="2639045"/>
            <a:ext cx="532293" cy="158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49651" y="4930536"/>
            <a:ext cx="561845" cy="158266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1"/>
          <p:cNvSpPr/>
          <p:nvPr/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2" name="Google Shape;292;p11"/>
          <p:cNvCxnSpPr/>
          <p:nvPr/>
        </p:nvCxnSpPr>
        <p:spPr>
          <a:xfrm rot="10800000">
            <a:off x="0" y="2285774"/>
            <a:ext cx="12188952" cy="0"/>
          </a:xfrm>
          <a:prstGeom prst="straightConnector1">
            <a:avLst/>
          </a:prstGeom>
          <a:noFill/>
          <a:ln w="101600" cap="flat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3" name="Google Shape;293;p11"/>
          <p:cNvCxnSpPr/>
          <p:nvPr/>
        </p:nvCxnSpPr>
        <p:spPr>
          <a:xfrm rot="10800000">
            <a:off x="0" y="4571548"/>
            <a:ext cx="4064320" cy="0"/>
          </a:xfrm>
          <a:prstGeom prst="straightConnector1">
            <a:avLst/>
          </a:prstGeom>
          <a:noFill/>
          <a:ln w="101600" cap="flat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4" name="Google Shape;294;p11"/>
          <p:cNvCxnSpPr/>
          <p:nvPr/>
        </p:nvCxnSpPr>
        <p:spPr>
          <a:xfrm>
            <a:off x="4064319" y="-680"/>
            <a:ext cx="0" cy="6858003"/>
          </a:xfrm>
          <a:prstGeom prst="straightConnector1">
            <a:avLst/>
          </a:prstGeom>
          <a:noFill/>
          <a:ln w="101600" cap="flat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5" name="Google Shape;295;p11"/>
          <p:cNvCxnSpPr/>
          <p:nvPr/>
        </p:nvCxnSpPr>
        <p:spPr>
          <a:xfrm>
            <a:off x="8020742" y="-680"/>
            <a:ext cx="0" cy="2240280"/>
          </a:xfrm>
          <a:prstGeom prst="straightConnector1">
            <a:avLst/>
          </a:prstGeom>
          <a:noFill/>
          <a:ln w="101600" cap="flat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6" name="Google Shape;296;p11"/>
          <p:cNvSpPr txBox="1"/>
          <p:nvPr/>
        </p:nvSpPr>
        <p:spPr>
          <a:xfrm>
            <a:off x="4485180" y="4101152"/>
            <a:ext cx="6868620" cy="2075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s-PE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Docente de aula o docente tutor​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s-PE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Padre, madre o representante familiar​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s-PE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Profesional del equipo SAANEE​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s-PE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Psicólogo de la IE​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s-PE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Representante del Comité de Tutoría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1"/>
          <p:cNvSpPr txBox="1"/>
          <p:nvPr/>
        </p:nvSpPr>
        <p:spPr>
          <a:xfrm>
            <a:off x="4485179" y="2872118"/>
            <a:ext cx="6868620" cy="7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Personas de apoyo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2"/>
          <p:cNvSpPr txBox="1"/>
          <p:nvPr/>
        </p:nvSpPr>
        <p:spPr>
          <a:xfrm>
            <a:off x="965199" y="851517"/>
            <a:ext cx="5130795" cy="146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Registrar a los estudiantes en el sistema</a:t>
            </a:r>
            <a:endParaRPr/>
          </a:p>
        </p:txBody>
      </p:sp>
      <p:sp>
        <p:nvSpPr>
          <p:cNvPr id="305" name="Google Shape;305;p12"/>
          <p:cNvSpPr txBox="1"/>
          <p:nvPr/>
        </p:nvSpPr>
        <p:spPr>
          <a:xfrm>
            <a:off x="965200" y="2470248"/>
            <a:ext cx="4191000" cy="353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82663" marR="0" lvl="0" indent="-98266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Paso 1. Ingresar al R-NEE</a:t>
            </a:r>
            <a:endParaRPr sz="240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82663" marR="0" lvl="0" indent="-9826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Paso 2. Registrar la información de los estudiantes</a:t>
            </a:r>
            <a:endParaRPr/>
          </a:p>
          <a:p>
            <a:pPr marL="982663" marR="0" lvl="0" indent="-9826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Paso 3. Finalizar el proceso del registro</a:t>
            </a:r>
            <a:endParaRPr sz="240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5510370" y="851518"/>
            <a:ext cx="6184806" cy="5154967"/>
          </a:xfrm>
          <a:custGeom>
            <a:avLst/>
            <a:gdLst/>
            <a:ahLst/>
            <a:cxnLst/>
            <a:rect l="l" t="t" r="r" b="b"/>
            <a:pathLst>
              <a:path w="6184806" h="5154967" extrusionOk="0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rgbClr val="7F7F7F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12" descr="Portátil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5330" y="2105470"/>
            <a:ext cx="3217333" cy="3217333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2"/>
          <p:cNvSpPr>
            <a:spLocks noGrp="1"/>
          </p:cNvSpPr>
          <p:nvPr>
            <p:ph type="sldNum" idx="4294967295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>
                <a:solidFill>
                  <a:schemeClr val="lt1"/>
                </a:solidFill>
              </a:rPr>
              <a:t>13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09" name="Google Shape;309;p12"/>
          <p:cNvSpPr txBox="1"/>
          <p:nvPr/>
        </p:nvSpPr>
        <p:spPr>
          <a:xfrm>
            <a:off x="7455756" y="4783083"/>
            <a:ext cx="36049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umc.minedu.gob.pe/discapacidad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5" name="Google Shape;315;p13"/>
          <p:cNvGrpSpPr/>
          <p:nvPr/>
        </p:nvGrpSpPr>
        <p:grpSpPr>
          <a:xfrm flipH="1">
            <a:off x="-2" y="1846371"/>
            <a:ext cx="12048829" cy="3165257"/>
            <a:chOff x="143163" y="5763486"/>
            <a:chExt cx="12048829" cy="739555"/>
          </a:xfrm>
        </p:grpSpPr>
        <p:sp>
          <p:nvSpPr>
            <p:cNvPr id="316" name="Google Shape;316;p13"/>
            <p:cNvSpPr/>
            <p:nvPr/>
          </p:nvSpPr>
          <p:spPr>
            <a:xfrm rot="10800000">
              <a:off x="645065" y="5763486"/>
              <a:ext cx="11546927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7" name="Google Shape;317;p13"/>
            <p:cNvCxnSpPr/>
            <p:nvPr/>
          </p:nvCxnSpPr>
          <p:spPr>
            <a:xfrm flipH="1">
              <a:off x="434108" y="5763486"/>
              <a:ext cx="1" cy="739555"/>
            </a:xfrm>
            <a:prstGeom prst="straightConnector1">
              <a:avLst/>
            </a:prstGeom>
            <a:noFill/>
            <a:ln w="1524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" name="Google Shape;318;p13"/>
            <p:cNvCxnSpPr/>
            <p:nvPr/>
          </p:nvCxnSpPr>
          <p:spPr>
            <a:xfrm flipH="1">
              <a:off x="143163" y="5763486"/>
              <a:ext cx="1" cy="739555"/>
            </a:xfrm>
            <a:prstGeom prst="straightConnector1">
              <a:avLst/>
            </a:prstGeom>
            <a:noFill/>
            <a:ln w="1524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19" name="Google Shape;319;p13"/>
          <p:cNvSpPr/>
          <p:nvPr/>
        </p:nvSpPr>
        <p:spPr>
          <a:xfrm>
            <a:off x="420752" y="389517"/>
            <a:ext cx="6686629" cy="605864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4294967295"/>
          </p:nvPr>
        </p:nvSpPr>
        <p:spPr>
          <a:xfrm>
            <a:off x="1134533" y="968432"/>
            <a:ext cx="4978400" cy="492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PE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Ingrese al </a:t>
            </a:r>
            <a:r>
              <a:rPr lang="es-PE" sz="6000" b="1"/>
              <a:t>S</a:t>
            </a:r>
            <a:r>
              <a:rPr lang="es-PE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istema de registro R-NEE</a:t>
            </a:r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ldNum" idx="4294967295"/>
          </p:nvPr>
        </p:nvSpPr>
        <p:spPr>
          <a:xfrm>
            <a:off x="8610600" y="64922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3"/>
          <p:cNvSpPr txBox="1"/>
          <p:nvPr/>
        </p:nvSpPr>
        <p:spPr>
          <a:xfrm>
            <a:off x="2171258" y="349714"/>
            <a:ext cx="219926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lang="es-PE" sz="6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Paso 1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9669" y="2623930"/>
            <a:ext cx="3342998" cy="1520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527" y="1086788"/>
            <a:ext cx="6419168" cy="545212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4"/>
          <p:cNvSpPr txBox="1"/>
          <p:nvPr/>
        </p:nvSpPr>
        <p:spPr>
          <a:xfrm>
            <a:off x="7156689" y="5777085"/>
            <a:ext cx="1382916" cy="457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r>
              <a:rPr lang="es-PE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Clic aquí</a:t>
            </a:r>
            <a:endParaRPr sz="2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4"/>
          <p:cNvSpPr txBox="1"/>
          <p:nvPr/>
        </p:nvSpPr>
        <p:spPr>
          <a:xfrm>
            <a:off x="8157514" y="889556"/>
            <a:ext cx="37127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None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umc.minedu.gob.pe/discapacidad</a:t>
            </a:r>
            <a:endParaRPr/>
          </a:p>
        </p:txBody>
      </p:sp>
      <p:sp>
        <p:nvSpPr>
          <p:cNvPr id="332" name="Google Shape;332;p14"/>
          <p:cNvSpPr txBox="1"/>
          <p:nvPr/>
        </p:nvSpPr>
        <p:spPr>
          <a:xfrm>
            <a:off x="282848" y="102367"/>
            <a:ext cx="10515600" cy="130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4"/>
          <p:cNvSpPr/>
          <p:nvPr/>
        </p:nvSpPr>
        <p:spPr>
          <a:xfrm>
            <a:off x="505609" y="929180"/>
            <a:ext cx="2401362" cy="40372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4" name="Google Shape;334;p14"/>
          <p:cNvCxnSpPr>
            <a:stCxn id="333" idx="3"/>
          </p:cNvCxnSpPr>
          <p:nvPr/>
        </p:nvCxnSpPr>
        <p:spPr>
          <a:xfrm rot="10800000" flipH="1">
            <a:off x="2906971" y="1080943"/>
            <a:ext cx="5250600" cy="50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335" name="Google Shape;335;p14"/>
          <p:cNvCxnSpPr>
            <a:stCxn id="330" idx="1"/>
          </p:cNvCxnSpPr>
          <p:nvPr/>
        </p:nvCxnSpPr>
        <p:spPr>
          <a:xfrm rot="10800000">
            <a:off x="4677789" y="5991507"/>
            <a:ext cx="2478900" cy="144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dash"/>
            <a:miter lim="800000"/>
            <a:headEnd type="none" w="sm" len="sm"/>
            <a:tailEnd type="triangle" w="med" len="med"/>
          </a:ln>
        </p:spPr>
      </p:cxnSp>
      <p:sp>
        <p:nvSpPr>
          <p:cNvPr id="336" name="Google Shape;33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15</a:t>
            </a:fld>
            <a:endParaRPr/>
          </a:p>
        </p:txBody>
      </p:sp>
      <p:sp>
        <p:nvSpPr>
          <p:cNvPr id="337" name="Google Shape;337;p14"/>
          <p:cNvSpPr txBox="1"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Ingresar a la página web</a:t>
            </a:r>
            <a:endParaRPr/>
          </a:p>
        </p:txBody>
      </p:sp>
      <p:sp>
        <p:nvSpPr>
          <p:cNvPr id="338" name="Google Shape;338;p14"/>
          <p:cNvSpPr/>
          <p:nvPr/>
        </p:nvSpPr>
        <p:spPr>
          <a:xfrm>
            <a:off x="2294304" y="5506053"/>
            <a:ext cx="2383574" cy="96212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9082" y="1325703"/>
            <a:ext cx="4216918" cy="3565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8891" y="3642347"/>
            <a:ext cx="4070363" cy="257617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Verificar la participación de la IE </a:t>
            </a:r>
            <a:endParaRPr/>
          </a:p>
        </p:txBody>
      </p:sp>
      <p:sp>
        <p:nvSpPr>
          <p:cNvPr id="348" name="Google Shape;348;p15"/>
          <p:cNvSpPr txBox="1"/>
          <p:nvPr/>
        </p:nvSpPr>
        <p:spPr>
          <a:xfrm>
            <a:off x="337184" y="2467948"/>
            <a:ext cx="1366977" cy="1021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None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Ingrese el </a:t>
            </a:r>
            <a:r>
              <a:rPr lang="es-PE" sz="2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código modular</a:t>
            </a:r>
            <a:endParaRPr/>
          </a:p>
        </p:txBody>
      </p:sp>
      <p:sp>
        <p:nvSpPr>
          <p:cNvPr id="349" name="Google Shape;349;p15"/>
          <p:cNvSpPr/>
          <p:nvPr/>
        </p:nvSpPr>
        <p:spPr>
          <a:xfrm>
            <a:off x="2572618" y="3048000"/>
            <a:ext cx="2332758" cy="251677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5"/>
          <p:cNvSpPr/>
          <p:nvPr/>
        </p:nvSpPr>
        <p:spPr>
          <a:xfrm rot="-5400000" flipH="1">
            <a:off x="1763518" y="2714960"/>
            <a:ext cx="482600" cy="596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5"/>
          <p:cNvSpPr/>
          <p:nvPr/>
        </p:nvSpPr>
        <p:spPr>
          <a:xfrm>
            <a:off x="503808" y="890151"/>
            <a:ext cx="111590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PE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Primero verifique si su IE requiere registrar la información de los estudiantes con discapacidad en el R-NEE.</a:t>
            </a:r>
            <a:endParaRPr/>
          </a:p>
        </p:txBody>
      </p:sp>
      <p:pic>
        <p:nvPicPr>
          <p:cNvPr id="352" name="Google Shape;352;p15"/>
          <p:cNvPicPr preferRelativeResize="0"/>
          <p:nvPr/>
        </p:nvPicPr>
        <p:blipFill rotWithShape="1">
          <a:blip r:embed="rId5">
            <a:alphaModFix/>
          </a:blip>
          <a:srcRect t="1629" b="1629"/>
          <a:stretch/>
        </p:blipFill>
        <p:spPr>
          <a:xfrm>
            <a:off x="7508890" y="1838096"/>
            <a:ext cx="4070363" cy="101231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5"/>
          <p:cNvSpPr txBox="1"/>
          <p:nvPr/>
        </p:nvSpPr>
        <p:spPr>
          <a:xfrm>
            <a:off x="7402888" y="1445330"/>
            <a:ext cx="41167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</a:pPr>
            <a:r>
              <a:rPr lang="es-PE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IE </a:t>
            </a:r>
            <a:r>
              <a:rPr lang="es-PE"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s-PE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está focalizada</a:t>
            </a:r>
            <a:endParaRPr/>
          </a:p>
        </p:txBody>
      </p:sp>
      <p:sp>
        <p:nvSpPr>
          <p:cNvPr id="354" name="Google Shape;354;p15"/>
          <p:cNvSpPr txBox="1"/>
          <p:nvPr/>
        </p:nvSpPr>
        <p:spPr>
          <a:xfrm>
            <a:off x="7402888" y="3159642"/>
            <a:ext cx="41167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</a:pPr>
            <a:r>
              <a:rPr lang="es-PE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IE </a:t>
            </a:r>
            <a:r>
              <a:rPr lang="es-PE"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sí </a:t>
            </a:r>
            <a:r>
              <a:rPr lang="es-PE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está focalizada</a:t>
            </a:r>
            <a:endParaRPr/>
          </a:p>
        </p:txBody>
      </p:sp>
      <p:pic>
        <p:nvPicPr>
          <p:cNvPr id="355" name="Google Shape;355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79082" y="4986785"/>
            <a:ext cx="4216918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5"/>
          <p:cNvSpPr txBox="1"/>
          <p:nvPr/>
        </p:nvSpPr>
        <p:spPr>
          <a:xfrm>
            <a:off x="282848" y="5177552"/>
            <a:ext cx="136697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None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Dónde está el número de anexo en SIAGIE</a:t>
            </a:r>
            <a:endParaRPr sz="20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092" y="751592"/>
            <a:ext cx="7449590" cy="543000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6"/>
          <p:cNvSpPr/>
          <p:nvPr/>
        </p:nvSpPr>
        <p:spPr>
          <a:xfrm>
            <a:off x="8610600" y="1910020"/>
            <a:ext cx="2907653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PE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se registró anteriormente, inicie la sesión utilizando su usuario y contraseña</a:t>
            </a:r>
            <a:endParaRPr dirty="0"/>
          </a:p>
        </p:txBody>
      </p:sp>
      <p:sp>
        <p:nvSpPr>
          <p:cNvPr id="364" name="Google Shape;364;p16"/>
          <p:cNvSpPr/>
          <p:nvPr/>
        </p:nvSpPr>
        <p:spPr>
          <a:xfrm>
            <a:off x="4297977" y="2059734"/>
            <a:ext cx="2345858" cy="1369266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6"/>
          <p:cNvSpPr/>
          <p:nvPr/>
        </p:nvSpPr>
        <p:spPr>
          <a:xfrm rot="5400000">
            <a:off x="7360419" y="2014503"/>
            <a:ext cx="482600" cy="145972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7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7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7"/>
          <p:cNvSpPr txBox="1">
            <a:spLocks noGrp="1"/>
          </p:cNvSpPr>
          <p:nvPr>
            <p:ph type="title" idx="4294967295"/>
          </p:nvPr>
        </p:nvSpPr>
        <p:spPr>
          <a:xfrm>
            <a:off x="194733" y="154551"/>
            <a:ext cx="689663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Pantalla principal</a:t>
            </a:r>
            <a:endParaRPr/>
          </a:p>
        </p:txBody>
      </p:sp>
      <p:pic>
        <p:nvPicPr>
          <p:cNvPr id="373" name="Google Shape;37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495" y="887988"/>
            <a:ext cx="11749617" cy="33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7"/>
          <p:cNvSpPr/>
          <p:nvPr/>
        </p:nvSpPr>
        <p:spPr>
          <a:xfrm>
            <a:off x="5009756" y="1438542"/>
            <a:ext cx="2477287" cy="3567125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7"/>
          <p:cNvSpPr/>
          <p:nvPr/>
        </p:nvSpPr>
        <p:spPr>
          <a:xfrm>
            <a:off x="9353550" y="5107712"/>
            <a:ext cx="2355733" cy="30447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s-PE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AVISO FLOTANTE</a:t>
            </a:r>
            <a:endParaRPr/>
          </a:p>
        </p:txBody>
      </p:sp>
      <p:cxnSp>
        <p:nvCxnSpPr>
          <p:cNvPr id="376" name="Google Shape;376;p17"/>
          <p:cNvCxnSpPr/>
          <p:nvPr/>
        </p:nvCxnSpPr>
        <p:spPr>
          <a:xfrm>
            <a:off x="7119250" y="5005666"/>
            <a:ext cx="25965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744" y="1227667"/>
            <a:ext cx="7164488" cy="48160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2" name="Google Shape;382;p18"/>
          <p:cNvGrpSpPr/>
          <p:nvPr/>
        </p:nvGrpSpPr>
        <p:grpSpPr>
          <a:xfrm>
            <a:off x="5408659" y="5221860"/>
            <a:ext cx="5471069" cy="707886"/>
            <a:chOff x="5408659" y="4290526"/>
            <a:chExt cx="5471069" cy="707886"/>
          </a:xfrm>
        </p:grpSpPr>
        <p:sp>
          <p:nvSpPr>
            <p:cNvPr id="383" name="Google Shape;383;p18"/>
            <p:cNvSpPr txBox="1"/>
            <p:nvPr/>
          </p:nvSpPr>
          <p:spPr>
            <a:xfrm>
              <a:off x="8813800" y="4290526"/>
              <a:ext cx="20659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000"/>
                <a:buFont typeface="Calibri"/>
                <a:buNone/>
              </a:pPr>
              <a:r>
                <a:rPr lang="es-PE" sz="2000" b="0" i="0" u="none" strike="noStrike" cap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Haga clic en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000"/>
                <a:buFont typeface="Calibri"/>
                <a:buNone/>
              </a:pPr>
              <a:r>
                <a:rPr lang="es-PE" sz="2000" b="1" i="0" u="none" strike="noStrike" cap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Registrar Usuario</a:t>
              </a: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5408659" y="4435764"/>
              <a:ext cx="2355273" cy="417411"/>
            </a:xfrm>
            <a:prstGeom prst="rect">
              <a:avLst/>
            </a:prstGeom>
            <a:noFill/>
            <a:ln w="28575" cap="flat" cmpd="sng">
              <a:solidFill>
                <a:srgbClr val="00B05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8"/>
            <p:cNvSpPr/>
            <p:nvPr/>
          </p:nvSpPr>
          <p:spPr>
            <a:xfrm rot="5400000">
              <a:off x="7968811" y="4346019"/>
              <a:ext cx="482600" cy="596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Google Shape;38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8"/>
          <p:cNvSpPr/>
          <p:nvPr/>
        </p:nvSpPr>
        <p:spPr>
          <a:xfrm>
            <a:off x="8415867" y="1145089"/>
            <a:ext cx="330200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PE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es su </a:t>
            </a:r>
            <a:r>
              <a:rPr lang="es-PE" sz="32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primer acceso</a:t>
            </a:r>
            <a:r>
              <a:rPr lang="es-PE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seleccione la opción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PE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registrar usuario:</a:t>
            </a:r>
            <a:endParaRPr/>
          </a:p>
        </p:txBody>
      </p:sp>
      <p:sp>
        <p:nvSpPr>
          <p:cNvPr id="388" name="Google Shape;388;p18"/>
          <p:cNvSpPr/>
          <p:nvPr/>
        </p:nvSpPr>
        <p:spPr>
          <a:xfrm>
            <a:off x="947235" y="263630"/>
            <a:ext cx="3615900" cy="86186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0500F"/>
              </a:gs>
              <a:gs pos="48000">
                <a:srgbClr val="ED8037"/>
              </a:gs>
              <a:gs pos="100000">
                <a:srgbClr val="F4B08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s-PE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Caso 1</a:t>
            </a: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7"/>
          <p:cNvSpPr/>
          <p:nvPr/>
        </p:nvSpPr>
        <p:spPr>
          <a:xfrm>
            <a:off x="718662" y="1172591"/>
            <a:ext cx="10754676" cy="192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100"/>
              <a:buFont typeface="Arial"/>
              <a:buNone/>
            </a:pPr>
            <a:r>
              <a:rPr lang="es-PE" sz="7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R-NEE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s-PE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Registro de estudiantes con Discapacidad</a:t>
            </a: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7"/>
          <p:cNvSpPr txBox="1">
            <a:spLocks noGrp="1"/>
          </p:cNvSpPr>
          <p:nvPr>
            <p:ph type="sldNum" idx="4294967295"/>
          </p:nvPr>
        </p:nvSpPr>
        <p:spPr>
          <a:xfrm>
            <a:off x="8610600" y="616041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30" name="Google Shape;2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63" y="3808698"/>
            <a:ext cx="11756553" cy="2359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7"/>
          <p:cNvPicPr preferRelativeResize="0"/>
          <p:nvPr/>
        </p:nvPicPr>
        <p:blipFill rotWithShape="1">
          <a:blip r:embed="rId4">
            <a:alphaModFix/>
          </a:blip>
          <a:srcRect l="10016" r="7623"/>
          <a:stretch/>
        </p:blipFill>
        <p:spPr>
          <a:xfrm>
            <a:off x="0" y="3877179"/>
            <a:ext cx="11742481" cy="2291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3102" y="863154"/>
            <a:ext cx="5462581" cy="5554133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4" name="Google Shape;394;p19"/>
          <p:cNvPicPr preferRelativeResize="0"/>
          <p:nvPr/>
        </p:nvPicPr>
        <p:blipFill rotWithShape="1">
          <a:blip r:embed="rId4">
            <a:alphaModFix/>
          </a:blip>
          <a:srcRect t="42428" r="51652" b="36044"/>
          <a:stretch/>
        </p:blipFill>
        <p:spPr>
          <a:xfrm>
            <a:off x="5083102" y="3244931"/>
            <a:ext cx="2567663" cy="1159933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9"/>
          <p:cNvSpPr txBox="1"/>
          <p:nvPr/>
        </p:nvSpPr>
        <p:spPr>
          <a:xfrm>
            <a:off x="713755" y="3308603"/>
            <a:ext cx="379447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Ingrese el </a:t>
            </a:r>
            <a:r>
              <a:rPr lang="es-PE" sz="2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usuario SIAGIE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Ingrese la </a:t>
            </a:r>
            <a:r>
              <a:rPr lang="es-PE" sz="2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contraseña SIAGIE</a:t>
            </a:r>
            <a:endParaRPr/>
          </a:p>
        </p:txBody>
      </p:sp>
      <p:sp>
        <p:nvSpPr>
          <p:cNvPr id="397" name="Google Shape;397;p19"/>
          <p:cNvSpPr/>
          <p:nvPr/>
        </p:nvSpPr>
        <p:spPr>
          <a:xfrm>
            <a:off x="5156200" y="3257631"/>
            <a:ext cx="2469164" cy="111760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9"/>
          <p:cNvSpPr txBox="1"/>
          <p:nvPr/>
        </p:nvSpPr>
        <p:spPr>
          <a:xfrm>
            <a:off x="713755" y="5832584"/>
            <a:ext cx="45732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 startAt="3"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Haga clic en el botón</a:t>
            </a:r>
            <a:r>
              <a:rPr lang="es-PE" sz="20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continuar</a:t>
            </a:r>
            <a:endParaRPr/>
          </a:p>
        </p:txBody>
      </p:sp>
      <p:sp>
        <p:nvSpPr>
          <p:cNvPr id="399" name="Google Shape;399;p19"/>
          <p:cNvSpPr/>
          <p:nvPr/>
        </p:nvSpPr>
        <p:spPr>
          <a:xfrm>
            <a:off x="8432799" y="5835173"/>
            <a:ext cx="1947333" cy="40011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9"/>
          <p:cNvSpPr txBox="1"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Identificar al usuario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9547" y="1019659"/>
            <a:ext cx="5380787" cy="5495885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6" name="Google Shape;40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0"/>
          <p:cNvSpPr txBox="1"/>
          <p:nvPr/>
        </p:nvSpPr>
        <p:spPr>
          <a:xfrm>
            <a:off x="713755" y="3743346"/>
            <a:ext cx="37944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Ingrese el </a:t>
            </a:r>
            <a:r>
              <a:rPr lang="es-PE" sz="2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código modular</a:t>
            </a:r>
            <a:endParaRPr/>
          </a:p>
        </p:txBody>
      </p:sp>
      <p:sp>
        <p:nvSpPr>
          <p:cNvPr id="408" name="Google Shape;408;p20"/>
          <p:cNvSpPr/>
          <p:nvPr/>
        </p:nvSpPr>
        <p:spPr>
          <a:xfrm>
            <a:off x="5740842" y="3681454"/>
            <a:ext cx="2425148" cy="532737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0"/>
          <p:cNvSpPr txBox="1"/>
          <p:nvPr/>
        </p:nvSpPr>
        <p:spPr>
          <a:xfrm>
            <a:off x="713755" y="5917251"/>
            <a:ext cx="45732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 startAt="2"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Haga clic en el botón</a:t>
            </a:r>
            <a:r>
              <a:rPr lang="es-PE" sz="20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continuar</a:t>
            </a:r>
            <a:endParaRPr/>
          </a:p>
        </p:txBody>
      </p:sp>
      <p:sp>
        <p:nvSpPr>
          <p:cNvPr id="410" name="Google Shape;410;p20"/>
          <p:cNvSpPr/>
          <p:nvPr/>
        </p:nvSpPr>
        <p:spPr>
          <a:xfrm>
            <a:off x="8909216" y="5926511"/>
            <a:ext cx="1862666" cy="40011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0"/>
          <p:cNvSpPr txBox="1"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Identificar a la IE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6472" y="654148"/>
            <a:ext cx="5942095" cy="6040768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1"/>
          <p:cNvSpPr/>
          <p:nvPr/>
        </p:nvSpPr>
        <p:spPr>
          <a:xfrm>
            <a:off x="5066472" y="1487837"/>
            <a:ext cx="5661941" cy="2433233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1"/>
          <p:cNvSpPr txBox="1"/>
          <p:nvPr/>
        </p:nvSpPr>
        <p:spPr>
          <a:xfrm>
            <a:off x="713755" y="2573702"/>
            <a:ext cx="390904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Actualice sus </a:t>
            </a:r>
            <a:r>
              <a:rPr lang="es-PE" sz="2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datos personales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Ingrese su </a:t>
            </a:r>
            <a:r>
              <a:rPr lang="es-PE" sz="2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correo electrónico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Haga clic en el botón</a:t>
            </a:r>
            <a:r>
              <a:rPr lang="es-PE" sz="20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continuar</a:t>
            </a:r>
            <a:endParaRPr/>
          </a:p>
        </p:txBody>
      </p:sp>
      <p:sp>
        <p:nvSpPr>
          <p:cNvPr id="420" name="Google Shape;420;p21"/>
          <p:cNvSpPr/>
          <p:nvPr/>
        </p:nvSpPr>
        <p:spPr>
          <a:xfrm>
            <a:off x="5066472" y="4804474"/>
            <a:ext cx="2971047" cy="1219343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1"/>
          <p:cNvSpPr/>
          <p:nvPr/>
        </p:nvSpPr>
        <p:spPr>
          <a:xfrm>
            <a:off x="8696414" y="6140079"/>
            <a:ext cx="2031999" cy="40011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1"/>
          <p:cNvSpPr txBox="1"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Actualizar información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0607" y="925514"/>
            <a:ext cx="5414393" cy="5486988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8" name="Google Shape;4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2"/>
          <p:cNvSpPr txBox="1"/>
          <p:nvPr/>
        </p:nvSpPr>
        <p:spPr>
          <a:xfrm>
            <a:off x="713755" y="3638803"/>
            <a:ext cx="391751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Crear una contraseña para el R-NEE, </a:t>
            </a:r>
            <a:r>
              <a:rPr lang="es-PE" sz="20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con al menos 6 caracteres entre números y letras</a:t>
            </a:r>
            <a:endParaRPr sz="2000" b="1" i="0" u="none" strike="noStrike" cap="non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2"/>
          <p:cNvSpPr/>
          <p:nvPr/>
        </p:nvSpPr>
        <p:spPr>
          <a:xfrm>
            <a:off x="5545667" y="3511629"/>
            <a:ext cx="2396065" cy="1238169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2"/>
          <p:cNvSpPr txBox="1"/>
          <p:nvPr/>
        </p:nvSpPr>
        <p:spPr>
          <a:xfrm>
            <a:off x="713755" y="5857983"/>
            <a:ext cx="45732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 startAt="2"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Haga clic en el botón</a:t>
            </a:r>
            <a:r>
              <a:rPr lang="es-PE" sz="20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continuar</a:t>
            </a:r>
            <a:endParaRPr/>
          </a:p>
        </p:txBody>
      </p:sp>
      <p:sp>
        <p:nvSpPr>
          <p:cNvPr id="432" name="Google Shape;432;p22"/>
          <p:cNvSpPr/>
          <p:nvPr/>
        </p:nvSpPr>
        <p:spPr>
          <a:xfrm>
            <a:off x="8703732" y="5854836"/>
            <a:ext cx="1913467" cy="40011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2"/>
          <p:cNvSpPr txBox="1"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Crear una contraseña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23"/>
          <p:cNvGrpSpPr/>
          <p:nvPr/>
        </p:nvGrpSpPr>
        <p:grpSpPr>
          <a:xfrm>
            <a:off x="5286973" y="1325051"/>
            <a:ext cx="6153982" cy="4957738"/>
            <a:chOff x="5006932" y="1025074"/>
            <a:chExt cx="6153982" cy="4957738"/>
          </a:xfrm>
        </p:grpSpPr>
        <p:grpSp>
          <p:nvGrpSpPr>
            <p:cNvPr id="439" name="Google Shape;439;p23"/>
            <p:cNvGrpSpPr/>
            <p:nvPr/>
          </p:nvGrpSpPr>
          <p:grpSpPr>
            <a:xfrm>
              <a:off x="5006932" y="1025074"/>
              <a:ext cx="6153982" cy="4957738"/>
              <a:chOff x="5006932" y="1025074"/>
              <a:chExt cx="6153982" cy="4957738"/>
            </a:xfrm>
          </p:grpSpPr>
          <p:pic>
            <p:nvPicPr>
              <p:cNvPr id="440" name="Google Shape;440;p23"/>
              <p:cNvPicPr preferRelativeResize="0"/>
              <p:nvPr/>
            </p:nvPicPr>
            <p:blipFill rotWithShape="1">
              <a:blip r:embed="rId3">
                <a:alphaModFix/>
              </a:blip>
              <a:srcRect l="57767" t="17031" r="36278" b="78571"/>
              <a:stretch/>
            </p:blipFill>
            <p:spPr>
              <a:xfrm>
                <a:off x="9743524" y="2521600"/>
                <a:ext cx="1193075" cy="5312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1" name="Google Shape;441;p23"/>
              <p:cNvSpPr/>
              <p:nvPr/>
            </p:nvSpPr>
            <p:spPr>
              <a:xfrm>
                <a:off x="5006932" y="1025074"/>
                <a:ext cx="6153982" cy="4957738"/>
              </a:xfrm>
              <a:prstGeom prst="rect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23"/>
              <p:cNvPicPr preferRelativeResize="0"/>
              <p:nvPr/>
            </p:nvPicPr>
            <p:blipFill rotWithShape="1">
              <a:blip r:embed="rId3">
                <a:alphaModFix/>
              </a:blip>
              <a:srcRect l="35636" t="55822" r="55442" b="37160"/>
              <a:stretch/>
            </p:blipFill>
            <p:spPr>
              <a:xfrm>
                <a:off x="5558848" y="4298575"/>
                <a:ext cx="1991884" cy="88275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43" name="Google Shape;443;p23"/>
            <p:cNvSpPr/>
            <p:nvPr/>
          </p:nvSpPr>
          <p:spPr>
            <a:xfrm>
              <a:off x="5187084" y="2515140"/>
              <a:ext cx="4241924" cy="63184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3"/>
            <p:cNvSpPr txBox="1"/>
            <p:nvPr/>
          </p:nvSpPr>
          <p:spPr>
            <a:xfrm>
              <a:off x="5266107" y="2677172"/>
              <a:ext cx="4569250" cy="307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75B5"/>
                </a:buClr>
                <a:buSzPts val="1400"/>
                <a:buFont typeface="Arial"/>
                <a:buNone/>
              </a:pPr>
              <a:r>
                <a:rPr lang="es-PE" sz="1400" b="0" i="0" u="none" strike="noStrike" cap="none">
                  <a:solidFill>
                    <a:srgbClr val="2E75B5"/>
                  </a:solidFill>
                  <a:latin typeface="Arial"/>
                  <a:ea typeface="Arial"/>
                  <a:cs typeface="Arial"/>
                  <a:sym typeface="Arial"/>
                </a:rPr>
                <a:t>Director(a), ¿es usted es la única persona de contacto?</a:t>
              </a:r>
              <a:endParaRPr/>
            </a:p>
          </p:txBody>
        </p:sp>
      </p:grpSp>
      <p:sp>
        <p:nvSpPr>
          <p:cNvPr id="445" name="Google Shape;445;p23"/>
          <p:cNvSpPr txBox="1"/>
          <p:nvPr/>
        </p:nvSpPr>
        <p:spPr>
          <a:xfrm>
            <a:off x="565354" y="1212908"/>
            <a:ext cx="411671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None/>
            </a:pPr>
            <a:r>
              <a:rPr lang="es-PE"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Identifique si hay otra persona que será responsable del registro de los estudiantes con discapacidad y responda:</a:t>
            </a:r>
            <a:endParaRPr/>
          </a:p>
        </p:txBody>
      </p:sp>
      <p:pic>
        <p:nvPicPr>
          <p:cNvPr id="446" name="Google Shape;446;p23"/>
          <p:cNvPicPr preferRelativeResize="0"/>
          <p:nvPr/>
        </p:nvPicPr>
        <p:blipFill rotWithShape="1">
          <a:blip r:embed="rId3">
            <a:alphaModFix/>
          </a:blip>
          <a:srcRect l="52566" t="55848" r="35283" b="37134"/>
          <a:stretch/>
        </p:blipFill>
        <p:spPr>
          <a:xfrm>
            <a:off x="8260259" y="4588471"/>
            <a:ext cx="2743200" cy="892834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3"/>
          <p:cNvSpPr/>
          <p:nvPr/>
        </p:nvSpPr>
        <p:spPr>
          <a:xfrm>
            <a:off x="5546149" y="2886247"/>
            <a:ext cx="5653154" cy="449774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3"/>
          <p:cNvSpPr txBox="1"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Persona de contacto</a:t>
            </a:r>
            <a:endParaRPr/>
          </a:p>
        </p:txBody>
      </p:sp>
      <p:pic>
        <p:nvPicPr>
          <p:cNvPr id="450" name="Google Shape;450;p23"/>
          <p:cNvPicPr preferRelativeResize="0"/>
          <p:nvPr/>
        </p:nvPicPr>
        <p:blipFill rotWithShape="1">
          <a:blip r:embed="rId4">
            <a:alphaModFix/>
          </a:blip>
          <a:srcRect l="17238" r="15560"/>
          <a:stretch/>
        </p:blipFill>
        <p:spPr>
          <a:xfrm>
            <a:off x="5935132" y="1587392"/>
            <a:ext cx="4856787" cy="116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24"/>
          <p:cNvGrpSpPr/>
          <p:nvPr/>
        </p:nvGrpSpPr>
        <p:grpSpPr>
          <a:xfrm>
            <a:off x="5286973" y="1325051"/>
            <a:ext cx="6153982" cy="4957738"/>
            <a:chOff x="5006932" y="1025074"/>
            <a:chExt cx="6153982" cy="4957738"/>
          </a:xfrm>
        </p:grpSpPr>
        <p:grpSp>
          <p:nvGrpSpPr>
            <p:cNvPr id="456" name="Google Shape;456;p24"/>
            <p:cNvGrpSpPr/>
            <p:nvPr/>
          </p:nvGrpSpPr>
          <p:grpSpPr>
            <a:xfrm>
              <a:off x="5006932" y="1025074"/>
              <a:ext cx="6153982" cy="4957738"/>
              <a:chOff x="5006932" y="1025074"/>
              <a:chExt cx="6153982" cy="4957738"/>
            </a:xfrm>
          </p:grpSpPr>
          <p:sp>
            <p:nvSpPr>
              <p:cNvPr id="457" name="Google Shape;457;p24"/>
              <p:cNvSpPr/>
              <p:nvPr/>
            </p:nvSpPr>
            <p:spPr>
              <a:xfrm>
                <a:off x="5006932" y="1025074"/>
                <a:ext cx="6153982" cy="4957738"/>
              </a:xfrm>
              <a:prstGeom prst="rect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58" name="Google Shape;458;p24"/>
              <p:cNvPicPr preferRelativeResize="0"/>
              <p:nvPr/>
            </p:nvPicPr>
            <p:blipFill rotWithShape="1">
              <a:blip r:embed="rId3">
                <a:alphaModFix/>
              </a:blip>
              <a:srcRect l="35636" t="55822" r="55442" b="37160"/>
              <a:stretch/>
            </p:blipFill>
            <p:spPr>
              <a:xfrm>
                <a:off x="5558848" y="4298575"/>
                <a:ext cx="1991884" cy="88275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59" name="Google Shape;459;p24"/>
            <p:cNvSpPr/>
            <p:nvPr/>
          </p:nvSpPr>
          <p:spPr>
            <a:xfrm>
              <a:off x="5187084" y="2515140"/>
              <a:ext cx="4241924" cy="63184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4"/>
            <p:cNvSpPr txBox="1"/>
            <p:nvPr/>
          </p:nvSpPr>
          <p:spPr>
            <a:xfrm>
              <a:off x="5266107" y="2677172"/>
              <a:ext cx="4569250" cy="307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75B5"/>
                </a:buClr>
                <a:buSzPts val="1400"/>
                <a:buFont typeface="Arial"/>
                <a:buNone/>
              </a:pPr>
              <a:r>
                <a:rPr lang="es-PE" sz="1400" b="0" i="0" u="none" strike="noStrike" cap="none">
                  <a:solidFill>
                    <a:srgbClr val="2E75B5"/>
                  </a:solidFill>
                  <a:latin typeface="Arial"/>
                  <a:ea typeface="Arial"/>
                  <a:cs typeface="Arial"/>
                  <a:sym typeface="Arial"/>
                </a:rPr>
                <a:t>Director(a), ¿es usted es la única persona de contacto?</a:t>
              </a:r>
              <a:endParaRPr/>
            </a:p>
          </p:txBody>
        </p:sp>
      </p:grpSp>
      <p:pic>
        <p:nvPicPr>
          <p:cNvPr id="461" name="Google Shape;461;p24"/>
          <p:cNvPicPr preferRelativeResize="0"/>
          <p:nvPr/>
        </p:nvPicPr>
        <p:blipFill rotWithShape="1">
          <a:blip r:embed="rId3">
            <a:alphaModFix/>
          </a:blip>
          <a:srcRect l="52566" t="55848" r="35283" b="37134"/>
          <a:stretch/>
        </p:blipFill>
        <p:spPr>
          <a:xfrm>
            <a:off x="8260259" y="4588471"/>
            <a:ext cx="2743200" cy="892834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4"/>
          <p:cNvSpPr txBox="1"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Persona de contacto – </a:t>
            </a:r>
            <a:r>
              <a:rPr lang="es-PE" sz="2800">
                <a:solidFill>
                  <a:srgbClr val="FF0000"/>
                </a:solidFill>
              </a:rPr>
              <a:t>opción 1</a:t>
            </a:r>
            <a:endParaRPr/>
          </a:p>
        </p:txBody>
      </p:sp>
      <p:pic>
        <p:nvPicPr>
          <p:cNvPr id="464" name="Google Shape;464;p24"/>
          <p:cNvPicPr preferRelativeResize="0"/>
          <p:nvPr/>
        </p:nvPicPr>
        <p:blipFill rotWithShape="1">
          <a:blip r:embed="rId4">
            <a:alphaModFix/>
          </a:blip>
          <a:srcRect l="17238" r="15560"/>
          <a:stretch/>
        </p:blipFill>
        <p:spPr>
          <a:xfrm>
            <a:off x="5935132" y="1587392"/>
            <a:ext cx="4856787" cy="116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4"/>
          <p:cNvPicPr preferRelativeResize="0"/>
          <p:nvPr/>
        </p:nvPicPr>
        <p:blipFill rotWithShape="1">
          <a:blip r:embed="rId5">
            <a:alphaModFix/>
          </a:blip>
          <a:srcRect l="58265" t="17650" r="36668" b="78812"/>
          <a:stretch/>
        </p:blipFill>
        <p:spPr>
          <a:xfrm>
            <a:off x="10047906" y="2886247"/>
            <a:ext cx="1157595" cy="454819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24"/>
          <p:cNvSpPr/>
          <p:nvPr/>
        </p:nvSpPr>
        <p:spPr>
          <a:xfrm>
            <a:off x="10047665" y="2886247"/>
            <a:ext cx="645736" cy="449774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4"/>
          <p:cNvSpPr txBox="1"/>
          <p:nvPr/>
        </p:nvSpPr>
        <p:spPr>
          <a:xfrm>
            <a:off x="751567" y="2043517"/>
            <a:ext cx="3902642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Director, si usted es la única persona de contacto, haga clic en </a:t>
            </a:r>
            <a:r>
              <a:rPr lang="es-PE" sz="20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Haga clic en el botón</a:t>
            </a:r>
            <a:r>
              <a:rPr lang="es-PE" sz="20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continuar</a:t>
            </a:r>
            <a:endParaRPr/>
          </a:p>
        </p:txBody>
      </p:sp>
      <p:sp>
        <p:nvSpPr>
          <p:cNvPr id="468" name="Google Shape;468;p24"/>
          <p:cNvSpPr/>
          <p:nvPr/>
        </p:nvSpPr>
        <p:spPr>
          <a:xfrm>
            <a:off x="8408976" y="4764427"/>
            <a:ext cx="2487624" cy="493371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9006" y="866623"/>
            <a:ext cx="5582393" cy="5695043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4" name="Google Shape;474;p25"/>
          <p:cNvSpPr txBox="1"/>
          <p:nvPr/>
        </p:nvSpPr>
        <p:spPr>
          <a:xfrm>
            <a:off x="540788" y="1378735"/>
            <a:ext cx="4041970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Director, si usted no es la única persona de contacto del registro, haga clic en </a:t>
            </a:r>
            <a:r>
              <a:rPr lang="es-PE" sz="20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Complete la información solicitada de la otra persona encargada que usted designe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Haga clic en el botón</a:t>
            </a:r>
            <a:r>
              <a:rPr lang="es-PE" sz="2000" b="1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continuar</a:t>
            </a:r>
            <a:endParaRPr sz="20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5" name="Google Shape;475;p25"/>
          <p:cNvPicPr preferRelativeResize="0"/>
          <p:nvPr/>
        </p:nvPicPr>
        <p:blipFill rotWithShape="1">
          <a:blip r:embed="rId4">
            <a:alphaModFix/>
          </a:blip>
          <a:srcRect l="34894" t="21022" r="49886" b="46889"/>
          <a:stretch/>
        </p:blipFill>
        <p:spPr>
          <a:xfrm>
            <a:off x="5279006" y="2262192"/>
            <a:ext cx="2893976" cy="3431851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25"/>
          <p:cNvSpPr/>
          <p:nvPr/>
        </p:nvSpPr>
        <p:spPr>
          <a:xfrm>
            <a:off x="8695267" y="5978327"/>
            <a:ext cx="2015926" cy="406643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5"/>
          <p:cNvSpPr/>
          <p:nvPr/>
        </p:nvSpPr>
        <p:spPr>
          <a:xfrm>
            <a:off x="9678758" y="1972521"/>
            <a:ext cx="486393" cy="332006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5"/>
          <p:cNvSpPr/>
          <p:nvPr/>
        </p:nvSpPr>
        <p:spPr>
          <a:xfrm>
            <a:off x="5414258" y="2194458"/>
            <a:ext cx="2817501" cy="3550076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5"/>
          <p:cNvSpPr txBox="1"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Persona de contacto – </a:t>
            </a:r>
            <a:r>
              <a:rPr lang="es-PE" sz="2800">
                <a:solidFill>
                  <a:srgbClr val="FF0000"/>
                </a:solidFill>
              </a:rPr>
              <a:t>opción 2</a:t>
            </a:r>
            <a:endParaRPr/>
          </a:p>
        </p:txBody>
      </p:sp>
      <p:sp>
        <p:nvSpPr>
          <p:cNvPr id="481" name="Google Shape;481;p25"/>
          <p:cNvSpPr/>
          <p:nvPr/>
        </p:nvSpPr>
        <p:spPr>
          <a:xfrm>
            <a:off x="10227732" y="1972521"/>
            <a:ext cx="351425" cy="330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26"/>
          <p:cNvPicPr preferRelativeResize="0"/>
          <p:nvPr/>
        </p:nvPicPr>
        <p:blipFill rotWithShape="1">
          <a:blip r:embed="rId3">
            <a:alphaModFix/>
          </a:blip>
          <a:srcRect t="3129" b="3128"/>
          <a:stretch/>
        </p:blipFill>
        <p:spPr>
          <a:xfrm>
            <a:off x="5395570" y="1281593"/>
            <a:ext cx="5261509" cy="4748957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7" name="Google Shape;487;p26"/>
          <p:cNvSpPr txBox="1"/>
          <p:nvPr/>
        </p:nvSpPr>
        <p:spPr>
          <a:xfrm>
            <a:off x="634508" y="2069184"/>
            <a:ext cx="440290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Cuando termine de registrar los datos en el formulario le aparecerá el siguiente mensaje: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Si ya finalizó, haga clic en el botón </a:t>
            </a:r>
            <a:r>
              <a:rPr lang="es-PE" sz="20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Guardar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Si tuviera que realizar algún cambio, haga clic en el botón </a:t>
            </a:r>
            <a:r>
              <a:rPr lang="es-PE" sz="20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Regresar</a:t>
            </a:r>
            <a:endParaRPr/>
          </a:p>
        </p:txBody>
      </p:sp>
      <p:sp>
        <p:nvSpPr>
          <p:cNvPr id="488" name="Google Shape;48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6"/>
          <p:cNvSpPr/>
          <p:nvPr/>
        </p:nvSpPr>
        <p:spPr>
          <a:xfrm>
            <a:off x="6978319" y="4564024"/>
            <a:ext cx="2096009" cy="383404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6"/>
          <p:cNvSpPr/>
          <p:nvPr/>
        </p:nvSpPr>
        <p:spPr>
          <a:xfrm>
            <a:off x="6962821" y="5222842"/>
            <a:ext cx="2096009" cy="40011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6"/>
          <p:cNvSpPr txBox="1"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Guardar la información ingresada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27"/>
          <p:cNvPicPr preferRelativeResize="0"/>
          <p:nvPr/>
        </p:nvPicPr>
        <p:blipFill rotWithShape="1">
          <a:blip r:embed="rId3">
            <a:alphaModFix/>
          </a:blip>
          <a:srcRect l="4680" t="725" r="1028" b="1419"/>
          <a:stretch/>
        </p:blipFill>
        <p:spPr>
          <a:xfrm>
            <a:off x="5557907" y="1094589"/>
            <a:ext cx="4796827" cy="5111032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97" name="Google Shape;497;p27"/>
          <p:cNvSpPr txBox="1"/>
          <p:nvPr/>
        </p:nvSpPr>
        <p:spPr>
          <a:xfrm>
            <a:off x="713755" y="1787314"/>
            <a:ext cx="3857224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Luego de guardar la información del formulario, se enviará un mensaje a su correo electrónico que debe revisar.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Haga clic en el botón </a:t>
            </a:r>
            <a:r>
              <a:rPr lang="es-PE" sz="20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finalizar</a:t>
            </a:r>
            <a:endParaRPr/>
          </a:p>
        </p:txBody>
      </p:sp>
      <p:sp>
        <p:nvSpPr>
          <p:cNvPr id="498" name="Google Shape;49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7"/>
          <p:cNvSpPr/>
          <p:nvPr/>
        </p:nvSpPr>
        <p:spPr>
          <a:xfrm>
            <a:off x="6146801" y="1911431"/>
            <a:ext cx="3699932" cy="899502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7"/>
          <p:cNvSpPr/>
          <p:nvPr/>
        </p:nvSpPr>
        <p:spPr>
          <a:xfrm>
            <a:off x="8441267" y="5746242"/>
            <a:ext cx="1828800" cy="40011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7"/>
          <p:cNvSpPr txBox="1"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Revisar el correo electrónico</a:t>
            </a:r>
            <a:endParaRPr/>
          </a:p>
        </p:txBody>
      </p:sp>
      <p:sp>
        <p:nvSpPr>
          <p:cNvPr id="502" name="Google Shape;502;p27"/>
          <p:cNvSpPr txBox="1"/>
          <p:nvPr/>
        </p:nvSpPr>
        <p:spPr>
          <a:xfrm>
            <a:off x="7074232" y="1982325"/>
            <a:ext cx="2002035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1400"/>
              <a:buFont typeface="Calibri"/>
              <a:buNone/>
            </a:pPr>
            <a:r>
              <a:rPr lang="es-PE" sz="14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rosavp@gmail.com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28"/>
          <p:cNvGrpSpPr/>
          <p:nvPr/>
        </p:nvGrpSpPr>
        <p:grpSpPr>
          <a:xfrm>
            <a:off x="2709399" y="852984"/>
            <a:ext cx="9147161" cy="5429281"/>
            <a:chOff x="2700933" y="734451"/>
            <a:chExt cx="9147161" cy="5429281"/>
          </a:xfrm>
        </p:grpSpPr>
        <p:pic>
          <p:nvPicPr>
            <p:cNvPr id="508" name="Google Shape;508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60854" y="2000151"/>
              <a:ext cx="6687240" cy="41635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9" name="Google Shape;509;p28"/>
            <p:cNvPicPr preferRelativeResize="0"/>
            <p:nvPr/>
          </p:nvPicPr>
          <p:blipFill rotWithShape="1">
            <a:blip r:embed="rId4">
              <a:alphaModFix/>
            </a:blip>
            <a:srcRect t="32787"/>
            <a:stretch/>
          </p:blipFill>
          <p:spPr>
            <a:xfrm>
              <a:off x="2700933" y="734451"/>
              <a:ext cx="6620799" cy="1242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0" name="Google Shape;510;p28"/>
            <p:cNvPicPr preferRelativeResize="0"/>
            <p:nvPr/>
          </p:nvPicPr>
          <p:blipFill rotWithShape="1">
            <a:blip r:embed="rId5">
              <a:alphaModFix/>
            </a:blip>
            <a:srcRect t="9024" r="1775"/>
            <a:stretch/>
          </p:blipFill>
          <p:spPr>
            <a:xfrm>
              <a:off x="2710373" y="1790599"/>
              <a:ext cx="2411960" cy="34348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1" name="Google Shape;51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8"/>
          <p:cNvSpPr txBox="1"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Revisar el correo electrónico</a:t>
            </a:r>
            <a:endParaRPr/>
          </a:p>
        </p:txBody>
      </p:sp>
      <p:sp>
        <p:nvSpPr>
          <p:cNvPr id="513" name="Google Shape;513;p28"/>
          <p:cNvSpPr/>
          <p:nvPr/>
        </p:nvSpPr>
        <p:spPr>
          <a:xfrm>
            <a:off x="350934" y="1574647"/>
            <a:ext cx="2179688" cy="3896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50"/>
              <a:buFont typeface="Arial"/>
              <a:buNone/>
            </a:pPr>
            <a:r>
              <a:rPr lang="es-PE" sz="18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Bandeja de entrada</a:t>
            </a:r>
            <a:endParaRPr sz="185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8"/>
          <p:cNvSpPr txBox="1"/>
          <p:nvPr/>
        </p:nvSpPr>
        <p:spPr>
          <a:xfrm>
            <a:off x="965198" y="5722925"/>
            <a:ext cx="15654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</a:pPr>
            <a:r>
              <a:rPr lang="es-PE"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Haga clic</a:t>
            </a:r>
            <a:endParaRPr sz="2400" b="1" i="1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8"/>
          <p:cNvSpPr/>
          <p:nvPr/>
        </p:nvSpPr>
        <p:spPr>
          <a:xfrm>
            <a:off x="2657623" y="1555028"/>
            <a:ext cx="2346175" cy="409237"/>
          </a:xfrm>
          <a:prstGeom prst="roundRect">
            <a:avLst>
              <a:gd name="adj" fmla="val 29080"/>
            </a:avLst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8"/>
          <p:cNvSpPr/>
          <p:nvPr/>
        </p:nvSpPr>
        <p:spPr>
          <a:xfrm>
            <a:off x="5169320" y="1327929"/>
            <a:ext cx="4170318" cy="767235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28"/>
          <p:cNvSpPr/>
          <p:nvPr/>
        </p:nvSpPr>
        <p:spPr>
          <a:xfrm>
            <a:off x="7254479" y="5661583"/>
            <a:ext cx="2998654" cy="510615"/>
          </a:xfrm>
          <a:prstGeom prst="roundRect">
            <a:avLst>
              <a:gd name="adj" fmla="val 29366"/>
            </a:avLst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8"/>
          <p:cNvSpPr/>
          <p:nvPr/>
        </p:nvSpPr>
        <p:spPr>
          <a:xfrm rot="-5400000" flipH="1">
            <a:off x="4748165" y="3709637"/>
            <a:ext cx="307161" cy="448824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8"/>
          <p:cNvSpPr/>
          <p:nvPr/>
        </p:nvSpPr>
        <p:spPr>
          <a:xfrm>
            <a:off x="2657623" y="4666291"/>
            <a:ext cx="2346175" cy="409237"/>
          </a:xfrm>
          <a:prstGeom prst="roundRect">
            <a:avLst>
              <a:gd name="adj" fmla="val 29080"/>
            </a:avLst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8"/>
          <p:cNvSpPr/>
          <p:nvPr/>
        </p:nvSpPr>
        <p:spPr>
          <a:xfrm>
            <a:off x="350934" y="4676100"/>
            <a:ext cx="2179688" cy="3896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50"/>
              <a:buFont typeface="Arial"/>
              <a:buNone/>
            </a:pPr>
            <a:r>
              <a:rPr lang="es-PE" sz="18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Carpeta Spam</a:t>
            </a:r>
            <a:endParaRPr sz="185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3</a:t>
            </a:fld>
            <a:endParaRPr/>
          </a:p>
        </p:txBody>
      </p:sp>
      <p:pic>
        <p:nvPicPr>
          <p:cNvPr id="173" name="Google Shape;17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233" y="1475564"/>
            <a:ext cx="4688664" cy="430504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>
            <a:spLocks noGrp="1"/>
          </p:cNvSpPr>
          <p:nvPr>
            <p:ph type="title"/>
          </p:nvPr>
        </p:nvSpPr>
        <p:spPr>
          <a:xfrm>
            <a:off x="261639" y="85272"/>
            <a:ext cx="10515600" cy="74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Grados a registrar</a:t>
            </a:r>
            <a:endParaRPr/>
          </a:p>
        </p:txBody>
      </p:sp>
      <p:grpSp>
        <p:nvGrpSpPr>
          <p:cNvPr id="175" name="Google Shape;175;p3"/>
          <p:cNvGrpSpPr/>
          <p:nvPr/>
        </p:nvGrpSpPr>
        <p:grpSpPr>
          <a:xfrm>
            <a:off x="6880292" y="2637347"/>
            <a:ext cx="3519890" cy="2419627"/>
            <a:chOff x="6880292" y="2637347"/>
            <a:chExt cx="3519890" cy="2419627"/>
          </a:xfrm>
        </p:grpSpPr>
        <p:pic>
          <p:nvPicPr>
            <p:cNvPr id="176" name="Google Shape;176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80292" y="2637347"/>
              <a:ext cx="3519890" cy="19814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3"/>
            <p:cNvPicPr preferRelativeResize="0"/>
            <p:nvPr/>
          </p:nvPicPr>
          <p:blipFill rotWithShape="1">
            <a:blip r:embed="rId4">
              <a:alphaModFix/>
            </a:blip>
            <a:srcRect t="65911"/>
            <a:stretch/>
          </p:blipFill>
          <p:spPr>
            <a:xfrm>
              <a:off x="6880292" y="4381500"/>
              <a:ext cx="3519890" cy="675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3"/>
            <p:cNvSpPr/>
            <p:nvPr/>
          </p:nvSpPr>
          <p:spPr>
            <a:xfrm>
              <a:off x="7639050" y="4076700"/>
              <a:ext cx="2070100" cy="30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7605187" y="4547787"/>
              <a:ext cx="2070100" cy="30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7527930" y="3605613"/>
              <a:ext cx="2224613" cy="30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4° grado de primaria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476600" y="4062813"/>
              <a:ext cx="2327271" cy="30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2° grado de secundaria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7476600" y="4498768"/>
              <a:ext cx="2327271" cy="30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5° grado de secundaria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0750" y="1047751"/>
            <a:ext cx="5593050" cy="5223933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26" name="Google Shape;526;p29"/>
          <p:cNvSpPr txBox="1"/>
          <p:nvPr/>
        </p:nvSpPr>
        <p:spPr>
          <a:xfrm>
            <a:off x="589224" y="1697669"/>
            <a:ext cx="4956441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Aparecerá, </a:t>
            </a:r>
            <a:r>
              <a:rPr lang="es-PE" sz="2000" b="0" i="0" u="sng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en una nueva ventana</a:t>
            </a: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un mensaje que indica que la verificación se realizó correctamente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Haga clic en </a:t>
            </a:r>
            <a:r>
              <a:rPr lang="es-PE" sz="20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Empezar</a:t>
            </a: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para iniciar el registro de estudiantes con discapacidad</a:t>
            </a:r>
            <a:endParaRPr/>
          </a:p>
        </p:txBody>
      </p:sp>
      <p:sp>
        <p:nvSpPr>
          <p:cNvPr id="527" name="Google Shape;52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9"/>
          <p:cNvSpPr/>
          <p:nvPr/>
        </p:nvSpPr>
        <p:spPr>
          <a:xfrm>
            <a:off x="9177866" y="5703404"/>
            <a:ext cx="2010119" cy="39547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9"/>
          <p:cNvSpPr txBox="1"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Finalizar registro de datos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230" y="1145089"/>
            <a:ext cx="7509881" cy="4940919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30"/>
          <p:cNvSpPr txBox="1"/>
          <p:nvPr/>
        </p:nvSpPr>
        <p:spPr>
          <a:xfrm>
            <a:off x="8796866" y="4136637"/>
            <a:ext cx="206592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None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Haga clic en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None/>
            </a:pPr>
            <a:r>
              <a:rPr lang="es-PE" sz="2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Recuperar contraseña R-NEE</a:t>
            </a:r>
            <a:endParaRPr/>
          </a:p>
        </p:txBody>
      </p:sp>
      <p:sp>
        <p:nvSpPr>
          <p:cNvPr id="536" name="Google Shape;536;p30"/>
          <p:cNvSpPr/>
          <p:nvPr/>
        </p:nvSpPr>
        <p:spPr>
          <a:xfrm>
            <a:off x="5408659" y="4435763"/>
            <a:ext cx="2355273" cy="417411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0"/>
          <p:cNvSpPr/>
          <p:nvPr/>
        </p:nvSpPr>
        <p:spPr>
          <a:xfrm rot="5400000">
            <a:off x="7968811" y="4346018"/>
            <a:ext cx="482600" cy="596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714639" y="1145089"/>
            <a:ext cx="2907653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PE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no recuerda su contraseña, puede generar una nueva:</a:t>
            </a:r>
            <a:endParaRPr/>
          </a:p>
        </p:txBody>
      </p:sp>
      <p:sp>
        <p:nvSpPr>
          <p:cNvPr id="540" name="Google Shape;540;p30"/>
          <p:cNvSpPr/>
          <p:nvPr/>
        </p:nvSpPr>
        <p:spPr>
          <a:xfrm>
            <a:off x="947235" y="263630"/>
            <a:ext cx="3615900" cy="86186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0500F"/>
              </a:gs>
              <a:gs pos="48000">
                <a:srgbClr val="ED8037"/>
              </a:gs>
              <a:gs pos="100000">
                <a:srgbClr val="F4B08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s-PE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Caso 2</a:t>
            </a: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1"/>
          <p:cNvSpPr txBox="1">
            <a:spLocks noGrp="1"/>
          </p:cNvSpPr>
          <p:nvPr>
            <p:ph type="title"/>
          </p:nvPr>
        </p:nvSpPr>
        <p:spPr>
          <a:xfrm>
            <a:off x="282848" y="184723"/>
            <a:ext cx="5851252" cy="54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Reestablecer contraseña</a:t>
            </a:r>
            <a:endParaRPr/>
          </a:p>
        </p:txBody>
      </p:sp>
      <p:pic>
        <p:nvPicPr>
          <p:cNvPr id="547" name="Google Shape;54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1246" y="910391"/>
            <a:ext cx="9015082" cy="5344271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2"/>
          <p:cNvSpPr txBox="1">
            <a:spLocks noGrp="1"/>
          </p:cNvSpPr>
          <p:nvPr>
            <p:ph type="title"/>
          </p:nvPr>
        </p:nvSpPr>
        <p:spPr>
          <a:xfrm>
            <a:off x="282848" y="184723"/>
            <a:ext cx="5851252" cy="54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Reestablecer contraseña</a:t>
            </a:r>
            <a:endParaRPr/>
          </a:p>
        </p:txBody>
      </p:sp>
      <p:pic>
        <p:nvPicPr>
          <p:cNvPr id="554" name="Google Shape;55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533" y="907304"/>
            <a:ext cx="8802685" cy="5544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3"/>
          <p:cNvSpPr txBox="1"/>
          <p:nvPr/>
        </p:nvSpPr>
        <p:spPr>
          <a:xfrm>
            <a:off x="2378862" y="6075693"/>
            <a:ext cx="29248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None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Ícono de formulario de consulta</a:t>
            </a:r>
            <a:endParaRPr sz="20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3"/>
          <p:cNvSpPr/>
          <p:nvPr/>
        </p:nvSpPr>
        <p:spPr>
          <a:xfrm rot="10800000">
            <a:off x="3600003" y="5696455"/>
            <a:ext cx="482600" cy="3651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3"/>
          <p:cNvSpPr/>
          <p:nvPr/>
        </p:nvSpPr>
        <p:spPr>
          <a:xfrm>
            <a:off x="4563135" y="694563"/>
            <a:ext cx="45608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PE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Formulario de consulta</a:t>
            </a:r>
            <a:endParaRPr/>
          </a:p>
        </p:txBody>
      </p:sp>
      <p:sp>
        <p:nvSpPr>
          <p:cNvPr id="563" name="Google Shape;563;p33"/>
          <p:cNvSpPr/>
          <p:nvPr/>
        </p:nvSpPr>
        <p:spPr>
          <a:xfrm>
            <a:off x="947235" y="263630"/>
            <a:ext cx="3615900" cy="12228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0500F"/>
              </a:gs>
              <a:gs pos="48000">
                <a:srgbClr val="ED8037"/>
              </a:gs>
              <a:gs pos="100000">
                <a:srgbClr val="F4B08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s-PE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caso de duda o consulta</a:t>
            </a: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4" name="Google Shape;564;p33"/>
          <p:cNvGrpSpPr/>
          <p:nvPr/>
        </p:nvGrpSpPr>
        <p:grpSpPr>
          <a:xfrm>
            <a:off x="947234" y="1430308"/>
            <a:ext cx="3333105" cy="4252035"/>
            <a:chOff x="0" y="0"/>
            <a:chExt cx="1929664" cy="2539331"/>
          </a:xfrm>
        </p:grpSpPr>
        <p:grpSp>
          <p:nvGrpSpPr>
            <p:cNvPr id="565" name="Google Shape;565;p33"/>
            <p:cNvGrpSpPr/>
            <p:nvPr/>
          </p:nvGrpSpPr>
          <p:grpSpPr>
            <a:xfrm>
              <a:off x="0" y="0"/>
              <a:ext cx="1892935" cy="2474752"/>
              <a:chOff x="0" y="1"/>
              <a:chExt cx="1892935" cy="2474752"/>
            </a:xfrm>
          </p:grpSpPr>
          <p:pic>
            <p:nvPicPr>
              <p:cNvPr id="566" name="Google Shape;566;p33"/>
              <p:cNvPicPr preferRelativeResize="0"/>
              <p:nvPr/>
            </p:nvPicPr>
            <p:blipFill rotWithShape="1">
              <a:blip r:embed="rId3">
                <a:alphaModFix/>
              </a:blip>
              <a:srcRect l="9971" t="3328" b="14858"/>
              <a:stretch/>
            </p:blipFill>
            <p:spPr>
              <a:xfrm>
                <a:off x="0" y="1"/>
                <a:ext cx="1892935" cy="24747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7" name="Google Shape;567;p33"/>
              <p:cNvSpPr/>
              <p:nvPr/>
            </p:nvSpPr>
            <p:spPr>
              <a:xfrm>
                <a:off x="50335" y="33541"/>
                <a:ext cx="1625154" cy="2370663"/>
              </a:xfrm>
              <a:custGeom>
                <a:avLst/>
                <a:gdLst/>
                <a:ahLst/>
                <a:cxnLst/>
                <a:rect l="l" t="t" r="r" b="b"/>
                <a:pathLst>
                  <a:path w="2204085" h="3378200" extrusionOk="0">
                    <a:moveTo>
                      <a:pt x="108000" y="0"/>
                    </a:moveTo>
                    <a:lnTo>
                      <a:pt x="65960" y="8486"/>
                    </a:lnTo>
                    <a:lnTo>
                      <a:pt x="31630" y="31630"/>
                    </a:lnTo>
                    <a:lnTo>
                      <a:pt x="8486" y="65960"/>
                    </a:lnTo>
                    <a:lnTo>
                      <a:pt x="0" y="108000"/>
                    </a:lnTo>
                    <a:lnTo>
                      <a:pt x="0" y="3269665"/>
                    </a:lnTo>
                    <a:lnTo>
                      <a:pt x="8486" y="3311706"/>
                    </a:lnTo>
                    <a:lnTo>
                      <a:pt x="31630" y="3346035"/>
                    </a:lnTo>
                    <a:lnTo>
                      <a:pt x="65960" y="3369180"/>
                    </a:lnTo>
                    <a:lnTo>
                      <a:pt x="108000" y="3377666"/>
                    </a:lnTo>
                    <a:lnTo>
                      <a:pt x="2096084" y="3377666"/>
                    </a:lnTo>
                    <a:lnTo>
                      <a:pt x="2138119" y="3369180"/>
                    </a:lnTo>
                    <a:lnTo>
                      <a:pt x="2172449" y="3346035"/>
                    </a:lnTo>
                    <a:lnTo>
                      <a:pt x="2195596" y="3311706"/>
                    </a:lnTo>
                    <a:lnTo>
                      <a:pt x="2204085" y="3269665"/>
                    </a:lnTo>
                    <a:lnTo>
                      <a:pt x="2204085" y="108000"/>
                    </a:lnTo>
                    <a:lnTo>
                      <a:pt x="2195596" y="65960"/>
                    </a:lnTo>
                    <a:lnTo>
                      <a:pt x="2172449" y="31630"/>
                    </a:lnTo>
                    <a:lnTo>
                      <a:pt x="2138119" y="8486"/>
                    </a:lnTo>
                    <a:lnTo>
                      <a:pt x="2096084" y="0"/>
                    </a:lnTo>
                    <a:lnTo>
                      <a:pt x="10800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A9CC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68" name="Google Shape;568;p33"/>
            <p:cNvPicPr preferRelativeResize="0"/>
            <p:nvPr/>
          </p:nvPicPr>
          <p:blipFill rotWithShape="1">
            <a:blip r:embed="rId4">
              <a:alphaModFix/>
            </a:blip>
            <a:srcRect l="30166" t="21753" r="5211" b="10904"/>
            <a:stretch/>
          </p:blipFill>
          <p:spPr>
            <a:xfrm>
              <a:off x="1480780" y="2104672"/>
              <a:ext cx="448884" cy="43465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9" name="Google Shape;569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9646" y="1430308"/>
            <a:ext cx="4388601" cy="4308322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3"/>
          <p:cNvSpPr/>
          <p:nvPr/>
        </p:nvSpPr>
        <p:spPr>
          <a:xfrm>
            <a:off x="4563135" y="3069771"/>
            <a:ext cx="1532865" cy="35922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4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6" name="Google Shape;576;p34"/>
          <p:cNvGrpSpPr/>
          <p:nvPr/>
        </p:nvGrpSpPr>
        <p:grpSpPr>
          <a:xfrm flipH="1">
            <a:off x="-2" y="1846371"/>
            <a:ext cx="12048829" cy="3165257"/>
            <a:chOff x="143163" y="5763486"/>
            <a:chExt cx="12048829" cy="739555"/>
          </a:xfrm>
        </p:grpSpPr>
        <p:sp>
          <p:nvSpPr>
            <p:cNvPr id="577" name="Google Shape;577;p34"/>
            <p:cNvSpPr/>
            <p:nvPr/>
          </p:nvSpPr>
          <p:spPr>
            <a:xfrm rot="10800000">
              <a:off x="645065" y="5763486"/>
              <a:ext cx="11546927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78" name="Google Shape;578;p34"/>
            <p:cNvCxnSpPr/>
            <p:nvPr/>
          </p:nvCxnSpPr>
          <p:spPr>
            <a:xfrm flipH="1">
              <a:off x="434108" y="5763486"/>
              <a:ext cx="1" cy="739555"/>
            </a:xfrm>
            <a:prstGeom prst="straightConnector1">
              <a:avLst/>
            </a:prstGeom>
            <a:noFill/>
            <a:ln w="1524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9" name="Google Shape;579;p34"/>
            <p:cNvCxnSpPr/>
            <p:nvPr/>
          </p:nvCxnSpPr>
          <p:spPr>
            <a:xfrm flipH="1">
              <a:off x="143163" y="5763486"/>
              <a:ext cx="1" cy="739555"/>
            </a:xfrm>
            <a:prstGeom prst="straightConnector1">
              <a:avLst/>
            </a:prstGeom>
            <a:noFill/>
            <a:ln w="1524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80" name="Google Shape;580;p34"/>
          <p:cNvSpPr/>
          <p:nvPr/>
        </p:nvSpPr>
        <p:spPr>
          <a:xfrm>
            <a:off x="420752" y="389517"/>
            <a:ext cx="6686629" cy="605864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4"/>
          <p:cNvSpPr txBox="1">
            <a:spLocks noGrp="1"/>
          </p:cNvSpPr>
          <p:nvPr>
            <p:ph type="title" idx="4294967295"/>
          </p:nvPr>
        </p:nvSpPr>
        <p:spPr>
          <a:xfrm>
            <a:off x="838200" y="1255183"/>
            <a:ext cx="4978400" cy="552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PE" sz="6000" b="1"/>
              <a:t>Registro de la información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4"/>
          <p:cNvSpPr txBox="1">
            <a:spLocks noGrp="1"/>
          </p:cNvSpPr>
          <p:nvPr>
            <p:ph type="sldNum" idx="4294967295"/>
          </p:nvPr>
        </p:nvSpPr>
        <p:spPr>
          <a:xfrm>
            <a:off x="8610600" y="64922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3" name="Google Shape;583;p34" descr="Insignia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2288" y="109357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34"/>
          <p:cNvSpPr txBox="1"/>
          <p:nvPr/>
        </p:nvSpPr>
        <p:spPr>
          <a:xfrm>
            <a:off x="2013084" y="349926"/>
            <a:ext cx="15928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lang="es-PE" sz="6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Paso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5" name="Google Shape;58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1132" y="2584174"/>
            <a:ext cx="3342998" cy="1520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241" y="1347019"/>
            <a:ext cx="7493369" cy="4826965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36</a:t>
            </a:fld>
            <a:endParaRPr/>
          </a:p>
        </p:txBody>
      </p:sp>
      <p:sp>
        <p:nvSpPr>
          <p:cNvPr id="592" name="Google Shape;592;p35"/>
          <p:cNvSpPr/>
          <p:nvPr/>
        </p:nvSpPr>
        <p:spPr>
          <a:xfrm>
            <a:off x="4984955" y="2733367"/>
            <a:ext cx="2782529" cy="1691149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5"/>
          <p:cNvSpPr txBox="1">
            <a:spLocks noGrp="1"/>
          </p:cNvSpPr>
          <p:nvPr>
            <p:ph type="title"/>
          </p:nvPr>
        </p:nvSpPr>
        <p:spPr>
          <a:xfrm>
            <a:off x="282847" y="184723"/>
            <a:ext cx="7091619" cy="54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Acceso para el registro de estudiantes</a:t>
            </a:r>
            <a:endParaRPr/>
          </a:p>
        </p:txBody>
      </p:sp>
      <p:sp>
        <p:nvSpPr>
          <p:cNvPr id="594" name="Google Shape;594;p35"/>
          <p:cNvSpPr txBox="1"/>
          <p:nvPr/>
        </p:nvSpPr>
        <p:spPr>
          <a:xfrm>
            <a:off x="8141979" y="2488546"/>
            <a:ext cx="3626689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/>
            </a:pPr>
            <a:r>
              <a:rPr lang="es-PE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Ingrese con el usuario y contraseña generada para el R-NEE</a:t>
            </a:r>
            <a:endParaRPr sz="2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/>
            </a:pPr>
            <a:r>
              <a:rPr lang="es-PE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Haga clic en </a:t>
            </a:r>
            <a:r>
              <a:rPr lang="es-PE" sz="20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Ingresar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367" y="2873753"/>
            <a:ext cx="3044805" cy="382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36"/>
          <p:cNvPicPr preferRelativeResize="0"/>
          <p:nvPr/>
        </p:nvPicPr>
        <p:blipFill rotWithShape="1">
          <a:blip r:embed="rId4">
            <a:alphaModFix/>
          </a:blip>
          <a:srcRect b="89785"/>
          <a:stretch/>
        </p:blipFill>
        <p:spPr>
          <a:xfrm>
            <a:off x="251466" y="2163943"/>
            <a:ext cx="3153648" cy="42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36"/>
          <p:cNvPicPr preferRelativeResize="0"/>
          <p:nvPr/>
        </p:nvPicPr>
        <p:blipFill rotWithShape="1">
          <a:blip r:embed="rId5">
            <a:alphaModFix/>
          </a:blip>
          <a:srcRect b="70517"/>
          <a:stretch/>
        </p:blipFill>
        <p:spPr>
          <a:xfrm>
            <a:off x="271784" y="619794"/>
            <a:ext cx="11725483" cy="1667183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36"/>
          <p:cNvSpPr/>
          <p:nvPr/>
        </p:nvSpPr>
        <p:spPr>
          <a:xfrm>
            <a:off x="261404" y="1047750"/>
            <a:ext cx="1802418" cy="361211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6"/>
          <p:cNvSpPr/>
          <p:nvPr/>
        </p:nvSpPr>
        <p:spPr>
          <a:xfrm>
            <a:off x="274380" y="2791092"/>
            <a:ext cx="3067792" cy="3904176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6"/>
          <p:cNvSpPr/>
          <p:nvPr/>
        </p:nvSpPr>
        <p:spPr>
          <a:xfrm>
            <a:off x="274380" y="2222810"/>
            <a:ext cx="2877387" cy="369554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6"/>
          <p:cNvSpPr/>
          <p:nvPr/>
        </p:nvSpPr>
        <p:spPr>
          <a:xfrm>
            <a:off x="10572314" y="2269304"/>
            <a:ext cx="1414573" cy="474916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6"/>
          <p:cNvSpPr/>
          <p:nvPr/>
        </p:nvSpPr>
        <p:spPr>
          <a:xfrm>
            <a:off x="3342172" y="1072440"/>
            <a:ext cx="2355733" cy="30447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s-PE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CÓDIGO MODULAR</a:t>
            </a:r>
            <a:endParaRPr/>
          </a:p>
        </p:txBody>
      </p:sp>
      <p:sp>
        <p:nvSpPr>
          <p:cNvPr id="607" name="Google Shape;607;p36"/>
          <p:cNvSpPr/>
          <p:nvPr/>
        </p:nvSpPr>
        <p:spPr>
          <a:xfrm>
            <a:off x="5423920" y="4422418"/>
            <a:ext cx="2355733" cy="30447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s-PE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LISTADO DE ESTUDIANTES</a:t>
            </a:r>
            <a:endParaRPr/>
          </a:p>
        </p:txBody>
      </p:sp>
      <p:sp>
        <p:nvSpPr>
          <p:cNvPr id="608" name="Google Shape;608;p36"/>
          <p:cNvSpPr/>
          <p:nvPr/>
        </p:nvSpPr>
        <p:spPr>
          <a:xfrm>
            <a:off x="4520038" y="2163942"/>
            <a:ext cx="903882" cy="58027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s-PE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GRADOS A REGISTRAR</a:t>
            </a:r>
            <a:endParaRPr/>
          </a:p>
        </p:txBody>
      </p:sp>
      <p:sp>
        <p:nvSpPr>
          <p:cNvPr id="609" name="Google Shape;609;p36"/>
          <p:cNvSpPr/>
          <p:nvPr/>
        </p:nvSpPr>
        <p:spPr>
          <a:xfrm>
            <a:off x="9845876" y="3240743"/>
            <a:ext cx="903882" cy="58027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s-PE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AGREGAR ESTUDIANTE</a:t>
            </a:r>
            <a:endParaRPr/>
          </a:p>
        </p:txBody>
      </p:sp>
      <p:cxnSp>
        <p:nvCxnSpPr>
          <p:cNvPr id="610" name="Google Shape;610;p36"/>
          <p:cNvCxnSpPr>
            <a:stCxn id="606" idx="1"/>
            <a:endCxn id="602" idx="3"/>
          </p:cNvCxnSpPr>
          <p:nvPr/>
        </p:nvCxnSpPr>
        <p:spPr>
          <a:xfrm flipH="1">
            <a:off x="2063872" y="1224676"/>
            <a:ext cx="1278300" cy="3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11" name="Google Shape;611;p36"/>
          <p:cNvCxnSpPr>
            <a:endCxn id="605" idx="1"/>
          </p:cNvCxnSpPr>
          <p:nvPr/>
        </p:nvCxnSpPr>
        <p:spPr>
          <a:xfrm rot="-5400000">
            <a:off x="10068014" y="2736562"/>
            <a:ext cx="734100" cy="274500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12" name="Google Shape;612;p36"/>
          <p:cNvCxnSpPr>
            <a:stCxn id="603" idx="3"/>
            <a:endCxn id="607" idx="1"/>
          </p:cNvCxnSpPr>
          <p:nvPr/>
        </p:nvCxnSpPr>
        <p:spPr>
          <a:xfrm rot="10800000" flipH="1">
            <a:off x="3342172" y="4574580"/>
            <a:ext cx="2081700" cy="168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13" name="Google Shape;613;p36"/>
          <p:cNvCxnSpPr>
            <a:endCxn id="608" idx="1"/>
          </p:cNvCxnSpPr>
          <p:nvPr/>
        </p:nvCxnSpPr>
        <p:spPr>
          <a:xfrm>
            <a:off x="3164638" y="2453481"/>
            <a:ext cx="13554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14" name="Google Shape;614;p36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6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6"/>
          <p:cNvSpPr txBox="1">
            <a:spLocks noGrp="1"/>
          </p:cNvSpPr>
          <p:nvPr>
            <p:ph type="title" idx="4294967295"/>
          </p:nvPr>
        </p:nvSpPr>
        <p:spPr>
          <a:xfrm>
            <a:off x="194733" y="154551"/>
            <a:ext cx="689663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Pantalla principal</a:t>
            </a:r>
            <a:endParaRPr/>
          </a:p>
        </p:txBody>
      </p:sp>
      <p:sp>
        <p:nvSpPr>
          <p:cNvPr id="617" name="Google Shape;617;p36"/>
          <p:cNvSpPr/>
          <p:nvPr/>
        </p:nvSpPr>
        <p:spPr>
          <a:xfrm>
            <a:off x="274380" y="1561195"/>
            <a:ext cx="1621095" cy="34485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8" name="Google Shape;618;p36"/>
          <p:cNvPicPr preferRelativeResize="0"/>
          <p:nvPr/>
        </p:nvPicPr>
        <p:blipFill rotWithShape="1">
          <a:blip r:embed="rId6">
            <a:alphaModFix/>
          </a:blip>
          <a:srcRect l="21197" t="9085" r="1627"/>
          <a:stretch/>
        </p:blipFill>
        <p:spPr>
          <a:xfrm>
            <a:off x="10697917" y="2286977"/>
            <a:ext cx="1219703" cy="445688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36"/>
          <p:cNvSpPr/>
          <p:nvPr/>
        </p:nvSpPr>
        <p:spPr>
          <a:xfrm>
            <a:off x="1713073" y="2269304"/>
            <a:ext cx="487686" cy="2374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7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7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7"/>
          <p:cNvSpPr txBox="1">
            <a:spLocks noGrp="1"/>
          </p:cNvSpPr>
          <p:nvPr>
            <p:ph type="title" idx="4294967295"/>
          </p:nvPr>
        </p:nvSpPr>
        <p:spPr>
          <a:xfrm>
            <a:off x="194733" y="154551"/>
            <a:ext cx="8921558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Paso 2.1 Complete la información de estudiantes precargados</a:t>
            </a:r>
            <a:endParaRPr/>
          </a:p>
        </p:txBody>
      </p:sp>
      <p:sp>
        <p:nvSpPr>
          <p:cNvPr id="627" name="Google Shape;627;p37"/>
          <p:cNvSpPr txBox="1"/>
          <p:nvPr/>
        </p:nvSpPr>
        <p:spPr>
          <a:xfrm>
            <a:off x="926290" y="745300"/>
            <a:ext cx="8921558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Calibri"/>
              <a:buNone/>
            </a:pPr>
            <a:r>
              <a:rPr lang="es-PE" sz="2800" b="0" i="0" u="none" strike="noStrike" cap="none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rPr>
              <a:t>Paso 2.1.1 Complete la tarjeta del estudiante</a:t>
            </a:r>
            <a:endParaRPr/>
          </a:p>
        </p:txBody>
      </p:sp>
      <p:pic>
        <p:nvPicPr>
          <p:cNvPr id="628" name="Google Shape;62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733" y="1163782"/>
            <a:ext cx="11725483" cy="5574943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7"/>
          <p:cNvSpPr/>
          <p:nvPr/>
        </p:nvSpPr>
        <p:spPr>
          <a:xfrm>
            <a:off x="3519568" y="5115374"/>
            <a:ext cx="1750521" cy="153233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Calibri"/>
              <a:buNone/>
            </a:pPr>
            <a:r>
              <a:rPr lang="es-PE"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Para empezar el registro de la discapacidad del estudiante, haz clic en el botón </a:t>
            </a:r>
            <a:r>
              <a:rPr lang="es-PE" sz="14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Iniciar registro</a:t>
            </a:r>
            <a:r>
              <a:rPr lang="es-PE" sz="1400" b="0" i="1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630" name="Google Shape;630;p37"/>
          <p:cNvPicPr preferRelativeResize="0"/>
          <p:nvPr/>
        </p:nvPicPr>
        <p:blipFill rotWithShape="1">
          <a:blip r:embed="rId4">
            <a:alphaModFix/>
          </a:blip>
          <a:srcRect l="48651" t="2790" r="4294" b="5478"/>
          <a:stretch/>
        </p:blipFill>
        <p:spPr>
          <a:xfrm>
            <a:off x="271784" y="3155728"/>
            <a:ext cx="2811146" cy="3491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1" name="Google Shape;631;p37"/>
          <p:cNvCxnSpPr/>
          <p:nvPr/>
        </p:nvCxnSpPr>
        <p:spPr>
          <a:xfrm rot="10800000">
            <a:off x="2876685" y="6330103"/>
            <a:ext cx="642884" cy="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632" name="Google Shape;632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4049" y="2925977"/>
            <a:ext cx="3710791" cy="328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37"/>
          <p:cNvPicPr preferRelativeResize="0"/>
          <p:nvPr/>
        </p:nvPicPr>
        <p:blipFill rotWithShape="1">
          <a:blip r:embed="rId6">
            <a:alphaModFix/>
          </a:blip>
          <a:srcRect t="1099"/>
          <a:stretch/>
        </p:blipFill>
        <p:spPr>
          <a:xfrm>
            <a:off x="5504050" y="2930437"/>
            <a:ext cx="3710790" cy="3276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4050" y="2961889"/>
            <a:ext cx="3710790" cy="357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37"/>
          <p:cNvPicPr preferRelativeResize="0"/>
          <p:nvPr/>
        </p:nvPicPr>
        <p:blipFill rotWithShape="1">
          <a:blip r:embed="rId8">
            <a:alphaModFix/>
          </a:blip>
          <a:srcRect l="21197" t="9085" r="1627"/>
          <a:stretch/>
        </p:blipFill>
        <p:spPr>
          <a:xfrm>
            <a:off x="10650638" y="2750699"/>
            <a:ext cx="1219703" cy="42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37"/>
          <p:cNvPicPr preferRelativeResize="0"/>
          <p:nvPr/>
        </p:nvPicPr>
        <p:blipFill rotWithShape="1">
          <a:blip r:embed="rId9">
            <a:alphaModFix/>
          </a:blip>
          <a:srcRect t="22624" r="5617" b="27897"/>
          <a:stretch/>
        </p:blipFill>
        <p:spPr>
          <a:xfrm>
            <a:off x="295408" y="4013245"/>
            <a:ext cx="2581277" cy="1594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37"/>
          <p:cNvPicPr preferRelativeResize="0"/>
          <p:nvPr/>
        </p:nvPicPr>
        <p:blipFill rotWithShape="1">
          <a:blip r:embed="rId10">
            <a:alphaModFix/>
          </a:blip>
          <a:srcRect l="59846" r="16756" b="89785"/>
          <a:stretch/>
        </p:blipFill>
        <p:spPr>
          <a:xfrm>
            <a:off x="1400070" y="2713661"/>
            <a:ext cx="737919" cy="428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733" y="701681"/>
            <a:ext cx="11725483" cy="5654669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38"/>
          <p:cNvSpPr/>
          <p:nvPr/>
        </p:nvSpPr>
        <p:spPr>
          <a:xfrm>
            <a:off x="3519569" y="5465327"/>
            <a:ext cx="1750521" cy="10556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Calibri"/>
              <a:buNone/>
            </a:pPr>
            <a:r>
              <a:rPr lang="es-PE"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Para realizar el registro de la discapacidad, haz clic en el botón </a:t>
            </a:r>
            <a:r>
              <a:rPr lang="es-PE" sz="14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s-PE" sz="1400" b="0" i="1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644" name="Google Shape;644;p38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38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38"/>
          <p:cNvSpPr txBox="1">
            <a:spLocks noGrp="1"/>
          </p:cNvSpPr>
          <p:nvPr>
            <p:ph type="title" idx="4294967295"/>
          </p:nvPr>
        </p:nvSpPr>
        <p:spPr>
          <a:xfrm>
            <a:off x="194733" y="154551"/>
            <a:ext cx="689663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Pantalla principal</a:t>
            </a:r>
            <a:endParaRPr/>
          </a:p>
        </p:txBody>
      </p:sp>
      <p:cxnSp>
        <p:nvCxnSpPr>
          <p:cNvPr id="647" name="Google Shape;647;p38"/>
          <p:cNvCxnSpPr/>
          <p:nvPr/>
        </p:nvCxnSpPr>
        <p:spPr>
          <a:xfrm rot="10800000">
            <a:off x="2876685" y="6075373"/>
            <a:ext cx="642884" cy="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648" name="Google Shape;648;p38"/>
          <p:cNvPicPr preferRelativeResize="0"/>
          <p:nvPr/>
        </p:nvPicPr>
        <p:blipFill rotWithShape="1">
          <a:blip r:embed="rId4">
            <a:alphaModFix/>
          </a:blip>
          <a:srcRect l="21197" t="9085" r="1627"/>
          <a:stretch/>
        </p:blipFill>
        <p:spPr>
          <a:xfrm>
            <a:off x="10667855" y="2254335"/>
            <a:ext cx="1219703" cy="445688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38"/>
          <p:cNvSpPr/>
          <p:nvPr/>
        </p:nvSpPr>
        <p:spPr>
          <a:xfrm>
            <a:off x="537328" y="5797485"/>
            <a:ext cx="2243579" cy="282804"/>
          </a:xfrm>
          <a:prstGeom prst="rect">
            <a:avLst/>
          </a:prstGeom>
          <a:solidFill>
            <a:srgbClr val="F7F7F7"/>
          </a:solidFill>
          <a:ln w="12700" cap="flat" cmpd="sng">
            <a:solidFill>
              <a:srgbClr val="F7F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0" name="Google Shape;650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04" y="2700023"/>
            <a:ext cx="3044805" cy="382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38"/>
          <p:cNvPicPr preferRelativeResize="0"/>
          <p:nvPr/>
        </p:nvPicPr>
        <p:blipFill rotWithShape="1">
          <a:blip r:embed="rId6">
            <a:alphaModFix/>
          </a:blip>
          <a:srcRect b="89785"/>
          <a:stretch/>
        </p:blipFill>
        <p:spPr>
          <a:xfrm>
            <a:off x="251466" y="2225935"/>
            <a:ext cx="3153648" cy="428422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38"/>
          <p:cNvSpPr/>
          <p:nvPr/>
        </p:nvSpPr>
        <p:spPr>
          <a:xfrm>
            <a:off x="1713073" y="2331296"/>
            <a:ext cx="487686" cy="2374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4</a:t>
            </a:fld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61639" y="85272"/>
            <a:ext cx="10515600" cy="74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Recursos</a:t>
            </a: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1572385" y="963543"/>
            <a:ext cx="1393417" cy="47625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</a:t>
            </a: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4829003" y="963543"/>
            <a:ext cx="1231900" cy="47625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endParaRPr sz="16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8872086" y="963543"/>
            <a:ext cx="1231900" cy="47625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Fichas</a:t>
            </a:r>
            <a:endParaRPr sz="16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990" y="1748017"/>
            <a:ext cx="2337965" cy="3568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3525" y="1704374"/>
            <a:ext cx="2993494" cy="344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9599" y="1704374"/>
            <a:ext cx="3214201" cy="344925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9693" y="2316343"/>
            <a:ext cx="3251612" cy="340560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58183" y="2939717"/>
            <a:ext cx="3251612" cy="337256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9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39"/>
          <p:cNvSpPr txBox="1">
            <a:spLocks noGrp="1"/>
          </p:cNvSpPr>
          <p:nvPr>
            <p:ph type="title" idx="4294967295"/>
          </p:nvPr>
        </p:nvSpPr>
        <p:spPr>
          <a:xfrm>
            <a:off x="198482" y="222813"/>
            <a:ext cx="2027384" cy="18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alibri"/>
              <a:buNone/>
            </a:pPr>
            <a:r>
              <a:rPr lang="es-PE" sz="3600" b="1">
                <a:solidFill>
                  <a:schemeClr val="accent6"/>
                </a:solidFill>
              </a:rPr>
              <a:t>Ficha de registro virtual</a:t>
            </a:r>
            <a:endParaRPr/>
          </a:p>
        </p:txBody>
      </p:sp>
      <p:sp>
        <p:nvSpPr>
          <p:cNvPr id="660" name="Google Shape;660;p39"/>
          <p:cNvSpPr txBox="1"/>
          <p:nvPr/>
        </p:nvSpPr>
        <p:spPr>
          <a:xfrm>
            <a:off x="8761527" y="1128694"/>
            <a:ext cx="323199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94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AutoNum type="arabicPeriod"/>
            </a:pPr>
            <a:r>
              <a:rPr lang="es-PE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PRIMERA SECCIÓN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</a:pPr>
            <a:r>
              <a:rPr lang="es-PE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Seleccione el tipo de discapacidad y el sub tipo de discapacidad</a:t>
            </a:r>
            <a:endParaRPr/>
          </a:p>
          <a:p>
            <a:pPr marL="2794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39"/>
          <p:cNvSpPr/>
          <p:nvPr/>
        </p:nvSpPr>
        <p:spPr>
          <a:xfrm rot="5400000">
            <a:off x="8087527" y="1388177"/>
            <a:ext cx="482600" cy="596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39"/>
          <p:cNvSpPr/>
          <p:nvPr/>
        </p:nvSpPr>
        <p:spPr>
          <a:xfrm rot="5400000">
            <a:off x="8087527" y="3276690"/>
            <a:ext cx="482600" cy="596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3" name="Google Shape;663;p39"/>
          <p:cNvPicPr preferRelativeResize="0"/>
          <p:nvPr/>
        </p:nvPicPr>
        <p:blipFill rotWithShape="1">
          <a:blip r:embed="rId3">
            <a:alphaModFix/>
          </a:blip>
          <a:srcRect b="49905"/>
          <a:stretch/>
        </p:blipFill>
        <p:spPr>
          <a:xfrm>
            <a:off x="2225866" y="486972"/>
            <a:ext cx="5494732" cy="5149287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39"/>
          <p:cNvSpPr/>
          <p:nvPr/>
        </p:nvSpPr>
        <p:spPr>
          <a:xfrm>
            <a:off x="2049559" y="2408080"/>
            <a:ext cx="5671039" cy="3326798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39"/>
          <p:cNvSpPr/>
          <p:nvPr/>
        </p:nvSpPr>
        <p:spPr>
          <a:xfrm>
            <a:off x="1916087" y="486972"/>
            <a:ext cx="5804511" cy="1851519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39"/>
          <p:cNvSpPr txBox="1"/>
          <p:nvPr/>
        </p:nvSpPr>
        <p:spPr>
          <a:xfrm>
            <a:off x="8803584" y="2690336"/>
            <a:ext cx="319151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94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</a:pPr>
            <a:r>
              <a:rPr lang="es-PE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2. SEGUNDA SECCIÓN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</a:pPr>
            <a:r>
              <a:rPr lang="es-PE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Completa  la información del estudiante y los descriptores (ítems)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0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40"/>
          <p:cNvSpPr txBox="1">
            <a:spLocks noGrp="1"/>
          </p:cNvSpPr>
          <p:nvPr>
            <p:ph type="title" idx="4294967295"/>
          </p:nvPr>
        </p:nvSpPr>
        <p:spPr>
          <a:xfrm>
            <a:off x="198482" y="222813"/>
            <a:ext cx="2027384" cy="18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alibri"/>
              <a:buNone/>
            </a:pPr>
            <a:r>
              <a:rPr lang="es-PE" sz="3600" b="1">
                <a:solidFill>
                  <a:schemeClr val="accent6"/>
                </a:solidFill>
              </a:rPr>
              <a:t>Ficha de registro virtual</a:t>
            </a:r>
            <a:endParaRPr/>
          </a:p>
        </p:txBody>
      </p:sp>
      <p:sp>
        <p:nvSpPr>
          <p:cNvPr id="674" name="Google Shape;674;p40"/>
          <p:cNvSpPr txBox="1"/>
          <p:nvPr/>
        </p:nvSpPr>
        <p:spPr>
          <a:xfrm>
            <a:off x="8773229" y="1284660"/>
            <a:ext cx="323199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</a:pPr>
            <a:r>
              <a:rPr lang="es-PE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3. TERCERA SECCIÓN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</a:pPr>
            <a:r>
              <a:rPr lang="es-PE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Completa alguna observación relevante sobre la discapacidad, así como el registro sobre las personas de apoyo consultadas</a:t>
            </a:r>
            <a:endParaRPr/>
          </a:p>
        </p:txBody>
      </p:sp>
      <p:sp>
        <p:nvSpPr>
          <p:cNvPr id="675" name="Google Shape;675;p40"/>
          <p:cNvSpPr/>
          <p:nvPr/>
        </p:nvSpPr>
        <p:spPr>
          <a:xfrm rot="5400000">
            <a:off x="7945706" y="4273296"/>
            <a:ext cx="482600" cy="596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40"/>
          <p:cNvSpPr/>
          <p:nvPr/>
        </p:nvSpPr>
        <p:spPr>
          <a:xfrm rot="5400000">
            <a:off x="7945706" y="5682145"/>
            <a:ext cx="482600" cy="596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7" name="Google Shape;677;p40"/>
          <p:cNvPicPr preferRelativeResize="0"/>
          <p:nvPr/>
        </p:nvPicPr>
        <p:blipFill rotWithShape="1">
          <a:blip r:embed="rId3">
            <a:alphaModFix/>
          </a:blip>
          <a:srcRect t="48663"/>
          <a:stretch/>
        </p:blipFill>
        <p:spPr>
          <a:xfrm>
            <a:off x="2046006" y="935476"/>
            <a:ext cx="5504665" cy="5286419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40"/>
          <p:cNvSpPr/>
          <p:nvPr/>
        </p:nvSpPr>
        <p:spPr>
          <a:xfrm>
            <a:off x="1679713" y="930506"/>
            <a:ext cx="6206006" cy="2462635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40"/>
          <p:cNvSpPr/>
          <p:nvPr/>
        </p:nvSpPr>
        <p:spPr>
          <a:xfrm>
            <a:off x="1679713" y="3525192"/>
            <a:ext cx="6206006" cy="2020843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40"/>
          <p:cNvSpPr/>
          <p:nvPr/>
        </p:nvSpPr>
        <p:spPr>
          <a:xfrm rot="5400000">
            <a:off x="7942869" y="1661644"/>
            <a:ext cx="482600" cy="596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40"/>
          <p:cNvSpPr txBox="1"/>
          <p:nvPr/>
        </p:nvSpPr>
        <p:spPr>
          <a:xfrm>
            <a:off x="8773229" y="3796949"/>
            <a:ext cx="289262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</a:pPr>
            <a:r>
              <a:rPr lang="es-PE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4. CUARTA SECCIÓN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</a:pPr>
            <a:r>
              <a:rPr lang="es-PE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Adjunte el sustento, de ser necesario.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40"/>
          <p:cNvSpPr txBox="1"/>
          <p:nvPr/>
        </p:nvSpPr>
        <p:spPr>
          <a:xfrm>
            <a:off x="8860980" y="5546035"/>
            <a:ext cx="30361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</a:pPr>
            <a:r>
              <a:rPr lang="es-PE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Al terminar, dale clic al botón guardar</a:t>
            </a:r>
            <a:endParaRPr/>
          </a:p>
        </p:txBody>
      </p:sp>
      <p:sp>
        <p:nvSpPr>
          <p:cNvPr id="683" name="Google Shape;683;p40"/>
          <p:cNvSpPr/>
          <p:nvPr/>
        </p:nvSpPr>
        <p:spPr>
          <a:xfrm>
            <a:off x="1695335" y="5739295"/>
            <a:ext cx="6206006" cy="692129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1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41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41"/>
          <p:cNvSpPr txBox="1"/>
          <p:nvPr/>
        </p:nvSpPr>
        <p:spPr>
          <a:xfrm>
            <a:off x="194733" y="154551"/>
            <a:ext cx="689663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Calibri"/>
              <a:buNone/>
            </a:pPr>
            <a:r>
              <a:rPr lang="es-PE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Mensajes de advertencia</a:t>
            </a:r>
            <a:endParaRPr/>
          </a:p>
        </p:txBody>
      </p:sp>
      <p:pic>
        <p:nvPicPr>
          <p:cNvPr id="692" name="Google Shape;69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398" y="1706590"/>
            <a:ext cx="4258269" cy="3648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8991" y="1755852"/>
            <a:ext cx="3120657" cy="1192471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41"/>
          <p:cNvSpPr txBox="1"/>
          <p:nvPr/>
        </p:nvSpPr>
        <p:spPr>
          <a:xfrm>
            <a:off x="5384799" y="1706590"/>
            <a:ext cx="2747954" cy="1286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s-PE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Algunos o todas las preguntas de la ficha virtual no tienen respuesta.</a:t>
            </a:r>
            <a:endParaRPr/>
          </a:p>
        </p:txBody>
      </p:sp>
      <p:sp>
        <p:nvSpPr>
          <p:cNvPr id="695" name="Google Shape;695;p41"/>
          <p:cNvSpPr txBox="1"/>
          <p:nvPr/>
        </p:nvSpPr>
        <p:spPr>
          <a:xfrm>
            <a:off x="5384799" y="3884287"/>
            <a:ext cx="2747954" cy="16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s-PE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se adjuntó el documento de sustento de un tipo de discapacidad que sí lo requiere.</a:t>
            </a:r>
            <a:endParaRPr/>
          </a:p>
        </p:txBody>
      </p:sp>
      <p:pic>
        <p:nvPicPr>
          <p:cNvPr id="696" name="Google Shape;696;p41"/>
          <p:cNvPicPr preferRelativeResize="0"/>
          <p:nvPr/>
        </p:nvPicPr>
        <p:blipFill rotWithShape="1">
          <a:blip r:embed="rId5">
            <a:alphaModFix/>
          </a:blip>
          <a:srcRect l="24710" t="65965" r="54841" b="13544"/>
          <a:stretch/>
        </p:blipFill>
        <p:spPr>
          <a:xfrm>
            <a:off x="8528990" y="3998761"/>
            <a:ext cx="3050201" cy="1719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42"/>
          <p:cNvPicPr preferRelativeResize="0"/>
          <p:nvPr/>
        </p:nvPicPr>
        <p:blipFill rotWithShape="1">
          <a:blip r:embed="rId3">
            <a:alphaModFix/>
          </a:blip>
          <a:srcRect r="11168" b="63259"/>
          <a:stretch/>
        </p:blipFill>
        <p:spPr>
          <a:xfrm>
            <a:off x="320565" y="684732"/>
            <a:ext cx="10914574" cy="2177026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42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42"/>
          <p:cNvSpPr txBox="1"/>
          <p:nvPr/>
        </p:nvSpPr>
        <p:spPr>
          <a:xfrm>
            <a:off x="5182724" y="5475715"/>
            <a:ext cx="2945277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s-PE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Si el estudiante presenta más de una discapacidad, haga clic en la opción </a:t>
            </a:r>
            <a:r>
              <a:rPr lang="es-PE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“Agregar discapacidad”</a:t>
            </a:r>
            <a:r>
              <a:rPr lang="es-PE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seleccione el tipo de discapacidad y siga los pasos anteriores</a:t>
            </a:r>
            <a:endParaRPr/>
          </a:p>
        </p:txBody>
      </p:sp>
      <p:sp>
        <p:nvSpPr>
          <p:cNvPr id="705" name="Google Shape;705;p42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42"/>
          <p:cNvSpPr txBox="1"/>
          <p:nvPr/>
        </p:nvSpPr>
        <p:spPr>
          <a:xfrm>
            <a:off x="194733" y="154551"/>
            <a:ext cx="689663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r>
              <a:rPr lang="es-PE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Estudiante que presenta más de una discapacidad</a:t>
            </a:r>
            <a:endParaRPr/>
          </a:p>
        </p:txBody>
      </p:sp>
      <p:pic>
        <p:nvPicPr>
          <p:cNvPr id="707" name="Google Shape;707;p42"/>
          <p:cNvPicPr preferRelativeResize="0"/>
          <p:nvPr/>
        </p:nvPicPr>
        <p:blipFill rotWithShape="1">
          <a:blip r:embed="rId4">
            <a:alphaModFix/>
          </a:blip>
          <a:srcRect l="12222" t="50766" r="65183" b="28171"/>
          <a:stretch/>
        </p:blipFill>
        <p:spPr>
          <a:xfrm>
            <a:off x="663893" y="5049790"/>
            <a:ext cx="23622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42"/>
          <p:cNvPicPr preferRelativeResize="0"/>
          <p:nvPr/>
        </p:nvPicPr>
        <p:blipFill rotWithShape="1">
          <a:blip r:embed="rId4">
            <a:alphaModFix/>
          </a:blip>
          <a:srcRect l="65294" t="54940" r="29304" b="42646"/>
          <a:stretch/>
        </p:blipFill>
        <p:spPr>
          <a:xfrm>
            <a:off x="827178" y="5678440"/>
            <a:ext cx="575877" cy="14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42"/>
          <p:cNvPicPr preferRelativeResize="0"/>
          <p:nvPr/>
        </p:nvPicPr>
        <p:blipFill rotWithShape="1">
          <a:blip r:embed="rId5">
            <a:alphaModFix/>
          </a:blip>
          <a:srcRect l="3129" t="2635" r="2734" b="2748"/>
          <a:stretch/>
        </p:blipFill>
        <p:spPr>
          <a:xfrm>
            <a:off x="320565" y="2823605"/>
            <a:ext cx="2542989" cy="3868861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42"/>
          <p:cNvSpPr/>
          <p:nvPr/>
        </p:nvSpPr>
        <p:spPr>
          <a:xfrm>
            <a:off x="81134" y="5875802"/>
            <a:ext cx="4197495" cy="36937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1" name="Google Shape;711;p42"/>
          <p:cNvPicPr preferRelativeResize="0"/>
          <p:nvPr/>
        </p:nvPicPr>
        <p:blipFill rotWithShape="1">
          <a:blip r:embed="rId6">
            <a:alphaModFix/>
          </a:blip>
          <a:srcRect l="18814"/>
          <a:stretch/>
        </p:blipFill>
        <p:spPr>
          <a:xfrm>
            <a:off x="898903" y="5468967"/>
            <a:ext cx="1925506" cy="406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43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43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43"/>
          <p:cNvSpPr txBox="1"/>
          <p:nvPr/>
        </p:nvSpPr>
        <p:spPr>
          <a:xfrm>
            <a:off x="194732" y="154551"/>
            <a:ext cx="7315201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Calibri"/>
              <a:buNone/>
            </a:pPr>
            <a:r>
              <a:rPr lang="es-PE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Declaración jurada del registro de la discapacidad</a:t>
            </a:r>
            <a:endParaRPr/>
          </a:p>
        </p:txBody>
      </p:sp>
      <p:pic>
        <p:nvPicPr>
          <p:cNvPr id="720" name="Google Shape;72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182" y="1749886"/>
            <a:ext cx="4267796" cy="2572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4589" y="967239"/>
            <a:ext cx="6134956" cy="5287113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43"/>
          <p:cNvSpPr txBox="1"/>
          <p:nvPr/>
        </p:nvSpPr>
        <p:spPr>
          <a:xfrm>
            <a:off x="561182" y="4470427"/>
            <a:ext cx="4267796" cy="223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s-PE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término del registro de cada tipo de discapacidad, se podrá descargar la declaración jurada (DJ) sobre la información consignada en el R-NEE.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s-PE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generará una declaración jurada por cada tipo de discapacidad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4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44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44"/>
          <p:cNvSpPr txBox="1"/>
          <p:nvPr/>
        </p:nvSpPr>
        <p:spPr>
          <a:xfrm>
            <a:off x="194733" y="154551"/>
            <a:ext cx="689663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Calibri"/>
              <a:buNone/>
            </a:pPr>
            <a:r>
              <a:rPr lang="es-PE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Casos</a:t>
            </a:r>
            <a:endParaRPr/>
          </a:p>
        </p:txBody>
      </p:sp>
      <p:grpSp>
        <p:nvGrpSpPr>
          <p:cNvPr id="731" name="Google Shape;731;p44"/>
          <p:cNvGrpSpPr/>
          <p:nvPr/>
        </p:nvGrpSpPr>
        <p:grpSpPr>
          <a:xfrm>
            <a:off x="585030" y="801934"/>
            <a:ext cx="6264910" cy="5431316"/>
            <a:chOff x="0" y="334998"/>
            <a:chExt cx="6265139" cy="4714673"/>
          </a:xfrm>
        </p:grpSpPr>
        <p:grpSp>
          <p:nvGrpSpPr>
            <p:cNvPr id="732" name="Google Shape;732;p44"/>
            <p:cNvGrpSpPr/>
            <p:nvPr/>
          </p:nvGrpSpPr>
          <p:grpSpPr>
            <a:xfrm>
              <a:off x="0" y="334998"/>
              <a:ext cx="6265139" cy="4714673"/>
              <a:chOff x="0" y="334998"/>
              <a:chExt cx="6265139" cy="4714673"/>
            </a:xfrm>
          </p:grpSpPr>
          <p:grpSp>
            <p:nvGrpSpPr>
              <p:cNvPr id="733" name="Google Shape;733;p44"/>
              <p:cNvGrpSpPr/>
              <p:nvPr/>
            </p:nvGrpSpPr>
            <p:grpSpPr>
              <a:xfrm>
                <a:off x="0" y="334998"/>
                <a:ext cx="6265139" cy="4714673"/>
                <a:chOff x="0" y="334998"/>
                <a:chExt cx="6265139" cy="4714673"/>
              </a:xfrm>
            </p:grpSpPr>
            <p:grpSp>
              <p:nvGrpSpPr>
                <p:cNvPr id="734" name="Google Shape;734;p44"/>
                <p:cNvGrpSpPr/>
                <p:nvPr/>
              </p:nvGrpSpPr>
              <p:grpSpPr>
                <a:xfrm>
                  <a:off x="0" y="334998"/>
                  <a:ext cx="6265139" cy="4714673"/>
                  <a:chOff x="0" y="334998"/>
                  <a:chExt cx="6265139" cy="4714673"/>
                </a:xfrm>
              </p:grpSpPr>
              <p:grpSp>
                <p:nvGrpSpPr>
                  <p:cNvPr id="735" name="Google Shape;735;p44"/>
                  <p:cNvGrpSpPr/>
                  <p:nvPr/>
                </p:nvGrpSpPr>
                <p:grpSpPr>
                  <a:xfrm>
                    <a:off x="0" y="334998"/>
                    <a:ext cx="5545236" cy="4714673"/>
                    <a:chOff x="0" y="334998"/>
                    <a:chExt cx="5545236" cy="4714673"/>
                  </a:xfrm>
                </p:grpSpPr>
                <p:grpSp>
                  <p:nvGrpSpPr>
                    <p:cNvPr id="736" name="Google Shape;736;p44"/>
                    <p:cNvGrpSpPr/>
                    <p:nvPr/>
                  </p:nvGrpSpPr>
                  <p:grpSpPr>
                    <a:xfrm>
                      <a:off x="0" y="334998"/>
                      <a:ext cx="5545236" cy="4714673"/>
                      <a:chOff x="0" y="334998"/>
                      <a:chExt cx="5545236" cy="4714673"/>
                    </a:xfrm>
                  </p:grpSpPr>
                  <p:grpSp>
                    <p:nvGrpSpPr>
                      <p:cNvPr id="737" name="Google Shape;737;p44"/>
                      <p:cNvGrpSpPr/>
                      <p:nvPr/>
                    </p:nvGrpSpPr>
                    <p:grpSpPr>
                      <a:xfrm>
                        <a:off x="0" y="334998"/>
                        <a:ext cx="5545236" cy="4714673"/>
                        <a:chOff x="0" y="328174"/>
                        <a:chExt cx="5545236" cy="4714673"/>
                      </a:xfrm>
                    </p:grpSpPr>
                    <p:grpSp>
                      <p:nvGrpSpPr>
                        <p:cNvPr id="738" name="Google Shape;738;p44"/>
                        <p:cNvGrpSpPr/>
                        <p:nvPr/>
                      </p:nvGrpSpPr>
                      <p:grpSpPr>
                        <a:xfrm>
                          <a:off x="0" y="328174"/>
                          <a:ext cx="5545236" cy="4714673"/>
                          <a:chOff x="0" y="328174"/>
                          <a:chExt cx="5545236" cy="4714673"/>
                        </a:xfrm>
                      </p:grpSpPr>
                      <p:sp>
                        <p:nvSpPr>
                          <p:cNvPr id="739" name="Google Shape;739;p44"/>
                          <p:cNvSpPr txBox="1"/>
                          <p:nvPr/>
                        </p:nvSpPr>
                        <p:spPr>
                          <a:xfrm>
                            <a:off x="550012" y="920092"/>
                            <a:ext cx="3007718" cy="437173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45700" rIns="91425" bIns="45700" anchor="t" anchorCtr="0">
                            <a:noAutofit/>
                          </a:bodyPr>
                          <a:lstStyle/>
                          <a:p>
                            <a:pPr marL="0" marR="0" lvl="0" indent="0" algn="just" rtl="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>
                                <a:srgbClr val="58595B"/>
                              </a:buClr>
                              <a:buSzPts val="1100"/>
                              <a:buFont typeface="Arial"/>
                              <a:buNone/>
                            </a:pPr>
                            <a:r>
                              <a:rPr lang="es-PE" sz="1100" b="0" i="0" u="none" strike="noStrike" cap="none">
                                <a:solidFill>
                                  <a:srgbClr val="58595B"/>
                                </a:solidFill>
                                <a:latin typeface="Arial"/>
                                <a:ea typeface="Arial"/>
                                <a:cs typeface="Arial"/>
                                <a:sym typeface="Arial"/>
                              </a:rPr>
                              <a:t>Si el estudiante ya no asiste a la IE, haga clic en el botón </a:t>
                            </a:r>
                            <a:r>
                              <a:rPr lang="es-PE" sz="1100" b="1" i="0" u="none" strike="noStrike" cap="none">
                                <a:solidFill>
                                  <a:srgbClr val="58595B"/>
                                </a:solidFill>
                                <a:latin typeface="Arial"/>
                                <a:ea typeface="Arial"/>
                                <a:cs typeface="Arial"/>
                                <a:sym typeface="Arial"/>
                              </a:rPr>
                              <a:t>NO</a:t>
                            </a:r>
                            <a:r>
                              <a:rPr lang="es-PE" sz="1100" b="0" i="0" u="none" strike="noStrike" cap="none">
                                <a:solidFill>
                                  <a:srgbClr val="58595B"/>
                                </a:solidFill>
                                <a:latin typeface="Arial"/>
                                <a:ea typeface="Arial"/>
                                <a:cs typeface="Arial"/>
                                <a:sym typeface="Arial"/>
                              </a:rPr>
                              <a:t> para </a:t>
                            </a:r>
                            <a:r>
                              <a:rPr lang="es-PE" sz="1100" b="1" i="0" u="none" strike="noStrike" cap="none">
                                <a:solidFill>
                                  <a:srgbClr val="58595B"/>
                                </a:solidFill>
                                <a:latin typeface="Arial"/>
                                <a:ea typeface="Arial"/>
                                <a:cs typeface="Arial"/>
                                <a:sym typeface="Arial"/>
                              </a:rPr>
                              <a:t>¿Es estudiante de la IE?</a:t>
                            </a:r>
                            <a:endParaRPr sz="1100" b="0" i="0" u="none" strike="noStrike" cap="none">
                              <a:solidFill>
                                <a:srgbClr val="000000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grpSp>
                        <p:nvGrpSpPr>
                          <p:cNvPr id="740" name="Google Shape;740;p44"/>
                          <p:cNvGrpSpPr/>
                          <p:nvPr/>
                        </p:nvGrpSpPr>
                        <p:grpSpPr>
                          <a:xfrm>
                            <a:off x="0" y="328174"/>
                            <a:ext cx="5545236" cy="4714673"/>
                            <a:chOff x="0" y="328174"/>
                            <a:chExt cx="5545236" cy="4714673"/>
                          </a:xfrm>
                        </p:grpSpPr>
                        <p:sp>
                          <p:nvSpPr>
                            <p:cNvPr id="741" name="Google Shape;741;p44"/>
                            <p:cNvSpPr/>
                            <p:nvPr/>
                          </p:nvSpPr>
                          <p:spPr>
                            <a:xfrm>
                              <a:off x="427352" y="1033872"/>
                              <a:ext cx="161569" cy="4571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52095" h="120000" extrusionOk="0">
                                  <a:moveTo>
                                    <a:pt x="251993" y="0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noFill/>
                            <a:ln w="9525" cap="flat" cmpd="sng">
                              <a:solidFill>
                                <a:srgbClr val="0A9CCD"/>
                              </a:solidFill>
                              <a:prstDash val="solid"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0" tIns="0" rIns="0" bIns="0" anchor="t" anchorCtr="0">
                              <a:noAutofit/>
                            </a:bodyPr>
                            <a:lstStyle/>
                            <a:p>
                              <a:pPr marL="0" marR="0" lvl="0" indent="0" algn="l" rtl="0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>
                                  <a:schemeClr val="dk1"/>
                                </a:buClr>
                                <a:buSzPts val="1800"/>
                                <a:buFont typeface="Calibri"/>
                                <a:buNone/>
                              </a:pPr>
                              <a:endParaRPr sz="1800" b="0" i="0" u="none" strike="noStrike" cap="none">
                                <a:solidFill>
                                  <a:srgbClr val="000000"/>
                                </a:solidFill>
                                <a:latin typeface="Calibri"/>
                                <a:ea typeface="Calibri"/>
                                <a:cs typeface="Calibri"/>
                                <a:sym typeface="Calibri"/>
                              </a:endParaRPr>
                            </a:p>
                          </p:txBody>
                        </p:sp>
                        <p:grpSp>
                          <p:nvGrpSpPr>
                            <p:cNvPr id="742" name="Google Shape;742;p44"/>
                            <p:cNvGrpSpPr/>
                            <p:nvPr/>
                          </p:nvGrpSpPr>
                          <p:grpSpPr>
                            <a:xfrm>
                              <a:off x="0" y="328174"/>
                              <a:ext cx="5545236" cy="4714673"/>
                              <a:chOff x="0" y="328174"/>
                              <a:chExt cx="5545236" cy="4714673"/>
                            </a:xfrm>
                          </p:grpSpPr>
                          <p:sp>
                            <p:nvSpPr>
                              <p:cNvPr id="743" name="Google Shape;743;p44"/>
                              <p:cNvSpPr/>
                              <p:nvPr/>
                            </p:nvSpPr>
                            <p:spPr>
                              <a:xfrm>
                                <a:off x="0" y="328174"/>
                                <a:ext cx="5545236" cy="127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545455" h="120000" extrusionOk="0">
                                    <a:moveTo>
                                      <a:pt x="0" y="0"/>
                                    </a:moveTo>
                                    <a:lnTo>
                                      <a:pt x="5545353" y="0"/>
                                    </a:lnTo>
                                  </a:path>
                                </a:pathLst>
                              </a:custGeom>
                              <a:noFill/>
                              <a:ln w="9525" cap="flat" cmpd="sng">
                                <a:solidFill>
                                  <a:srgbClr val="5BABD5"/>
                                </a:solidFill>
                                <a:prstDash val="solid"/>
                                <a:round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0" tIns="0" rIns="0" bIns="0" anchor="t" anchorCtr="0">
                                <a:noAutofit/>
                              </a:bodyPr>
                              <a:lstStyle/>
                              <a:p>
                                <a:pPr marL="0" marR="0" lvl="0" indent="0" algn="l" rtl="0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>
                                    <a:schemeClr val="dk1"/>
                                  </a:buClr>
                                  <a:buSzPts val="1800"/>
                                  <a:buFont typeface="Calibri"/>
                                  <a:buNone/>
                                </a:pPr>
                                <a:endParaRPr sz="1800" b="0" i="0" u="none" strike="noStrike" cap="none">
                                  <a:solidFill>
                                    <a:srgbClr val="000000"/>
                                  </a:solidFill>
                                  <a:latin typeface="Calibri"/>
                                  <a:ea typeface="Calibri"/>
                                  <a:cs typeface="Calibri"/>
                                  <a:sym typeface="Calibri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744" name="Google Shape;744;p44"/>
                              <p:cNvGrpSpPr/>
                              <p:nvPr/>
                            </p:nvGrpSpPr>
                            <p:grpSpPr>
                              <a:xfrm>
                                <a:off x="266716" y="333915"/>
                                <a:ext cx="323617" cy="4708932"/>
                                <a:chOff x="266736" y="333918"/>
                                <a:chExt cx="323641" cy="4708969"/>
                              </a:xfrm>
                            </p:grpSpPr>
                            <p:sp>
                              <p:nvSpPr>
                                <p:cNvPr id="745" name="Google Shape;745;p44"/>
                                <p:cNvSpPr/>
                                <p:nvPr/>
                              </p:nvSpPr>
                              <p:spPr>
                                <a:xfrm>
                                  <a:off x="368653" y="333918"/>
                                  <a:ext cx="93407" cy="4708969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20000" h="3304540" extrusionOk="0">
                                      <a:moveTo>
                                        <a:pt x="0" y="0"/>
                                      </a:moveTo>
                                      <a:lnTo>
                                        <a:pt x="0" y="3304527"/>
                                      </a:ln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A9CCD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0" tIns="0" rIns="0" bIns="0" anchor="t" anchorCtr="0">
                                  <a:noAutofit/>
                                </a:bodyPr>
                                <a:lstStyle/>
                                <a:p>
                                  <a:pPr marL="0" marR="0" lvl="0" indent="0" algn="l" rtl="0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chemeClr val="dk1"/>
                                    </a:buClr>
                                    <a:buSzPts val="1800"/>
                                    <a:buFont typeface="Calibri"/>
                                    <a:buNone/>
                                  </a:pPr>
                                  <a:endParaRPr sz="1800" b="0" i="0" u="none" strike="noStrike" cap="none">
                                    <a:solidFill>
                                      <a:srgbClr val="000000"/>
                                    </a:solidFill>
                                    <a:latin typeface="Calibri"/>
                                    <a:ea typeface="Calibri"/>
                                    <a:cs typeface="Calibri"/>
                                    <a:sym typeface="Calibri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746" name="Google Shape;746;p44"/>
                                <p:cNvGrpSpPr/>
                                <p:nvPr/>
                              </p:nvGrpSpPr>
                              <p:grpSpPr>
                                <a:xfrm>
                                  <a:off x="266736" y="2322297"/>
                                  <a:ext cx="323641" cy="197485"/>
                                  <a:chOff x="-3608" y="159542"/>
                                  <a:chExt cx="323721" cy="197485"/>
                                </a:xfrm>
                              </p:grpSpPr>
                              <p:sp>
                                <p:nvSpPr>
                                  <p:cNvPr id="747" name="Google Shape;747;p44"/>
                                  <p:cNvSpPr/>
                                  <p:nvPr/>
                                </p:nvSpPr>
                                <p:spPr>
                                  <a:xfrm>
                                    <a:off x="68028" y="254208"/>
                                    <a:ext cx="252085" cy="127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52095" h="120000" extrusionOk="0">
                                        <a:moveTo>
                                          <a:pt x="251993" y="0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9525" cap="flat" cmpd="sng">
                                    <a:solidFill>
                                      <a:srgbClr val="0A9CCD"/>
                                    </a:solidFill>
                                    <a:prstDash val="solid"/>
                                    <a:round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0" tIns="0" rIns="0" bIns="0" anchor="t" anchorCtr="0">
                                    <a:noAutofit/>
                                  </a:bodyPr>
                                  <a:lstStyle/>
                                  <a:p>
                                    <a:pPr marL="0" marR="0" lvl="0" indent="0" algn="l" rtl="0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>
                                        <a:schemeClr val="dk1"/>
                                      </a:buClr>
                                      <a:buSzPts val="1800"/>
                                      <a:buFont typeface="Calibri"/>
                                      <a:buNone/>
                                    </a:pPr>
                                    <a:endParaRPr sz="1800" b="0" i="0" u="none" strike="noStrike" cap="none">
                                      <a:solidFill>
                                        <a:srgbClr val="000000"/>
                                      </a:solidFill>
                                      <a:latin typeface="Calibri"/>
                                      <a:ea typeface="Calibri"/>
                                      <a:cs typeface="Calibri"/>
                                      <a:sym typeface="Calibri"/>
                                    </a:endParaRPr>
                                  </a:p>
                                </p:txBody>
                              </p:sp>
                              <p:pic>
                                <p:nvPicPr>
                                  <p:cNvPr id="748" name="Google Shape;748;p44"/>
                                  <p:cNvPicPr preferRelativeResize="0"/>
                                  <p:nvPr/>
                                </p:nvPicPr>
                                <p:blipFill rotWithShape="1">
                                  <a:blip r:embed="rId3">
                                    <a:alphaModFix/>
                                  </a:blip>
                                  <a:srcRect/>
                                  <a:stretch/>
                                </p:blipFill>
                                <p:spPr>
                                  <a:xfrm>
                                    <a:off x="-3608" y="159542"/>
                                    <a:ext cx="196850" cy="19748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</p:spPr>
                              </p:pic>
                              <p:sp>
                                <p:nvSpPr>
                                  <p:cNvPr id="749" name="Google Shape;749;p44"/>
                                  <p:cNvSpPr txBox="1"/>
                                  <p:nvPr/>
                                </p:nvSpPr>
                                <p:spPr>
                                  <a:xfrm>
                                    <a:off x="67078" y="197215"/>
                                    <a:ext cx="71117" cy="12699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</p:spPr>
                                <p:txBody>
                                  <a:bodyPr spcFirstLastPara="1" wrap="square" lIns="0" tIns="0" rIns="0" bIns="0" anchor="t" anchorCtr="0">
                                    <a:noAutofit/>
                                  </a:bodyPr>
                                  <a:lstStyle/>
                                  <a:p>
                                    <a:pPr marL="0" marR="0" lvl="0" indent="0" algn="l" rtl="0">
                                      <a:lnSpc>
                                        <a:spcPct val="925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>
                                        <a:srgbClr val="808285"/>
                                      </a:buClr>
                                      <a:buSzPts val="1000"/>
                                      <a:buFont typeface="Arial"/>
                                      <a:buNone/>
                                    </a:pPr>
                                    <a:r>
                                      <a:rPr lang="es-PE" sz="1000" b="1" i="0" u="none" strike="noStrike" cap="none">
                                        <a:solidFill>
                                          <a:srgbClr val="808285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a:t>2</a:t>
                                    </a:r>
                                    <a:endParaRPr sz="1100" b="0" i="0" u="none" strike="noStrike" cap="none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endParaRPr>
                                  </a:p>
                                </p:txBody>
                              </p:sp>
                            </p:grpSp>
                          </p:grpSp>
                          <p:pic>
                            <p:nvPicPr>
                              <p:cNvPr id="750" name="Google Shape;750;p44"/>
                              <p:cNvPicPr preferRelativeResize="0"/>
                              <p:nvPr/>
                            </p:nvPicPr>
                            <p:blipFill rotWithShape="1">
                              <a:blip r:embed="rId4">
                                <a:alphaModFix/>
                              </a:blip>
                              <a:srcRect l="18199" t="11373" r="25261" b="14671"/>
                              <a:stretch/>
                            </p:blipFill>
                            <p:spPr>
                              <a:xfrm>
                                <a:off x="255530" y="937429"/>
                                <a:ext cx="203835" cy="19685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</p:pic>
                        </p:grpSp>
                      </p:grpSp>
                    </p:grpSp>
                    <p:sp>
                      <p:nvSpPr>
                        <p:cNvPr id="751" name="Google Shape;751;p44"/>
                        <p:cNvSpPr txBox="1"/>
                        <p:nvPr/>
                      </p:nvSpPr>
                      <p:spPr>
                        <a:xfrm>
                          <a:off x="623595" y="2222608"/>
                          <a:ext cx="2808431" cy="664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spcFirstLastPara="1" wrap="square" lIns="0" tIns="0" rIns="0" bIns="0" anchor="t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lnSpc>
                              <a:spcPct val="89545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58595B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s-PE" sz="1100" b="0" i="0" u="none" strike="noStrike" cap="none">
                              <a:solidFill>
                                <a:srgbClr val="58595B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 </a:t>
                          </a:r>
                          <a:endParaRPr sz="1100" b="0" i="0" u="none" strike="noStrike" cap="non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just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58595B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s-PE" sz="1100" b="0" i="0" u="none" strike="noStrike" cap="none">
                              <a:solidFill>
                                <a:srgbClr val="58595B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Si el estudiante no presenta ninguna discapacidad, haga clic en el botón </a:t>
                          </a:r>
                          <a:r>
                            <a:rPr lang="es-PE" sz="1100" b="1" i="0" u="none" strike="noStrike" cap="none">
                              <a:solidFill>
                                <a:srgbClr val="58595B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NO </a:t>
                          </a:r>
                          <a:r>
                            <a:rPr lang="es-PE" sz="1100" b="0" i="0" u="none" strike="noStrike" cap="none">
                              <a:solidFill>
                                <a:srgbClr val="58595B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para </a:t>
                          </a:r>
                          <a:r>
                            <a:rPr lang="es-PE" sz="1100" b="1" i="0" u="none" strike="noStrike" cap="none">
                              <a:solidFill>
                                <a:srgbClr val="58595B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¿tiene discapacidad?</a:t>
                          </a:r>
                          <a:endParaRPr sz="1100" b="0" i="0" u="none" strike="noStrike" cap="non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752" name="Google Shape;752;p44"/>
                      <p:cNvGrpSpPr/>
                      <p:nvPr/>
                    </p:nvGrpSpPr>
                    <p:grpSpPr>
                      <a:xfrm>
                        <a:off x="273583" y="3618849"/>
                        <a:ext cx="333956" cy="197485"/>
                        <a:chOff x="-1341" y="-155033"/>
                        <a:chExt cx="353851" cy="197485"/>
                      </a:xfrm>
                    </p:grpSpPr>
                    <p:sp>
                      <p:nvSpPr>
                        <p:cNvPr id="753" name="Google Shape;753;p44"/>
                        <p:cNvSpPr/>
                        <p:nvPr/>
                      </p:nvSpPr>
                      <p:spPr>
                        <a:xfrm>
                          <a:off x="100425" y="-59516"/>
                          <a:ext cx="252085" cy="127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52095" h="120000" extrusionOk="0">
                              <a:moveTo>
                                <a:pt x="251993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A9CCD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0" tIns="0" rIns="0" bIns="0" anchor="t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Calibri"/>
                            <a:buNone/>
                          </a:pPr>
                          <a:endParaRPr sz="1800" b="0" i="0" u="none" strike="noStrike" cap="non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pic>
                      <p:nvPicPr>
                        <p:cNvPr id="754" name="Google Shape;754;p44"/>
                        <p:cNvPicPr preferRelativeResize="0"/>
                        <p:nvPr/>
                      </p:nvPicPr>
                      <p:blipFill rotWithShape="1">
                        <a:blip r:embed="rId3">
                          <a:alphaModFix/>
                        </a:blip>
                        <a:srcRect/>
                        <a:stretch/>
                      </p:blipFill>
                      <p:spPr>
                        <a:xfrm>
                          <a:off x="-1341" y="-155033"/>
                          <a:ext cx="196850" cy="1974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  <p:sp>
                      <p:nvSpPr>
                        <p:cNvPr id="755" name="Google Shape;755;p44"/>
                        <p:cNvSpPr txBox="1"/>
                        <p:nvPr/>
                      </p:nvSpPr>
                      <p:spPr>
                        <a:xfrm>
                          <a:off x="65451" y="-104173"/>
                          <a:ext cx="71117" cy="1269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spcFirstLastPara="1" wrap="square" lIns="0" tIns="0" rIns="0" bIns="0" anchor="t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lnSpc>
                              <a:spcPct val="92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808285"/>
                            </a:buClr>
                            <a:buSzPts val="1000"/>
                            <a:buFont typeface="Arial"/>
                            <a:buNone/>
                          </a:pPr>
                          <a:r>
                            <a:rPr lang="es-PE" sz="1000" b="1" i="0" u="none" strike="noStrike" cap="none">
                              <a:solidFill>
                                <a:srgbClr val="808285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3</a:t>
                          </a:r>
                          <a:endParaRPr sz="1100" b="0" i="0" u="none" strike="noStrike" cap="non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756" name="Google Shape;756;p44"/>
                    <p:cNvSpPr txBox="1"/>
                    <p:nvPr/>
                  </p:nvSpPr>
                  <p:spPr>
                    <a:xfrm>
                      <a:off x="541346" y="3583895"/>
                      <a:ext cx="2869077" cy="74358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95B"/>
                        </a:buClr>
                        <a:buSzPts val="1100"/>
                        <a:buFont typeface="Arial"/>
                        <a:buNone/>
                      </a:pPr>
                      <a:r>
                        <a:rPr lang="es-PE" sz="1100" b="0" i="0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 el estudiante no pertenece al grado que aparece en la Tarjeta del estudiante, haga clic en el botón </a:t>
                      </a:r>
                      <a:r>
                        <a:rPr lang="es-PE" sz="1100" b="1" i="0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r>
                        <a:rPr lang="es-PE" sz="1100" b="0" i="0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para </a:t>
                      </a:r>
                      <a:r>
                        <a:rPr lang="es-PE" sz="1100" b="1" i="0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¿Es estudiante del grado registrado?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757" name="Google Shape;757;p44"/>
                  <p:cNvGrpSpPr/>
                  <p:nvPr/>
                </p:nvGrpSpPr>
                <p:grpSpPr>
                  <a:xfrm>
                    <a:off x="3577912" y="2377339"/>
                    <a:ext cx="2687227" cy="1173288"/>
                    <a:chOff x="1366975" y="-147497"/>
                    <a:chExt cx="2687227" cy="1173288"/>
                  </a:xfrm>
                </p:grpSpPr>
                <p:pic>
                  <p:nvPicPr>
                    <p:cNvPr id="758" name="Google Shape;758;p44"/>
                    <p:cNvPicPr preferRelativeResize="0"/>
                    <p:nvPr/>
                  </p:nvPicPr>
                  <p:blipFill rotWithShape="1">
                    <a:blip r:embed="rId5">
                      <a:alphaModFix/>
                    </a:blip>
                    <a:srcRect l="3244" t="7308" r="2777" b="2745"/>
                    <a:stretch/>
                  </p:blipFill>
                  <p:spPr>
                    <a:xfrm>
                      <a:off x="1443585" y="-84904"/>
                      <a:ext cx="2551430" cy="10534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759" name="Google Shape;759;p44"/>
                    <p:cNvSpPr/>
                    <p:nvPr/>
                  </p:nvSpPr>
                  <p:spPr>
                    <a:xfrm>
                      <a:off x="1366975" y="-147497"/>
                      <a:ext cx="2687227" cy="11732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56435" h="1041400" extrusionOk="0">
                          <a:moveTo>
                            <a:pt x="15570" y="0"/>
                          </a:moveTo>
                          <a:lnTo>
                            <a:pt x="6972" y="0"/>
                          </a:lnTo>
                          <a:lnTo>
                            <a:pt x="0" y="6972"/>
                          </a:lnTo>
                          <a:lnTo>
                            <a:pt x="0" y="15570"/>
                          </a:lnTo>
                          <a:lnTo>
                            <a:pt x="0" y="1025677"/>
                          </a:lnTo>
                          <a:lnTo>
                            <a:pt x="0" y="1034275"/>
                          </a:lnTo>
                          <a:lnTo>
                            <a:pt x="6972" y="1041247"/>
                          </a:lnTo>
                          <a:lnTo>
                            <a:pt x="15570" y="1041247"/>
                          </a:lnTo>
                          <a:lnTo>
                            <a:pt x="1940610" y="1041247"/>
                          </a:lnTo>
                          <a:lnTo>
                            <a:pt x="1949208" y="1041247"/>
                          </a:lnTo>
                          <a:lnTo>
                            <a:pt x="1956181" y="1034275"/>
                          </a:lnTo>
                          <a:lnTo>
                            <a:pt x="1956181" y="1025677"/>
                          </a:lnTo>
                          <a:lnTo>
                            <a:pt x="1956181" y="15570"/>
                          </a:lnTo>
                          <a:lnTo>
                            <a:pt x="1956181" y="6972"/>
                          </a:lnTo>
                          <a:lnTo>
                            <a:pt x="1949208" y="0"/>
                          </a:lnTo>
                          <a:lnTo>
                            <a:pt x="1940610" y="0"/>
                          </a:lnTo>
                          <a:lnTo>
                            <a:pt x="15570" y="0"/>
                          </a:lnTo>
                          <a:close/>
                        </a:path>
                      </a:pathLst>
                    </a:custGeom>
                    <a:noFill/>
                    <a:ln w="19050" cap="flat" cmpd="sng">
                      <a:solidFill>
                        <a:srgbClr val="5BABD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0" tIns="0" rIns="0" bIns="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60" name="Google Shape;760;p44"/>
                <p:cNvGrpSpPr/>
                <p:nvPr/>
              </p:nvGrpSpPr>
              <p:grpSpPr>
                <a:xfrm>
                  <a:off x="3547533" y="949202"/>
                  <a:ext cx="2681994" cy="1173480"/>
                  <a:chOff x="-6550" y="408622"/>
                  <a:chExt cx="2621783" cy="1173813"/>
                </a:xfrm>
              </p:grpSpPr>
              <p:grpSp>
                <p:nvGrpSpPr>
                  <p:cNvPr id="761" name="Google Shape;761;p44"/>
                  <p:cNvGrpSpPr/>
                  <p:nvPr/>
                </p:nvGrpSpPr>
                <p:grpSpPr>
                  <a:xfrm>
                    <a:off x="-6550" y="408622"/>
                    <a:ext cx="2621783" cy="1173813"/>
                    <a:chOff x="-56745" y="521523"/>
                    <a:chExt cx="2179580" cy="1041379"/>
                  </a:xfrm>
                </p:grpSpPr>
                <p:sp>
                  <p:nvSpPr>
                    <p:cNvPr id="762" name="Google Shape;762;p44"/>
                    <p:cNvSpPr/>
                    <p:nvPr/>
                  </p:nvSpPr>
                  <p:spPr>
                    <a:xfrm>
                      <a:off x="-56745" y="521523"/>
                      <a:ext cx="2179580" cy="104137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56435" h="1041400" extrusionOk="0">
                          <a:moveTo>
                            <a:pt x="15570" y="0"/>
                          </a:moveTo>
                          <a:lnTo>
                            <a:pt x="6972" y="0"/>
                          </a:lnTo>
                          <a:lnTo>
                            <a:pt x="0" y="6972"/>
                          </a:lnTo>
                          <a:lnTo>
                            <a:pt x="0" y="15570"/>
                          </a:lnTo>
                          <a:lnTo>
                            <a:pt x="0" y="1025677"/>
                          </a:lnTo>
                          <a:lnTo>
                            <a:pt x="0" y="1034275"/>
                          </a:lnTo>
                          <a:lnTo>
                            <a:pt x="6972" y="1041247"/>
                          </a:lnTo>
                          <a:lnTo>
                            <a:pt x="15570" y="1041247"/>
                          </a:lnTo>
                          <a:lnTo>
                            <a:pt x="1940610" y="1041247"/>
                          </a:lnTo>
                          <a:lnTo>
                            <a:pt x="1949208" y="1041247"/>
                          </a:lnTo>
                          <a:lnTo>
                            <a:pt x="1956181" y="1034275"/>
                          </a:lnTo>
                          <a:lnTo>
                            <a:pt x="1956181" y="1025677"/>
                          </a:lnTo>
                          <a:lnTo>
                            <a:pt x="1956181" y="15570"/>
                          </a:lnTo>
                          <a:lnTo>
                            <a:pt x="1956181" y="6972"/>
                          </a:lnTo>
                          <a:lnTo>
                            <a:pt x="1949208" y="0"/>
                          </a:lnTo>
                          <a:lnTo>
                            <a:pt x="1940610" y="0"/>
                          </a:lnTo>
                          <a:lnTo>
                            <a:pt x="15570" y="0"/>
                          </a:lnTo>
                          <a:close/>
                        </a:path>
                      </a:pathLst>
                    </a:custGeom>
                    <a:noFill/>
                    <a:ln w="19050" cap="flat" cmpd="sng">
                      <a:solidFill>
                        <a:srgbClr val="5BABD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0" tIns="0" rIns="0" bIns="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3" name="Google Shape;763;p44"/>
                    <p:cNvSpPr/>
                    <p:nvPr/>
                  </p:nvSpPr>
                  <p:spPr>
                    <a:xfrm>
                      <a:off x="-2156" y="602721"/>
                      <a:ext cx="2053590" cy="209980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19050" cap="flat" cmpd="sng">
                      <a:solidFill>
                        <a:srgbClr val="5BABD5"/>
                      </a:solidFill>
                      <a:prstDash val="dash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endParaRPr sz="1800" b="0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64" name="Google Shape;764;p44"/>
                  <p:cNvSpPr/>
                  <p:nvPr/>
                </p:nvSpPr>
                <p:spPr>
                  <a:xfrm>
                    <a:off x="39963" y="926341"/>
                    <a:ext cx="2504478" cy="21424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19050" cap="flat" cmpd="sng">
                    <a:solidFill>
                      <a:srgbClr val="5BABD5"/>
                    </a:solidFill>
                    <a:prstDash val="dash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800"/>
                      <a:buFont typeface="Calibri"/>
                      <a:buNone/>
                    </a:pPr>
                    <a:endParaRPr sz="1800" b="0" i="0" u="none" strike="noStrike" cap="non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cxnSp>
            <p:nvCxnSpPr>
              <p:cNvPr id="765" name="Google Shape;765;p44"/>
              <p:cNvCxnSpPr/>
              <p:nvPr/>
            </p:nvCxnSpPr>
            <p:spPr>
              <a:xfrm rot="10800000">
                <a:off x="2498326" y="1319739"/>
                <a:ext cx="973776" cy="306524"/>
              </a:xfrm>
              <a:prstGeom prst="bentConnector3">
                <a:avLst>
                  <a:gd name="adj1" fmla="val 100031"/>
                </a:avLst>
              </a:prstGeom>
              <a:noFill/>
              <a:ln w="19050" cap="flat" cmpd="sng">
                <a:solidFill>
                  <a:srgbClr val="5BABD5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cxnSp>
          <p:nvCxnSpPr>
            <p:cNvPr id="766" name="Google Shape;766;p44"/>
            <p:cNvCxnSpPr/>
            <p:nvPr/>
          </p:nvCxnSpPr>
          <p:spPr>
            <a:xfrm rot="10800000">
              <a:off x="1418377" y="2935027"/>
              <a:ext cx="2092461" cy="277327"/>
            </a:xfrm>
            <a:prstGeom prst="bentConnector3">
              <a:avLst>
                <a:gd name="adj1" fmla="val 127985"/>
              </a:avLst>
            </a:prstGeom>
            <a:noFill/>
            <a:ln w="19050" cap="flat" cmpd="sng">
              <a:solidFill>
                <a:srgbClr val="5BABD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767" name="Google Shape;767;p44"/>
          <p:cNvGrpSpPr/>
          <p:nvPr/>
        </p:nvGrpSpPr>
        <p:grpSpPr>
          <a:xfrm>
            <a:off x="2002790" y="4965298"/>
            <a:ext cx="4852669" cy="1214120"/>
            <a:chOff x="-7315" y="0"/>
            <a:chExt cx="4852879" cy="1214324"/>
          </a:xfrm>
        </p:grpSpPr>
        <p:grpSp>
          <p:nvGrpSpPr>
            <p:cNvPr id="768" name="Google Shape;768;p44"/>
            <p:cNvGrpSpPr/>
            <p:nvPr/>
          </p:nvGrpSpPr>
          <p:grpSpPr>
            <a:xfrm>
              <a:off x="2138755" y="0"/>
              <a:ext cx="2706809" cy="1214324"/>
              <a:chOff x="-141" y="0"/>
              <a:chExt cx="2621628" cy="1214783"/>
            </a:xfrm>
          </p:grpSpPr>
          <p:sp>
            <p:nvSpPr>
              <p:cNvPr id="769" name="Google Shape;769;p44"/>
              <p:cNvSpPr/>
              <p:nvPr/>
            </p:nvSpPr>
            <p:spPr>
              <a:xfrm>
                <a:off x="-141" y="0"/>
                <a:ext cx="2621628" cy="1214783"/>
              </a:xfrm>
              <a:custGeom>
                <a:avLst/>
                <a:gdLst/>
                <a:ahLst/>
                <a:cxnLst/>
                <a:rect l="l" t="t" r="r" b="b"/>
                <a:pathLst>
                  <a:path w="1956435" h="1041400" extrusionOk="0">
                    <a:moveTo>
                      <a:pt x="15570" y="0"/>
                    </a:moveTo>
                    <a:lnTo>
                      <a:pt x="6972" y="0"/>
                    </a:lnTo>
                    <a:lnTo>
                      <a:pt x="0" y="6972"/>
                    </a:lnTo>
                    <a:lnTo>
                      <a:pt x="0" y="15570"/>
                    </a:lnTo>
                    <a:lnTo>
                      <a:pt x="0" y="1025677"/>
                    </a:lnTo>
                    <a:lnTo>
                      <a:pt x="0" y="1034275"/>
                    </a:lnTo>
                    <a:lnTo>
                      <a:pt x="6972" y="1041247"/>
                    </a:lnTo>
                    <a:lnTo>
                      <a:pt x="15570" y="1041247"/>
                    </a:lnTo>
                    <a:lnTo>
                      <a:pt x="1940610" y="1041247"/>
                    </a:lnTo>
                    <a:lnTo>
                      <a:pt x="1949208" y="1041247"/>
                    </a:lnTo>
                    <a:lnTo>
                      <a:pt x="1956181" y="1034275"/>
                    </a:lnTo>
                    <a:lnTo>
                      <a:pt x="1956181" y="1025677"/>
                    </a:lnTo>
                    <a:lnTo>
                      <a:pt x="1956181" y="15570"/>
                    </a:lnTo>
                    <a:lnTo>
                      <a:pt x="1956181" y="6972"/>
                    </a:lnTo>
                    <a:lnTo>
                      <a:pt x="1949208" y="0"/>
                    </a:lnTo>
                    <a:lnTo>
                      <a:pt x="1940610" y="0"/>
                    </a:lnTo>
                    <a:lnTo>
                      <a:pt x="1557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5BAB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70" name="Google Shape;770;p44"/>
              <p:cNvPicPr preferRelativeResize="0"/>
              <p:nvPr/>
            </p:nvPicPr>
            <p:blipFill rotWithShape="1">
              <a:blip r:embed="rId5">
                <a:alphaModFix/>
              </a:blip>
              <a:srcRect l="3244" t="7308" r="2777" b="2745"/>
              <a:stretch/>
            </p:blipFill>
            <p:spPr>
              <a:xfrm>
                <a:off x="35781" y="67587"/>
                <a:ext cx="2551430" cy="10534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771" name="Google Shape;771;p44"/>
            <p:cNvCxnSpPr/>
            <p:nvPr/>
          </p:nvCxnSpPr>
          <p:spPr>
            <a:xfrm rot="10800000">
              <a:off x="-7315" y="438913"/>
              <a:ext cx="2106353" cy="602123"/>
            </a:xfrm>
            <a:prstGeom prst="bentConnector3">
              <a:avLst>
                <a:gd name="adj1" fmla="val 195095"/>
              </a:avLst>
            </a:prstGeom>
            <a:noFill/>
            <a:ln w="19050" cap="flat" cmpd="sng">
              <a:solidFill>
                <a:srgbClr val="5BABD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pic>
        <p:nvPicPr>
          <p:cNvPr id="772" name="Google Shape;772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48767" y="1552131"/>
            <a:ext cx="2616030" cy="1257229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44"/>
          <p:cNvSpPr/>
          <p:nvPr/>
        </p:nvSpPr>
        <p:spPr>
          <a:xfrm>
            <a:off x="4180012" y="2105743"/>
            <a:ext cx="2526870" cy="400921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2719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4" name="Google Shape;774;p44"/>
          <p:cNvPicPr preferRelativeResize="0"/>
          <p:nvPr/>
        </p:nvPicPr>
        <p:blipFill rotWithShape="1">
          <a:blip r:embed="rId7">
            <a:alphaModFix/>
          </a:blip>
          <a:srcRect t="60860"/>
          <a:stretch/>
        </p:blipFill>
        <p:spPr>
          <a:xfrm>
            <a:off x="4185855" y="5678392"/>
            <a:ext cx="2664085" cy="454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45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1" name="Google Shape;78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348" y="699918"/>
            <a:ext cx="11725483" cy="5654669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45"/>
          <p:cNvSpPr/>
          <p:nvPr/>
        </p:nvSpPr>
        <p:spPr>
          <a:xfrm>
            <a:off x="298349" y="2821712"/>
            <a:ext cx="2859718" cy="3842326"/>
          </a:xfrm>
          <a:prstGeom prst="roundRect">
            <a:avLst>
              <a:gd name="adj" fmla="val 4074"/>
            </a:avLst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45"/>
          <p:cNvSpPr txBox="1"/>
          <p:nvPr/>
        </p:nvSpPr>
        <p:spPr>
          <a:xfrm>
            <a:off x="7740201" y="4357077"/>
            <a:ext cx="2405856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s-PE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Si el estudiante está registrado con una discapacidad incorrecta, ingrese para </a:t>
            </a:r>
            <a:r>
              <a:rPr lang="es-PE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editar </a:t>
            </a:r>
            <a:r>
              <a:rPr lang="es-PE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la información</a:t>
            </a:r>
            <a:r>
              <a:rPr lang="es-PE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 haga clic en el botón </a:t>
            </a:r>
            <a:r>
              <a:rPr lang="es-PE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eliminar</a:t>
            </a:r>
            <a:r>
              <a:rPr lang="es-PE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discapacidad</a:t>
            </a:r>
            <a:endParaRPr/>
          </a:p>
        </p:txBody>
      </p:sp>
      <p:sp>
        <p:nvSpPr>
          <p:cNvPr id="784" name="Google Shape;784;p45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45"/>
          <p:cNvSpPr txBox="1"/>
          <p:nvPr/>
        </p:nvSpPr>
        <p:spPr>
          <a:xfrm>
            <a:off x="194733" y="154551"/>
            <a:ext cx="689663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Calibri"/>
              <a:buNone/>
            </a:pPr>
            <a:r>
              <a:rPr lang="es-PE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Discapacidad registrada es incorrecta</a:t>
            </a:r>
            <a:endParaRPr/>
          </a:p>
        </p:txBody>
      </p:sp>
      <p:pic>
        <p:nvPicPr>
          <p:cNvPr id="786" name="Google Shape;786;p45"/>
          <p:cNvPicPr preferRelativeResize="0"/>
          <p:nvPr/>
        </p:nvPicPr>
        <p:blipFill rotWithShape="1">
          <a:blip r:embed="rId4">
            <a:alphaModFix/>
          </a:blip>
          <a:srcRect l="3129" t="2635" r="2734" b="2748"/>
          <a:stretch/>
        </p:blipFill>
        <p:spPr>
          <a:xfrm>
            <a:off x="320565" y="2823605"/>
            <a:ext cx="2542989" cy="3868861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45"/>
          <p:cNvSpPr/>
          <p:nvPr/>
        </p:nvSpPr>
        <p:spPr>
          <a:xfrm>
            <a:off x="378695" y="5371787"/>
            <a:ext cx="3031252" cy="557212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8" name="Google Shape;788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1200" y="2777914"/>
            <a:ext cx="5840138" cy="1560248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45"/>
          <p:cNvSpPr/>
          <p:nvPr/>
        </p:nvSpPr>
        <p:spPr>
          <a:xfrm>
            <a:off x="10309388" y="3086363"/>
            <a:ext cx="1389683" cy="342637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0" name="Google Shape;790;p45"/>
          <p:cNvCxnSpPr>
            <a:stCxn id="787" idx="3"/>
            <a:endCxn id="789" idx="2"/>
          </p:cNvCxnSpPr>
          <p:nvPr/>
        </p:nvCxnSpPr>
        <p:spPr>
          <a:xfrm rot="10800000" flipH="1">
            <a:off x="3409947" y="3428893"/>
            <a:ext cx="7594200" cy="2221500"/>
          </a:xfrm>
          <a:prstGeom prst="bentConnector2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91" name="Google Shape;791;p45"/>
          <p:cNvSpPr txBox="1"/>
          <p:nvPr/>
        </p:nvSpPr>
        <p:spPr>
          <a:xfrm>
            <a:off x="6063460" y="97376"/>
            <a:ext cx="4245928" cy="5539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000"/>
              <a:buFont typeface="Arial"/>
              <a:buNone/>
            </a:pPr>
            <a:r>
              <a:rPr lang="es-PE" sz="10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Si la discapacidad registrada es incorrecta, haga clic en el botón </a:t>
            </a:r>
            <a:r>
              <a:rPr lang="es-PE" sz="1000" b="1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editar</a:t>
            </a:r>
            <a:r>
              <a:rPr lang="es-PE" sz="10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 para ingresar a la ficha y luego haga clic en el botón </a:t>
            </a:r>
            <a:r>
              <a:rPr lang="es-PE" sz="1000" b="1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Eliminar discapacidad</a:t>
            </a:r>
            <a:r>
              <a:rPr lang="es-PE" sz="10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2" name="Google Shape;792;p45"/>
          <p:cNvGrpSpPr/>
          <p:nvPr/>
        </p:nvGrpSpPr>
        <p:grpSpPr>
          <a:xfrm>
            <a:off x="84358" y="177525"/>
            <a:ext cx="185420" cy="196850"/>
            <a:chOff x="0" y="0"/>
            <a:chExt cx="185420" cy="196850"/>
          </a:xfrm>
        </p:grpSpPr>
        <p:pic>
          <p:nvPicPr>
            <p:cNvPr id="793" name="Google Shape;793;p4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185420" cy="19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4" name="Google Shape;794;p45"/>
            <p:cNvPicPr preferRelativeResize="0"/>
            <p:nvPr/>
          </p:nvPicPr>
          <p:blipFill rotWithShape="1">
            <a:blip r:embed="rId7">
              <a:alphaModFix/>
            </a:blip>
            <a:srcRect l="36037" t="14306" r="27888" b="16351"/>
            <a:stretch/>
          </p:blipFill>
          <p:spPr>
            <a:xfrm>
              <a:off x="54864" y="51207"/>
              <a:ext cx="67310" cy="1022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95" name="Google Shape;795;p45"/>
          <p:cNvPicPr preferRelativeResize="0"/>
          <p:nvPr/>
        </p:nvPicPr>
        <p:blipFill rotWithShape="1">
          <a:blip r:embed="rId8">
            <a:alphaModFix/>
          </a:blip>
          <a:srcRect l="22881"/>
          <a:stretch/>
        </p:blipFill>
        <p:spPr>
          <a:xfrm>
            <a:off x="938676" y="5470492"/>
            <a:ext cx="1878384" cy="443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46"/>
          <p:cNvPicPr preferRelativeResize="0"/>
          <p:nvPr/>
        </p:nvPicPr>
        <p:blipFill rotWithShape="1">
          <a:blip r:embed="rId3">
            <a:alphaModFix/>
          </a:blip>
          <a:srcRect t="9383" r="3195" b="4938"/>
          <a:stretch/>
        </p:blipFill>
        <p:spPr>
          <a:xfrm>
            <a:off x="194733" y="705414"/>
            <a:ext cx="11802533" cy="5875867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46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46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46"/>
          <p:cNvSpPr/>
          <p:nvPr/>
        </p:nvSpPr>
        <p:spPr>
          <a:xfrm>
            <a:off x="1075266" y="4193222"/>
            <a:ext cx="397086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s-PE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en su IE no hay estudiantes con discapacidad en los grados señalados, también </a:t>
            </a:r>
            <a:r>
              <a:rPr lang="es-PE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debe ingresar al R-NEE y declarar dicha información.</a:t>
            </a:r>
            <a:endParaRPr/>
          </a:p>
        </p:txBody>
      </p:sp>
      <p:pic>
        <p:nvPicPr>
          <p:cNvPr id="805" name="Google Shape;805;p46" descr="Mujer con una prótesis en el braz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193530" y="2713387"/>
            <a:ext cx="3255269" cy="3418032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46"/>
          <p:cNvSpPr/>
          <p:nvPr/>
        </p:nvSpPr>
        <p:spPr>
          <a:xfrm>
            <a:off x="194733" y="2643599"/>
            <a:ext cx="4673358" cy="409237"/>
          </a:xfrm>
          <a:prstGeom prst="roundRect">
            <a:avLst>
              <a:gd name="adj" fmla="val 29080"/>
            </a:avLst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46"/>
          <p:cNvSpPr txBox="1"/>
          <p:nvPr/>
        </p:nvSpPr>
        <p:spPr>
          <a:xfrm>
            <a:off x="282848" y="184723"/>
            <a:ext cx="5851252" cy="54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Calibri"/>
              <a:buNone/>
            </a:pPr>
            <a:r>
              <a:rPr lang="es-PE" sz="2800" b="0" i="0" u="none" strike="noStrike" cap="none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rPr>
              <a:t>IE no tiene estudiantes con discapacidad</a:t>
            </a:r>
            <a:endParaRPr/>
          </a:p>
        </p:txBody>
      </p:sp>
      <p:pic>
        <p:nvPicPr>
          <p:cNvPr id="808" name="Google Shape;808;p46"/>
          <p:cNvPicPr preferRelativeResize="0"/>
          <p:nvPr/>
        </p:nvPicPr>
        <p:blipFill rotWithShape="1">
          <a:blip r:embed="rId5">
            <a:alphaModFix/>
          </a:blip>
          <a:srcRect l="21197" t="9085" r="1627"/>
          <a:stretch/>
        </p:blipFill>
        <p:spPr>
          <a:xfrm>
            <a:off x="10428410" y="3197658"/>
            <a:ext cx="1568856" cy="573271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46"/>
          <p:cNvSpPr/>
          <p:nvPr/>
        </p:nvSpPr>
        <p:spPr>
          <a:xfrm>
            <a:off x="437900" y="4242403"/>
            <a:ext cx="360000" cy="36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1800"/>
              <a:buFont typeface="Calibri"/>
              <a:buNone/>
            </a:pPr>
            <a:r>
              <a:rPr lang="es-PE" sz="1800" b="0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7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47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47"/>
          <p:cNvSpPr txBox="1"/>
          <p:nvPr/>
        </p:nvSpPr>
        <p:spPr>
          <a:xfrm>
            <a:off x="194733" y="154551"/>
            <a:ext cx="689663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Calibri"/>
              <a:buNone/>
            </a:pPr>
            <a:r>
              <a:rPr lang="es-PE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Paso 2.2 Registrar nuevo estudiante</a:t>
            </a:r>
            <a:endParaRPr/>
          </a:p>
        </p:txBody>
      </p:sp>
      <p:pic>
        <p:nvPicPr>
          <p:cNvPr id="818" name="Google Shape;818;p47"/>
          <p:cNvPicPr preferRelativeResize="0"/>
          <p:nvPr/>
        </p:nvPicPr>
        <p:blipFill rotWithShape="1">
          <a:blip r:embed="rId3">
            <a:alphaModFix/>
          </a:blip>
          <a:srcRect b="64858"/>
          <a:stretch/>
        </p:blipFill>
        <p:spPr>
          <a:xfrm>
            <a:off x="233259" y="712180"/>
            <a:ext cx="11638176" cy="1972362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47"/>
          <p:cNvSpPr/>
          <p:nvPr/>
        </p:nvSpPr>
        <p:spPr>
          <a:xfrm>
            <a:off x="10418618" y="2242367"/>
            <a:ext cx="1452817" cy="490298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0" name="Google Shape;820;p47"/>
          <p:cNvGrpSpPr/>
          <p:nvPr/>
        </p:nvGrpSpPr>
        <p:grpSpPr>
          <a:xfrm>
            <a:off x="7384276" y="2865803"/>
            <a:ext cx="2387794" cy="1574953"/>
            <a:chOff x="9637777" y="3946896"/>
            <a:chExt cx="2387794" cy="1574953"/>
          </a:xfrm>
        </p:grpSpPr>
        <p:sp>
          <p:nvSpPr>
            <p:cNvPr id="821" name="Google Shape;821;p47"/>
            <p:cNvSpPr/>
            <p:nvPr/>
          </p:nvSpPr>
          <p:spPr>
            <a:xfrm>
              <a:off x="9637777" y="3946896"/>
              <a:ext cx="2387794" cy="157495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7"/>
            <p:cNvSpPr txBox="1"/>
            <p:nvPr/>
          </p:nvSpPr>
          <p:spPr>
            <a:xfrm>
              <a:off x="9780680" y="4149596"/>
              <a:ext cx="2101987" cy="1169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00"/>
                <a:buFont typeface="Calibri"/>
                <a:buNone/>
              </a:pPr>
              <a:r>
                <a:rPr lang="es-PE" sz="1400" b="0" i="0" u="none" strike="noStrike" cap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Haga clic en el botón </a:t>
              </a:r>
              <a:r>
                <a:rPr lang="es-PE" sz="1400" b="1" i="0" u="none" strike="noStrike" cap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agregar estudiante</a:t>
              </a:r>
              <a:r>
                <a:rPr lang="es-PE" sz="1400" b="0" i="0" u="none" strike="noStrike" cap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, complete la información solicitada y siga con los pasos anteriores.</a:t>
              </a:r>
              <a:endParaRPr/>
            </a:p>
          </p:txBody>
        </p:sp>
      </p:grpSp>
      <p:cxnSp>
        <p:nvCxnSpPr>
          <p:cNvPr id="823" name="Google Shape;823;p47"/>
          <p:cNvCxnSpPr>
            <a:stCxn id="821" idx="0"/>
            <a:endCxn id="819" idx="1"/>
          </p:cNvCxnSpPr>
          <p:nvPr/>
        </p:nvCxnSpPr>
        <p:spPr>
          <a:xfrm rot="-5400000">
            <a:off x="9309273" y="1756403"/>
            <a:ext cx="378300" cy="1840500"/>
          </a:xfrm>
          <a:prstGeom prst="bentConnector2">
            <a:avLst/>
          </a:prstGeom>
          <a:noFill/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824" name="Google Shape;824;p47"/>
          <p:cNvPicPr preferRelativeResize="0"/>
          <p:nvPr/>
        </p:nvPicPr>
        <p:blipFill rotWithShape="1">
          <a:blip r:embed="rId4">
            <a:alphaModFix/>
          </a:blip>
          <a:srcRect l="3129" t="2635" r="2734" b="2748"/>
          <a:stretch/>
        </p:blipFill>
        <p:spPr>
          <a:xfrm>
            <a:off x="389356" y="2684541"/>
            <a:ext cx="2490823" cy="378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47"/>
          <p:cNvPicPr preferRelativeResize="0"/>
          <p:nvPr/>
        </p:nvPicPr>
        <p:blipFill rotWithShape="1">
          <a:blip r:embed="rId5">
            <a:alphaModFix/>
          </a:blip>
          <a:srcRect l="21197" t="9085" r="1627"/>
          <a:stretch/>
        </p:blipFill>
        <p:spPr>
          <a:xfrm>
            <a:off x="10587850" y="2286977"/>
            <a:ext cx="1219703" cy="445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48"/>
          <p:cNvPicPr preferRelativeResize="0"/>
          <p:nvPr/>
        </p:nvPicPr>
        <p:blipFill rotWithShape="1">
          <a:blip r:embed="rId3">
            <a:alphaModFix/>
          </a:blip>
          <a:srcRect b="8373"/>
          <a:stretch/>
        </p:blipFill>
        <p:spPr>
          <a:xfrm>
            <a:off x="303186" y="705414"/>
            <a:ext cx="6561190" cy="5546868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48"/>
          <p:cNvSpPr txBox="1"/>
          <p:nvPr/>
        </p:nvSpPr>
        <p:spPr>
          <a:xfrm>
            <a:off x="7773537" y="940271"/>
            <a:ext cx="3231991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94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AutoNum type="arabicPeriod"/>
            </a:pPr>
            <a:r>
              <a:rPr lang="es-PE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Completa la información del nuevo estudiante a registrar</a:t>
            </a:r>
            <a:endParaRPr/>
          </a:p>
          <a:p>
            <a:pPr marL="2794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94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94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94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94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94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94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94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94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AutoNum type="arabicPeriod"/>
            </a:pPr>
            <a:r>
              <a:rPr lang="es-PE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Seleccione el tipo de discapacidad y el sub tipo de discapacidad</a:t>
            </a:r>
            <a:endParaRPr/>
          </a:p>
          <a:p>
            <a:pPr marL="2794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94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94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AutoNum type="arabicPeriod"/>
            </a:pPr>
            <a:r>
              <a:rPr lang="es-PE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Completa  la información del estudiante, descriptores (ítems) y sobre las personas de apoyo consultadas</a:t>
            </a:r>
            <a:endParaRPr/>
          </a:p>
        </p:txBody>
      </p:sp>
      <p:sp>
        <p:nvSpPr>
          <p:cNvPr id="833" name="Google Shape;833;p48"/>
          <p:cNvSpPr/>
          <p:nvPr/>
        </p:nvSpPr>
        <p:spPr>
          <a:xfrm rot="5400000">
            <a:off x="7156022" y="940014"/>
            <a:ext cx="482600" cy="596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48"/>
          <p:cNvSpPr/>
          <p:nvPr/>
        </p:nvSpPr>
        <p:spPr>
          <a:xfrm rot="5400000">
            <a:off x="7156022" y="3840404"/>
            <a:ext cx="482600" cy="596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48"/>
          <p:cNvSpPr/>
          <p:nvPr/>
        </p:nvSpPr>
        <p:spPr>
          <a:xfrm rot="5400000">
            <a:off x="7156022" y="5101937"/>
            <a:ext cx="482600" cy="596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48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48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48"/>
          <p:cNvSpPr txBox="1"/>
          <p:nvPr/>
        </p:nvSpPr>
        <p:spPr>
          <a:xfrm>
            <a:off x="194733" y="154551"/>
            <a:ext cx="689663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Calibri"/>
              <a:buNone/>
            </a:pPr>
            <a:r>
              <a:rPr lang="es-PE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Registrar nuevo estudiante</a:t>
            </a:r>
            <a:endParaRPr/>
          </a:p>
        </p:txBody>
      </p:sp>
      <p:sp>
        <p:nvSpPr>
          <p:cNvPr id="839" name="Google Shape;839;p48"/>
          <p:cNvSpPr txBox="1"/>
          <p:nvPr/>
        </p:nvSpPr>
        <p:spPr>
          <a:xfrm>
            <a:off x="377813" y="6459865"/>
            <a:ext cx="479470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s-PE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Adjuntar sustento en caso lo requiera el tipo de discapacidad.</a:t>
            </a:r>
            <a:endParaRPr/>
          </a:p>
        </p:txBody>
      </p:sp>
      <p:pic>
        <p:nvPicPr>
          <p:cNvPr id="840" name="Google Shape;840;p48"/>
          <p:cNvPicPr preferRelativeResize="0"/>
          <p:nvPr/>
        </p:nvPicPr>
        <p:blipFill rotWithShape="1">
          <a:blip r:embed="rId4">
            <a:alphaModFix/>
          </a:blip>
          <a:srcRect b="8373"/>
          <a:stretch/>
        </p:blipFill>
        <p:spPr>
          <a:xfrm>
            <a:off x="194733" y="755289"/>
            <a:ext cx="6561190" cy="554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/>
          <p:nvPr/>
        </p:nvSpPr>
        <p:spPr>
          <a:xfrm>
            <a:off x="8137926" y="2059754"/>
            <a:ext cx="2223890" cy="20730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F337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>
            <a:off x="5914036" y="2052649"/>
            <a:ext cx="2366356" cy="2073041"/>
            <a:chOff x="1038690" y="2521522"/>
            <a:chExt cx="1671077" cy="1463943"/>
          </a:xfrm>
        </p:grpSpPr>
        <p:sp>
          <p:nvSpPr>
            <p:cNvPr id="157" name="Google Shape;157;p4"/>
            <p:cNvSpPr/>
            <p:nvPr/>
          </p:nvSpPr>
          <p:spPr>
            <a:xfrm>
              <a:off x="1038690" y="2521522"/>
              <a:ext cx="1570470" cy="14639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 rot="2700000">
              <a:off x="2411398" y="3129911"/>
              <a:ext cx="247177" cy="24717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9" name="Google Shape;159;p4"/>
          <p:cNvCxnSpPr/>
          <p:nvPr/>
        </p:nvCxnSpPr>
        <p:spPr>
          <a:xfrm rot="10800000">
            <a:off x="9249871" y="4191419"/>
            <a:ext cx="0" cy="218374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oval" w="med" len="med"/>
            <a:tailEnd type="none" w="sm" len="sm"/>
          </a:ln>
        </p:spPr>
      </p:cxnSp>
      <p:pic>
        <p:nvPicPr>
          <p:cNvPr id="160" name="Google Shape;160;p4" descr="Portátil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889" y="2366521"/>
            <a:ext cx="1440651" cy="1440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5</a:t>
            </a:fld>
            <a:endParaRPr/>
          </a:p>
        </p:txBody>
      </p:sp>
      <p:grpSp>
        <p:nvGrpSpPr>
          <p:cNvPr id="162" name="Google Shape;162;p4"/>
          <p:cNvGrpSpPr/>
          <p:nvPr/>
        </p:nvGrpSpPr>
        <p:grpSpPr>
          <a:xfrm>
            <a:off x="3690146" y="2050327"/>
            <a:ext cx="2366356" cy="2073041"/>
            <a:chOff x="1038690" y="2521522"/>
            <a:chExt cx="1671077" cy="1463943"/>
          </a:xfrm>
        </p:grpSpPr>
        <p:sp>
          <p:nvSpPr>
            <p:cNvPr id="163" name="Google Shape;163;p4"/>
            <p:cNvSpPr/>
            <p:nvPr/>
          </p:nvSpPr>
          <p:spPr>
            <a:xfrm>
              <a:off x="1038690" y="2521522"/>
              <a:ext cx="1570470" cy="14639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 rot="2700000">
              <a:off x="2411398" y="3129911"/>
              <a:ext cx="247177" cy="2471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4"/>
          <p:cNvGrpSpPr/>
          <p:nvPr/>
        </p:nvGrpSpPr>
        <p:grpSpPr>
          <a:xfrm>
            <a:off x="1466256" y="2050327"/>
            <a:ext cx="2366356" cy="2073041"/>
            <a:chOff x="1038690" y="2521522"/>
            <a:chExt cx="1671077" cy="1463943"/>
          </a:xfrm>
        </p:grpSpPr>
        <p:sp>
          <p:nvSpPr>
            <p:cNvPr id="166" name="Google Shape;166;p4"/>
            <p:cNvSpPr/>
            <p:nvPr/>
          </p:nvSpPr>
          <p:spPr>
            <a:xfrm>
              <a:off x="1038690" y="2521522"/>
              <a:ext cx="1570470" cy="14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 rot="2700000">
              <a:off x="2411398" y="3129911"/>
              <a:ext cx="247177" cy="2471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4"/>
          <p:cNvSpPr txBox="1"/>
          <p:nvPr/>
        </p:nvSpPr>
        <p:spPr>
          <a:xfrm>
            <a:off x="3939466" y="4690004"/>
            <a:ext cx="1800000" cy="668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s-PE"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Consultar sobre las características del estudiante con discapacidad</a:t>
            </a:r>
            <a:endParaRPr/>
          </a:p>
        </p:txBody>
      </p:sp>
      <p:sp>
        <p:nvSpPr>
          <p:cNvPr id="169" name="Google Shape;169;p4"/>
          <p:cNvSpPr txBox="1"/>
          <p:nvPr/>
        </p:nvSpPr>
        <p:spPr>
          <a:xfrm>
            <a:off x="1715576" y="4690004"/>
            <a:ext cx="1800000" cy="668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s-PE"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Identificar a los  estudiantes con</a:t>
            </a:r>
            <a:br>
              <a:rPr lang="es-PE"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PE"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discapacidad.</a:t>
            </a:r>
            <a:endParaRPr/>
          </a:p>
        </p:txBody>
      </p:sp>
      <p:cxnSp>
        <p:nvCxnSpPr>
          <p:cNvPr id="170" name="Google Shape;170;p4"/>
          <p:cNvCxnSpPr/>
          <p:nvPr/>
        </p:nvCxnSpPr>
        <p:spPr>
          <a:xfrm rot="10800000">
            <a:off x="2613188" y="4191419"/>
            <a:ext cx="0" cy="218374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oval" w="med" len="med"/>
            <a:tailEnd type="none" w="sm" len="sm"/>
          </a:ln>
        </p:spPr>
      </p:cxnSp>
      <p:sp>
        <p:nvSpPr>
          <p:cNvPr id="171" name="Google Shape;171;p4"/>
          <p:cNvSpPr txBox="1"/>
          <p:nvPr/>
        </p:nvSpPr>
        <p:spPr>
          <a:xfrm>
            <a:off x="6163356" y="4690004"/>
            <a:ext cx="1800000" cy="668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PE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Registrar a los estudiantes el Sistema R-NEE.</a:t>
            </a:r>
            <a:endParaRPr/>
          </a:p>
        </p:txBody>
      </p:sp>
      <p:cxnSp>
        <p:nvCxnSpPr>
          <p:cNvPr id="172" name="Google Shape;172;p4"/>
          <p:cNvCxnSpPr/>
          <p:nvPr/>
        </p:nvCxnSpPr>
        <p:spPr>
          <a:xfrm rot="10800000">
            <a:off x="7060968" y="4191419"/>
            <a:ext cx="0" cy="218374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oval" w="med" len="med"/>
            <a:tailEnd type="none" w="sm" len="sm"/>
          </a:ln>
        </p:spPr>
      </p:cxnSp>
      <p:sp>
        <p:nvSpPr>
          <p:cNvPr id="173" name="Google Shape;173;p4"/>
          <p:cNvSpPr/>
          <p:nvPr/>
        </p:nvSpPr>
        <p:spPr>
          <a:xfrm>
            <a:off x="2746766" y="1530192"/>
            <a:ext cx="1867906" cy="612055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Institución educativa</a:t>
            </a: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7194546" y="1530192"/>
            <a:ext cx="1867906" cy="612055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Plataforma virtual</a:t>
            </a: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5" name="Google Shape;175;p4"/>
          <p:cNvCxnSpPr/>
          <p:nvPr/>
        </p:nvCxnSpPr>
        <p:spPr>
          <a:xfrm rot="10800000">
            <a:off x="4837078" y="4191419"/>
            <a:ext cx="0" cy="218374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oval" w="med" len="med"/>
            <a:tailEnd type="none" w="sm" len="sm"/>
          </a:ln>
        </p:spPr>
      </p:cxnSp>
      <p:sp>
        <p:nvSpPr>
          <p:cNvPr id="176" name="Google Shape;176;p4"/>
          <p:cNvSpPr txBox="1"/>
          <p:nvPr/>
        </p:nvSpPr>
        <p:spPr>
          <a:xfrm>
            <a:off x="8352257" y="4690003"/>
            <a:ext cx="1800000" cy="668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s-PE"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Esperar validación de la UMC</a:t>
            </a:r>
            <a:endParaRPr/>
          </a:p>
        </p:txBody>
      </p:sp>
      <p:sp>
        <p:nvSpPr>
          <p:cNvPr id="177" name="Google Shape;177;p4"/>
          <p:cNvSpPr txBox="1">
            <a:spLocks noGrp="1"/>
          </p:cNvSpPr>
          <p:nvPr>
            <p:ph type="title"/>
          </p:nvPr>
        </p:nvSpPr>
        <p:spPr>
          <a:xfrm>
            <a:off x="261639" y="85272"/>
            <a:ext cx="10515600" cy="74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Etapas del proceso de registro</a:t>
            </a:r>
            <a:endParaRPr/>
          </a:p>
        </p:txBody>
      </p:sp>
      <p:sp>
        <p:nvSpPr>
          <p:cNvPr id="178" name="Google Shape;178;p4"/>
          <p:cNvSpPr/>
          <p:nvPr/>
        </p:nvSpPr>
        <p:spPr>
          <a:xfrm>
            <a:off x="2107611" y="2620135"/>
            <a:ext cx="923346" cy="923636"/>
          </a:xfrm>
          <a:custGeom>
            <a:avLst/>
            <a:gdLst/>
            <a:ahLst/>
            <a:cxnLst/>
            <a:rect l="l" t="t" r="r" b="b"/>
            <a:pathLst>
              <a:path w="923346" h="923636" extrusionOk="0">
                <a:moveTo>
                  <a:pt x="24191" y="899739"/>
                </a:moveTo>
                <a:cubicBezTo>
                  <a:pt x="56048" y="931600"/>
                  <a:pt x="107704" y="931602"/>
                  <a:pt x="139565" y="899745"/>
                </a:cubicBezTo>
                <a:cubicBezTo>
                  <a:pt x="139567" y="899742"/>
                  <a:pt x="139569" y="899741"/>
                  <a:pt x="139571" y="899739"/>
                </a:cubicBezTo>
                <a:lnTo>
                  <a:pt x="285836" y="753474"/>
                </a:lnTo>
                <a:cubicBezTo>
                  <a:pt x="304840" y="734456"/>
                  <a:pt x="313253" y="707296"/>
                  <a:pt x="308329" y="680866"/>
                </a:cubicBezTo>
                <a:lnTo>
                  <a:pt x="359260" y="629353"/>
                </a:lnTo>
                <a:cubicBezTo>
                  <a:pt x="513088" y="747136"/>
                  <a:pt x="733274" y="717916"/>
                  <a:pt x="851058" y="564087"/>
                </a:cubicBezTo>
                <a:cubicBezTo>
                  <a:pt x="968842" y="410258"/>
                  <a:pt x="939621" y="190073"/>
                  <a:pt x="785793" y="72289"/>
                </a:cubicBezTo>
                <a:cubicBezTo>
                  <a:pt x="631963" y="-45495"/>
                  <a:pt x="411777" y="-16274"/>
                  <a:pt x="293994" y="137554"/>
                </a:cubicBezTo>
                <a:cubicBezTo>
                  <a:pt x="197633" y="263405"/>
                  <a:pt x="197633" y="438236"/>
                  <a:pt x="293994" y="564087"/>
                </a:cubicBezTo>
                <a:lnTo>
                  <a:pt x="242481" y="615600"/>
                </a:lnTo>
                <a:cubicBezTo>
                  <a:pt x="216051" y="610676"/>
                  <a:pt x="188891" y="619090"/>
                  <a:pt x="169873" y="638094"/>
                </a:cubicBezTo>
                <a:lnTo>
                  <a:pt x="24191" y="783776"/>
                </a:lnTo>
                <a:cubicBezTo>
                  <a:pt x="-7832" y="815473"/>
                  <a:pt x="-8096" y="867127"/>
                  <a:pt x="23601" y="899149"/>
                </a:cubicBezTo>
                <a:cubicBezTo>
                  <a:pt x="23797" y="899346"/>
                  <a:pt x="23992" y="899543"/>
                  <a:pt x="24191" y="899739"/>
                </a:cubicBezTo>
                <a:close/>
                <a:moveTo>
                  <a:pt x="291663" y="351974"/>
                </a:moveTo>
                <a:cubicBezTo>
                  <a:pt x="291663" y="197495"/>
                  <a:pt x="416894" y="72264"/>
                  <a:pt x="571373" y="72264"/>
                </a:cubicBezTo>
                <a:cubicBezTo>
                  <a:pt x="725852" y="72264"/>
                  <a:pt x="851083" y="197495"/>
                  <a:pt x="851083" y="351974"/>
                </a:cubicBezTo>
                <a:cubicBezTo>
                  <a:pt x="851083" y="506453"/>
                  <a:pt x="725852" y="631684"/>
                  <a:pt x="571373" y="631684"/>
                </a:cubicBezTo>
                <a:cubicBezTo>
                  <a:pt x="417079" y="631236"/>
                  <a:pt x="292111" y="506268"/>
                  <a:pt x="291663" y="3519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4" descr="Burbuja de chat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3770" y="2532720"/>
            <a:ext cx="1128131" cy="112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" descr="Reseña de cliente con relleno sóli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36767" y="2508327"/>
            <a:ext cx="1202474" cy="1183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9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6" name="Google Shape;846;p49"/>
          <p:cNvGrpSpPr/>
          <p:nvPr/>
        </p:nvGrpSpPr>
        <p:grpSpPr>
          <a:xfrm flipH="1">
            <a:off x="-2" y="1846371"/>
            <a:ext cx="12048829" cy="3165257"/>
            <a:chOff x="143163" y="5763486"/>
            <a:chExt cx="12048829" cy="739555"/>
          </a:xfrm>
        </p:grpSpPr>
        <p:sp>
          <p:nvSpPr>
            <p:cNvPr id="847" name="Google Shape;847;p49"/>
            <p:cNvSpPr/>
            <p:nvPr/>
          </p:nvSpPr>
          <p:spPr>
            <a:xfrm rot="10800000">
              <a:off x="645065" y="5763486"/>
              <a:ext cx="11546927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48" name="Google Shape;848;p49"/>
            <p:cNvCxnSpPr/>
            <p:nvPr/>
          </p:nvCxnSpPr>
          <p:spPr>
            <a:xfrm flipH="1">
              <a:off x="434108" y="5763486"/>
              <a:ext cx="1" cy="739555"/>
            </a:xfrm>
            <a:prstGeom prst="straightConnector1">
              <a:avLst/>
            </a:prstGeom>
            <a:noFill/>
            <a:ln w="1524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9" name="Google Shape;849;p49"/>
            <p:cNvCxnSpPr/>
            <p:nvPr/>
          </p:nvCxnSpPr>
          <p:spPr>
            <a:xfrm flipH="1">
              <a:off x="143163" y="5763486"/>
              <a:ext cx="1" cy="739555"/>
            </a:xfrm>
            <a:prstGeom prst="straightConnector1">
              <a:avLst/>
            </a:prstGeom>
            <a:noFill/>
            <a:ln w="1524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50" name="Google Shape;850;p49"/>
          <p:cNvSpPr/>
          <p:nvPr/>
        </p:nvSpPr>
        <p:spPr>
          <a:xfrm>
            <a:off x="420752" y="389517"/>
            <a:ext cx="6686629" cy="605864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49"/>
          <p:cNvSpPr txBox="1">
            <a:spLocks noGrp="1"/>
          </p:cNvSpPr>
          <p:nvPr>
            <p:ph type="title" idx="4294967295"/>
          </p:nvPr>
        </p:nvSpPr>
        <p:spPr>
          <a:xfrm>
            <a:off x="1134533" y="968432"/>
            <a:ext cx="4978400" cy="492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PE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Finalice el proceso de registro</a:t>
            </a:r>
            <a:endParaRPr/>
          </a:p>
        </p:txBody>
      </p:sp>
      <p:sp>
        <p:nvSpPr>
          <p:cNvPr id="852" name="Google Shape;852;p49"/>
          <p:cNvSpPr txBox="1">
            <a:spLocks noGrp="1"/>
          </p:cNvSpPr>
          <p:nvPr>
            <p:ph type="sldNum" idx="4294967295"/>
          </p:nvPr>
        </p:nvSpPr>
        <p:spPr>
          <a:xfrm>
            <a:off x="8610600" y="64922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49"/>
          <p:cNvSpPr txBox="1"/>
          <p:nvPr/>
        </p:nvSpPr>
        <p:spPr>
          <a:xfrm>
            <a:off x="2171258" y="337682"/>
            <a:ext cx="159280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lang="es-PE" sz="6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lang="es-PE" sz="6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3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4" name="Google Shape;854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1132" y="2584174"/>
            <a:ext cx="3342998" cy="1520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" name="Google Shape;860;p50"/>
          <p:cNvPicPr preferRelativeResize="0"/>
          <p:nvPr/>
        </p:nvPicPr>
        <p:blipFill rotWithShape="1">
          <a:blip r:embed="rId3">
            <a:alphaModFix/>
          </a:blip>
          <a:srcRect t="4531" b="60460"/>
          <a:stretch/>
        </p:blipFill>
        <p:spPr>
          <a:xfrm>
            <a:off x="297223" y="711200"/>
            <a:ext cx="11261558" cy="1973386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50"/>
          <p:cNvSpPr/>
          <p:nvPr/>
        </p:nvSpPr>
        <p:spPr>
          <a:xfrm>
            <a:off x="10222022" y="1785430"/>
            <a:ext cx="1336759" cy="400168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2" name="Google Shape;862;p50"/>
          <p:cNvGrpSpPr/>
          <p:nvPr/>
        </p:nvGrpSpPr>
        <p:grpSpPr>
          <a:xfrm>
            <a:off x="7149823" y="3270210"/>
            <a:ext cx="2387794" cy="1973386"/>
            <a:chOff x="9637777" y="3946896"/>
            <a:chExt cx="2387794" cy="1973386"/>
          </a:xfrm>
        </p:grpSpPr>
        <p:sp>
          <p:nvSpPr>
            <p:cNvPr id="863" name="Google Shape;863;p50"/>
            <p:cNvSpPr/>
            <p:nvPr/>
          </p:nvSpPr>
          <p:spPr>
            <a:xfrm>
              <a:off x="9637777" y="3946896"/>
              <a:ext cx="2387794" cy="197338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50"/>
            <p:cNvSpPr txBox="1"/>
            <p:nvPr/>
          </p:nvSpPr>
          <p:spPr>
            <a:xfrm>
              <a:off x="9780680" y="4133370"/>
              <a:ext cx="2101987" cy="1600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00"/>
                <a:buFont typeface="Calibri"/>
                <a:buNone/>
              </a:pPr>
              <a:r>
                <a:rPr lang="es-PE" sz="1400" b="0" i="0" u="none" strike="noStrike" cap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Haga clic en el botón </a:t>
              </a:r>
              <a:r>
                <a:rPr lang="es-PE" sz="1400" b="1" i="0" u="none" strike="noStrike" cap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enviar registro</a:t>
              </a:r>
              <a:r>
                <a:rPr lang="es-PE" sz="1400" b="0" i="0" u="none" strike="noStrike" cap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 cuando haya completado la información de todos los </a:t>
              </a:r>
              <a:r>
                <a:rPr lang="es-PE" sz="1400" b="1" i="0" u="none" strike="noStrike" cap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estudiantes con discapacidad </a:t>
              </a:r>
              <a:r>
                <a:rPr lang="es-PE" sz="1400" b="0" i="0" u="none" strike="noStrike" cap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de su institución.</a:t>
              </a:r>
              <a:endParaRPr/>
            </a:p>
          </p:txBody>
        </p:sp>
      </p:grpSp>
      <p:cxnSp>
        <p:nvCxnSpPr>
          <p:cNvPr id="865" name="Google Shape;865;p50"/>
          <p:cNvCxnSpPr>
            <a:stCxn id="863" idx="0"/>
            <a:endCxn id="861" idx="1"/>
          </p:cNvCxnSpPr>
          <p:nvPr/>
        </p:nvCxnSpPr>
        <p:spPr>
          <a:xfrm rot="-5400000">
            <a:off x="8640570" y="1688760"/>
            <a:ext cx="1284600" cy="1878300"/>
          </a:xfrm>
          <a:prstGeom prst="bentConnector2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66" name="Google Shape;866;p50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50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50"/>
          <p:cNvSpPr txBox="1"/>
          <p:nvPr/>
        </p:nvSpPr>
        <p:spPr>
          <a:xfrm>
            <a:off x="282848" y="184723"/>
            <a:ext cx="5851252" cy="54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Calibri"/>
              <a:buNone/>
            </a:pPr>
            <a:r>
              <a:rPr lang="es-PE" sz="2800" b="0" i="0" u="none" strike="noStrike" cap="none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rPr>
              <a:t>Envío del registro</a:t>
            </a:r>
            <a:endParaRPr/>
          </a:p>
        </p:txBody>
      </p:sp>
      <p:pic>
        <p:nvPicPr>
          <p:cNvPr id="869" name="Google Shape;869;p50"/>
          <p:cNvPicPr preferRelativeResize="0"/>
          <p:nvPr/>
        </p:nvPicPr>
        <p:blipFill rotWithShape="1">
          <a:blip r:embed="rId4">
            <a:alphaModFix/>
          </a:blip>
          <a:srcRect l="1588" t="1849" r="2925" b="1160"/>
          <a:stretch/>
        </p:blipFill>
        <p:spPr>
          <a:xfrm>
            <a:off x="499501" y="2796639"/>
            <a:ext cx="2149348" cy="329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" name="Google Shape;875;p51"/>
          <p:cNvPicPr preferRelativeResize="0"/>
          <p:nvPr/>
        </p:nvPicPr>
        <p:blipFill rotWithShape="1">
          <a:blip r:embed="rId3">
            <a:alphaModFix/>
          </a:blip>
          <a:srcRect b="63695"/>
          <a:stretch/>
        </p:blipFill>
        <p:spPr>
          <a:xfrm>
            <a:off x="258901" y="705414"/>
            <a:ext cx="11679007" cy="2051570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51"/>
          <p:cNvSpPr/>
          <p:nvPr/>
        </p:nvSpPr>
        <p:spPr>
          <a:xfrm>
            <a:off x="8957342" y="3280896"/>
            <a:ext cx="186305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Confirme que está seguro que desea finalizar el registro.</a:t>
            </a:r>
            <a:endParaRPr/>
          </a:p>
        </p:txBody>
      </p:sp>
      <p:cxnSp>
        <p:nvCxnSpPr>
          <p:cNvPr id="877" name="Google Shape;877;p51"/>
          <p:cNvCxnSpPr>
            <a:stCxn id="876" idx="2"/>
            <a:endCxn id="878" idx="3"/>
          </p:cNvCxnSpPr>
          <p:nvPr/>
        </p:nvCxnSpPr>
        <p:spPr>
          <a:xfrm rot="5400000">
            <a:off x="8698021" y="3997775"/>
            <a:ext cx="707400" cy="1674300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79" name="Google Shape;879;p51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52</a:t>
            </a:fld>
            <a:endParaRPr/>
          </a:p>
        </p:txBody>
      </p:sp>
      <p:sp>
        <p:nvSpPr>
          <p:cNvPr id="880" name="Google Shape;880;p51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51"/>
          <p:cNvSpPr txBox="1"/>
          <p:nvPr/>
        </p:nvSpPr>
        <p:spPr>
          <a:xfrm>
            <a:off x="282848" y="184723"/>
            <a:ext cx="5851252" cy="54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Envío del registro</a:t>
            </a:r>
            <a:endParaRPr/>
          </a:p>
        </p:txBody>
      </p:sp>
      <p:pic>
        <p:nvPicPr>
          <p:cNvPr id="882" name="Google Shape;882;p51"/>
          <p:cNvPicPr preferRelativeResize="0"/>
          <p:nvPr/>
        </p:nvPicPr>
        <p:blipFill rotWithShape="1">
          <a:blip r:embed="rId4">
            <a:alphaModFix/>
          </a:blip>
          <a:srcRect r="54602"/>
          <a:stretch/>
        </p:blipFill>
        <p:spPr>
          <a:xfrm>
            <a:off x="407976" y="2711384"/>
            <a:ext cx="2409747" cy="3827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51"/>
          <p:cNvPicPr preferRelativeResize="0"/>
          <p:nvPr/>
        </p:nvPicPr>
        <p:blipFill rotWithShape="1">
          <a:blip r:embed="rId4">
            <a:alphaModFix/>
          </a:blip>
          <a:srcRect l="45734" t="4875" r="2578" b="38483"/>
          <a:stretch/>
        </p:blipFill>
        <p:spPr>
          <a:xfrm>
            <a:off x="4234613" y="2376775"/>
            <a:ext cx="4052916" cy="3202627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51"/>
          <p:cNvSpPr/>
          <p:nvPr/>
        </p:nvSpPr>
        <p:spPr>
          <a:xfrm>
            <a:off x="6874933" y="4919132"/>
            <a:ext cx="1339627" cy="538754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" name="Google Shape;889;p52"/>
          <p:cNvPicPr preferRelativeResize="0"/>
          <p:nvPr/>
        </p:nvPicPr>
        <p:blipFill rotWithShape="1">
          <a:blip r:embed="rId3">
            <a:alphaModFix/>
          </a:blip>
          <a:srcRect b="64502"/>
          <a:stretch/>
        </p:blipFill>
        <p:spPr>
          <a:xfrm>
            <a:off x="258901" y="705414"/>
            <a:ext cx="11679007" cy="2005970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52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53</a:t>
            </a:fld>
            <a:endParaRPr/>
          </a:p>
        </p:txBody>
      </p:sp>
      <p:sp>
        <p:nvSpPr>
          <p:cNvPr id="891" name="Google Shape;891;p52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2" name="Google Shape;892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7536" y="1532554"/>
            <a:ext cx="4513429" cy="4208347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52"/>
          <p:cNvSpPr/>
          <p:nvPr/>
        </p:nvSpPr>
        <p:spPr>
          <a:xfrm>
            <a:off x="8974034" y="3530882"/>
            <a:ext cx="186305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 ha finalizado el registro de los estudiantes con discapacidad</a:t>
            </a:r>
            <a:endParaRPr/>
          </a:p>
        </p:txBody>
      </p:sp>
      <p:sp>
        <p:nvSpPr>
          <p:cNvPr id="894" name="Google Shape;894;p52"/>
          <p:cNvSpPr/>
          <p:nvPr/>
        </p:nvSpPr>
        <p:spPr>
          <a:xfrm>
            <a:off x="4038599" y="5032581"/>
            <a:ext cx="4207933" cy="572353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5" name="Google Shape;895;p52"/>
          <p:cNvCxnSpPr>
            <a:stCxn id="893" idx="2"/>
          </p:cNvCxnSpPr>
          <p:nvPr/>
        </p:nvCxnSpPr>
        <p:spPr>
          <a:xfrm rot="5400000">
            <a:off x="8920813" y="4333960"/>
            <a:ext cx="310500" cy="1659000"/>
          </a:xfrm>
          <a:prstGeom prst="bentConnector2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96" name="Google Shape;896;p52"/>
          <p:cNvSpPr txBox="1"/>
          <p:nvPr/>
        </p:nvSpPr>
        <p:spPr>
          <a:xfrm>
            <a:off x="282848" y="184723"/>
            <a:ext cx="5851252" cy="54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Envío del registro</a:t>
            </a:r>
            <a:endParaRPr/>
          </a:p>
        </p:txBody>
      </p:sp>
      <p:pic>
        <p:nvPicPr>
          <p:cNvPr id="897" name="Google Shape;897;p52"/>
          <p:cNvPicPr preferRelativeResize="0"/>
          <p:nvPr/>
        </p:nvPicPr>
        <p:blipFill rotWithShape="1">
          <a:blip r:embed="rId5">
            <a:alphaModFix/>
          </a:blip>
          <a:srcRect r="54602"/>
          <a:stretch/>
        </p:blipFill>
        <p:spPr>
          <a:xfrm>
            <a:off x="407976" y="2711384"/>
            <a:ext cx="2409747" cy="3827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" name="Google Shape;90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7623" y="928691"/>
            <a:ext cx="8611802" cy="433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0798" y="2723905"/>
            <a:ext cx="6172740" cy="38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53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54</a:t>
            </a:fld>
            <a:endParaRPr/>
          </a:p>
        </p:txBody>
      </p:sp>
      <p:sp>
        <p:nvSpPr>
          <p:cNvPr id="906" name="Google Shape;906;p53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53"/>
          <p:cNvSpPr/>
          <p:nvPr/>
        </p:nvSpPr>
        <p:spPr>
          <a:xfrm>
            <a:off x="350934" y="1574647"/>
            <a:ext cx="2179688" cy="3896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50"/>
              <a:buFont typeface="Arial"/>
              <a:buNone/>
            </a:pPr>
            <a:r>
              <a:rPr lang="es-PE" sz="18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Bandeja de entrada</a:t>
            </a:r>
            <a:endParaRPr sz="185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53"/>
          <p:cNvSpPr txBox="1"/>
          <p:nvPr/>
        </p:nvSpPr>
        <p:spPr>
          <a:xfrm>
            <a:off x="1892301" y="5688437"/>
            <a:ext cx="359833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Verificar la información del mensaje de finalización</a:t>
            </a:r>
            <a:endParaRPr sz="24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53"/>
          <p:cNvSpPr/>
          <p:nvPr/>
        </p:nvSpPr>
        <p:spPr>
          <a:xfrm>
            <a:off x="2657623" y="1555028"/>
            <a:ext cx="2346175" cy="409237"/>
          </a:xfrm>
          <a:prstGeom prst="roundRect">
            <a:avLst>
              <a:gd name="adj" fmla="val 29080"/>
            </a:avLst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53"/>
          <p:cNvSpPr/>
          <p:nvPr/>
        </p:nvSpPr>
        <p:spPr>
          <a:xfrm>
            <a:off x="5130798" y="1769456"/>
            <a:ext cx="6206069" cy="448812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53"/>
          <p:cNvSpPr/>
          <p:nvPr/>
        </p:nvSpPr>
        <p:spPr>
          <a:xfrm>
            <a:off x="2657623" y="4607022"/>
            <a:ext cx="2346175" cy="409237"/>
          </a:xfrm>
          <a:prstGeom prst="roundRect">
            <a:avLst>
              <a:gd name="adj" fmla="val 29080"/>
            </a:avLst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53"/>
          <p:cNvSpPr/>
          <p:nvPr/>
        </p:nvSpPr>
        <p:spPr>
          <a:xfrm>
            <a:off x="350934" y="4616831"/>
            <a:ext cx="2179688" cy="3896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50"/>
              <a:buFont typeface="Arial"/>
              <a:buNone/>
            </a:pPr>
            <a:r>
              <a:rPr lang="es-PE" sz="18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Carpeta Spam</a:t>
            </a:r>
            <a:endParaRPr sz="185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53"/>
          <p:cNvSpPr txBox="1"/>
          <p:nvPr/>
        </p:nvSpPr>
        <p:spPr>
          <a:xfrm>
            <a:off x="282848" y="184723"/>
            <a:ext cx="5851252" cy="54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Envío del registro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55</a:t>
            </a:fld>
            <a:endParaRPr/>
          </a:p>
        </p:txBody>
      </p:sp>
      <p:sp>
        <p:nvSpPr>
          <p:cNvPr id="1069" name="Google Shape;1069;p62"/>
          <p:cNvSpPr txBox="1"/>
          <p:nvPr/>
        </p:nvSpPr>
        <p:spPr>
          <a:xfrm>
            <a:off x="255734" y="178027"/>
            <a:ext cx="5513629" cy="4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s-PE" sz="3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Validación de la información</a:t>
            </a:r>
            <a:endParaRPr/>
          </a:p>
        </p:txBody>
      </p:sp>
      <p:grpSp>
        <p:nvGrpSpPr>
          <p:cNvPr id="1070" name="Google Shape;1070;p62"/>
          <p:cNvGrpSpPr/>
          <p:nvPr/>
        </p:nvGrpSpPr>
        <p:grpSpPr>
          <a:xfrm>
            <a:off x="4624015" y="1884285"/>
            <a:ext cx="6900553" cy="3711684"/>
            <a:chOff x="0" y="83425"/>
            <a:chExt cx="6900553" cy="3711684"/>
          </a:xfrm>
        </p:grpSpPr>
        <p:sp>
          <p:nvSpPr>
            <p:cNvPr id="1071" name="Google Shape;1071;p62"/>
            <p:cNvSpPr/>
            <p:nvPr/>
          </p:nvSpPr>
          <p:spPr>
            <a:xfrm>
              <a:off x="0" y="83425"/>
              <a:ext cx="6900553" cy="120458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528CB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2" name="Google Shape;1072;p62"/>
            <p:cNvSpPr txBox="1"/>
            <p:nvPr/>
          </p:nvSpPr>
          <p:spPr>
            <a:xfrm>
              <a:off x="58803" y="142228"/>
              <a:ext cx="6782947" cy="1086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PE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 equipo de la UMC revisa la información y los documentos, de ser el caso, que el director  consignó en el R-NEE.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62"/>
            <p:cNvSpPr/>
            <p:nvPr/>
          </p:nvSpPr>
          <p:spPr>
            <a:xfrm>
              <a:off x="0" y="1336973"/>
              <a:ext cx="6900553" cy="120458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528CB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4" name="Google Shape;1074;p62"/>
            <p:cNvSpPr txBox="1"/>
            <p:nvPr/>
          </p:nvSpPr>
          <p:spPr>
            <a:xfrm>
              <a:off x="58803" y="1395776"/>
              <a:ext cx="6782947" cy="1086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PE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validación se realizará en paralelo al registro y se extenderá hasta el 30 de junio.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5" name="Google Shape;1075;p62"/>
            <p:cNvSpPr/>
            <p:nvPr/>
          </p:nvSpPr>
          <p:spPr>
            <a:xfrm>
              <a:off x="0" y="2590521"/>
              <a:ext cx="6900553" cy="120458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528CB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6" name="Google Shape;1076;p62"/>
            <p:cNvSpPr txBox="1"/>
            <p:nvPr/>
          </p:nvSpPr>
          <p:spPr>
            <a:xfrm>
              <a:off x="58803" y="2649324"/>
              <a:ext cx="6782947" cy="1086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PE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caso se encuentren inconsistencias, omisiones o dudas se asignará el estado “</a:t>
              </a:r>
              <a:r>
                <a:rPr lang="es-PE" sz="1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observado</a:t>
              </a:r>
              <a:r>
                <a:rPr lang="es-PE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” al estudiante y se comunicará, al director, el motivo por correo electrónico y en comunicación telefónica para la rectificación correspondiente.</a:t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077" name="Google Shape;1077;p62" descr="Mujer con cabello rizado levantando la ma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813" y="1790248"/>
            <a:ext cx="3082054" cy="3899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56</a:t>
            </a:fld>
            <a:endParaRPr/>
          </a:p>
        </p:txBody>
      </p:sp>
      <p:sp>
        <p:nvSpPr>
          <p:cNvPr id="935" name="Google Shape;935;p55"/>
          <p:cNvSpPr txBox="1"/>
          <p:nvPr/>
        </p:nvSpPr>
        <p:spPr>
          <a:xfrm>
            <a:off x="255734" y="178027"/>
            <a:ext cx="5513629" cy="4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PE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Cronograma del R-NEE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36" name="Google Shape;936;p55"/>
          <p:cNvGraphicFramePr/>
          <p:nvPr/>
        </p:nvGraphicFramePr>
        <p:xfrm>
          <a:off x="838200" y="1873056"/>
          <a:ext cx="4785900" cy="2757975"/>
        </p:xfrm>
        <a:graphic>
          <a:graphicData uri="http://schemas.openxmlformats.org/drawingml/2006/table">
            <a:tbl>
              <a:tblPr firstRow="1" bandRow="1">
                <a:noFill/>
                <a:tableStyleId>{D15F3865-8FCD-41F2-AA12-896EAEE7BAE2}</a:tableStyleId>
              </a:tblPr>
              <a:tblGrid>
                <a:gridCol w="68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1725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/>
                        <a:t>ABRIL</a:t>
                      </a:r>
                      <a:endParaRPr sz="18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0" marT="45725" marB="45725" anchor="ctr">
                    <a:lnB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/>
                        <a:t>Lu</a:t>
                      </a:r>
                      <a:endParaRPr sz="1400" b="1" i="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/>
                        <a:t>Ma</a:t>
                      </a:r>
                      <a:endParaRPr sz="1400" b="1" i="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/>
                        <a:t>Mi</a:t>
                      </a:r>
                      <a:endParaRPr sz="1400" b="1" i="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/>
                        <a:t>Ju</a:t>
                      </a:r>
                      <a:endParaRPr sz="1400" b="1" i="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/>
                        <a:t>Vi</a:t>
                      </a:r>
                      <a:endParaRPr sz="1400" b="1" i="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/>
                        <a:t>Sá</a:t>
                      </a:r>
                      <a:endParaRPr sz="1400" b="1" i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/>
                        <a:t>Do</a:t>
                      </a:r>
                      <a:endParaRPr sz="1400" b="1" i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/>
                    </a:p>
                  </a:txBody>
                  <a:tcPr marL="82300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2 </a:t>
                      </a:r>
                      <a:endParaRPr/>
                    </a:p>
                  </a:txBody>
                  <a:tcPr marL="82300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82300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82300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L="82300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L="82300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L="82300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/>
                    </a:p>
                  </a:txBody>
                  <a:tcPr marL="8230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/>
                    </a:p>
                  </a:txBody>
                  <a:tcPr marL="8230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/>
                    </a:p>
                  </a:txBody>
                  <a:tcPr marL="8230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30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95A5A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95A5A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95A5A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95A5A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95A5A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95A5A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30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37" name="Google Shape;937;p55"/>
          <p:cNvGraphicFramePr/>
          <p:nvPr/>
        </p:nvGraphicFramePr>
        <p:xfrm>
          <a:off x="6403051" y="1762861"/>
          <a:ext cx="4785900" cy="2661075"/>
        </p:xfrm>
        <a:graphic>
          <a:graphicData uri="http://schemas.openxmlformats.org/drawingml/2006/table">
            <a:tbl>
              <a:tblPr firstRow="1" bandRow="1">
                <a:noFill/>
                <a:tableStyleId>{D15F3865-8FCD-41F2-AA12-896EAEE7BAE2}</a:tableStyleId>
              </a:tblPr>
              <a:tblGrid>
                <a:gridCol w="68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060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/>
                        <a:t>JUNIO</a:t>
                      </a:r>
                      <a:endParaRPr sz="18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0" marT="45725" marB="45725" anchor="ctr">
                    <a:lnB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/>
                        <a:t>Lu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/>
                        <a:t>Ma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/>
                        <a:t>Mi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/>
                        <a:t>Ju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/>
                        <a:t>Vi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/>
                        <a:t>Sá</a:t>
                      </a:r>
                      <a:endParaRPr sz="1400" b="1" i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/>
                        <a:t>Do</a:t>
                      </a:r>
                      <a:endParaRPr sz="1400" b="1" i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82300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82300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82300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300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300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2300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2300" marR="0" marT="0" marB="0" anchor="ctr">
                    <a:lnT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L="8230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/>
                    </a:p>
                  </a:txBody>
                  <a:tcPr marL="8230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/>
                    </a:p>
                  </a:txBody>
                  <a:tcPr marL="8230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30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82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8230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38" name="Google Shape;938;p55"/>
          <p:cNvSpPr txBox="1">
            <a:spLocks noGrp="1"/>
          </p:cNvSpPr>
          <p:nvPr>
            <p:ph type="body" idx="1"/>
          </p:nvPr>
        </p:nvSpPr>
        <p:spPr>
          <a:xfrm>
            <a:off x="1309116" y="5723200"/>
            <a:ext cx="95737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s-PE" sz="2400">
                <a:solidFill>
                  <a:srgbClr val="595959"/>
                </a:solidFill>
              </a:rPr>
              <a:t>El R-NEE estará activo desde </a:t>
            </a:r>
            <a:r>
              <a:rPr lang="es-PE" sz="2400" b="1">
                <a:solidFill>
                  <a:srgbClr val="0070C0"/>
                </a:solidFill>
              </a:rPr>
              <a:t>abril hasta el 30 de junio.</a:t>
            </a:r>
            <a:endParaRPr sz="2400">
              <a:solidFill>
                <a:srgbClr val="595959"/>
              </a:solidFill>
            </a:endParaRPr>
          </a:p>
        </p:txBody>
      </p:sp>
      <p:sp>
        <p:nvSpPr>
          <p:cNvPr id="939" name="Google Shape;939;p55"/>
          <p:cNvSpPr/>
          <p:nvPr/>
        </p:nvSpPr>
        <p:spPr>
          <a:xfrm>
            <a:off x="6422639" y="4644730"/>
            <a:ext cx="5041369" cy="285115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355600" dist="1270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55"/>
          <p:cNvSpPr/>
          <p:nvPr/>
        </p:nvSpPr>
        <p:spPr>
          <a:xfrm>
            <a:off x="727994" y="4671099"/>
            <a:ext cx="5041369" cy="285115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355600" dist="1270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55"/>
          <p:cNvSpPr/>
          <p:nvPr/>
        </p:nvSpPr>
        <p:spPr>
          <a:xfrm>
            <a:off x="10738868" y="3876236"/>
            <a:ext cx="288032" cy="2377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1286933" y="1327438"/>
            <a:ext cx="5595923" cy="120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 a los estudiantes con discapacidad</a:t>
            </a:r>
            <a:endParaRPr/>
          </a:p>
        </p:txBody>
      </p:sp>
      <p:sp>
        <p:nvSpPr>
          <p:cNvPr id="188" name="Google Shape;188;p5"/>
          <p:cNvSpPr/>
          <p:nvPr/>
        </p:nvSpPr>
        <p:spPr>
          <a:xfrm>
            <a:off x="7125375" y="1311536"/>
            <a:ext cx="675351" cy="595380"/>
          </a:xfrm>
          <a:custGeom>
            <a:avLst/>
            <a:gdLst/>
            <a:ahLst/>
            <a:cxnLst/>
            <a:rect l="l" t="t" r="r" b="b"/>
            <a:pathLst>
              <a:path w="785" h="692" extrusionOk="0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7703265" y="1059710"/>
            <a:ext cx="550492" cy="485306"/>
          </a:xfrm>
          <a:custGeom>
            <a:avLst/>
            <a:gdLst/>
            <a:ahLst/>
            <a:cxnLst/>
            <a:rect l="l" t="t" r="r" b="b"/>
            <a:pathLst>
              <a:path w="785" h="692" extrusionOk="0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 txBox="1"/>
          <p:nvPr/>
        </p:nvSpPr>
        <p:spPr>
          <a:xfrm>
            <a:off x="1286934" y="2952750"/>
            <a:ext cx="5163106" cy="308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director consulta a los docentes de las secciones de los grados focalizados para las evaluaciones por la presencia de algún otro estudiante con discapacidad, según los tipos de discapacidad contempladas en el R-NEE.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6882856" y="1645694"/>
            <a:ext cx="4689240" cy="411502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>
            <a:spLocks noGrp="1"/>
          </p:cNvSpPr>
          <p:nvPr>
            <p:ph type="sldNum" idx="4294967295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>
                <a:solidFill>
                  <a:schemeClr val="lt1"/>
                </a:solidFill>
              </a:rPr>
              <a:t>6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93" name="Google Shape;193;p5"/>
          <p:cNvPicPr preferRelativeResize="0"/>
          <p:nvPr/>
        </p:nvPicPr>
        <p:blipFill rotWithShape="1">
          <a:blip r:embed="rId3">
            <a:alphaModFix/>
          </a:blip>
          <a:srcRect l="3348" t="5909" r="3517" b="5819"/>
          <a:stretch/>
        </p:blipFill>
        <p:spPr>
          <a:xfrm>
            <a:off x="7560733" y="2760133"/>
            <a:ext cx="3327400" cy="188806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5"/>
          <p:cNvSpPr/>
          <p:nvPr/>
        </p:nvSpPr>
        <p:spPr>
          <a:xfrm>
            <a:off x="1221213" y="334210"/>
            <a:ext cx="3615900" cy="78261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s-PE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ETAPA 1</a:t>
            </a: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 txBox="1">
            <a:spLocks noGrp="1"/>
          </p:cNvSpPr>
          <p:nvPr>
            <p:ph type="title"/>
          </p:nvPr>
        </p:nvSpPr>
        <p:spPr>
          <a:xfrm>
            <a:off x="473305" y="872672"/>
            <a:ext cx="8882362" cy="52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¿Qué discapacidades requieren sustento para el registro?</a:t>
            </a:r>
            <a:endParaRPr/>
          </a:p>
        </p:txBody>
      </p:sp>
      <p:pic>
        <p:nvPicPr>
          <p:cNvPr id="201" name="Google Shape;201;p6" descr="Mujer con cabello rizado levantando la ma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103" y="2444810"/>
            <a:ext cx="2383762" cy="30161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2" name="Google Shape;202;p6"/>
          <p:cNvGraphicFramePr/>
          <p:nvPr/>
        </p:nvGraphicFramePr>
        <p:xfrm>
          <a:off x="3238865" y="1522843"/>
          <a:ext cx="8426675" cy="4707650"/>
        </p:xfrm>
        <a:graphic>
          <a:graphicData uri="http://schemas.openxmlformats.org/drawingml/2006/table">
            <a:tbl>
              <a:tblPr>
                <a:noFill/>
                <a:tableStyleId>{049B1E3E-6163-4CBA-B416-FF66108268ED}</a:tableStyleId>
              </a:tblPr>
              <a:tblGrid>
                <a:gridCol w="34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850">
                <a:tc>
                  <a:txBody>
                    <a:bodyPr/>
                    <a:lstStyle/>
                    <a:p>
                      <a:pPr marL="2032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Tipo de discapacidad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ABD5"/>
                    </a:solidFill>
                  </a:tcPr>
                </a:tc>
                <a:tc>
                  <a:txBody>
                    <a:bodyPr/>
                    <a:lstStyle/>
                    <a:p>
                      <a:pPr marL="1714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Subtipo de discapacidad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ABD5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153670" lvl="0" indent="-1270" algn="l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¿Requiere Sustento?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00">
                <a:tc rowSpan="2">
                  <a:txBody>
                    <a:bodyPr/>
                    <a:lstStyle/>
                    <a:p>
                      <a:pPr marL="2540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Visual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Baja visión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1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Sí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57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Ceguera total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675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5400" marR="0" lvl="0" indent="0" algn="ctr" rtl="0">
                        <a:spcBef>
                          <a:spcPts val="17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Auditiva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Hipoacusia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67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Sordera total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675">
                <a:tc>
                  <a:txBody>
                    <a:bodyPr/>
                    <a:lstStyle/>
                    <a:p>
                      <a:pPr marL="2540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 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675">
                <a:tc>
                  <a:txBody>
                    <a:bodyPr/>
                    <a:lstStyle/>
                    <a:p>
                      <a:pPr marL="2540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Trastorno del espectro autista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1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Sí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725">
                <a:tc>
                  <a:txBody>
                    <a:bodyPr/>
                    <a:lstStyle/>
                    <a:p>
                      <a:pPr marL="25400" marR="190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Sordoceguera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1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Sí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875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77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37185" marR="0" lvl="0" indent="0" algn="l" rtl="0"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Discapacidad intelectual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" marR="190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Síndrome de Down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97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" marR="190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Retardo mental leve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1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Sí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97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" marR="190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Retardo mental moderado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1" u="none" strike="noStrike" cap="none">
                          <a:solidFill>
                            <a:srgbClr val="34383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Sí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" marR="190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Retardo mental severo/profundo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1" u="none" strike="noStrike" cap="none">
                          <a:solidFill>
                            <a:srgbClr val="58595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Sí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7" descr="Mujer con cole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305" y="2519362"/>
            <a:ext cx="2112401" cy="40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7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 txBox="1">
            <a:spLocks noGrp="1"/>
          </p:cNvSpPr>
          <p:nvPr>
            <p:ph type="sldNum" idx="12"/>
          </p:nvPr>
        </p:nvSpPr>
        <p:spPr>
          <a:xfrm>
            <a:off x="10156848" y="6356350"/>
            <a:ext cx="11969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8</a:t>
            </a:fld>
            <a:endParaRPr/>
          </a:p>
        </p:txBody>
      </p:sp>
      <p:grpSp>
        <p:nvGrpSpPr>
          <p:cNvPr id="211" name="Google Shape;211;p7"/>
          <p:cNvGrpSpPr/>
          <p:nvPr/>
        </p:nvGrpSpPr>
        <p:grpSpPr>
          <a:xfrm>
            <a:off x="6417733" y="1817555"/>
            <a:ext cx="5257798" cy="4048920"/>
            <a:chOff x="0" y="310488"/>
            <a:chExt cx="5257798" cy="4048920"/>
          </a:xfrm>
        </p:grpSpPr>
        <p:sp>
          <p:nvSpPr>
            <p:cNvPr id="212" name="Google Shape;212;p7"/>
            <p:cNvSpPr/>
            <p:nvPr/>
          </p:nvSpPr>
          <p:spPr>
            <a:xfrm>
              <a:off x="0" y="649968"/>
              <a:ext cx="5257798" cy="579600"/>
            </a:xfrm>
            <a:prstGeom prst="rect">
              <a:avLst/>
            </a:prstGeom>
            <a:solidFill>
              <a:schemeClr val="lt2">
                <a:alpha val="89803"/>
              </a:schemeClr>
            </a:solidFill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262889" y="310488"/>
              <a:ext cx="3680459" cy="67896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 txBox="1"/>
            <p:nvPr/>
          </p:nvSpPr>
          <p:spPr>
            <a:xfrm>
              <a:off x="296033" y="343632"/>
              <a:ext cx="3614171" cy="612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100" tIns="0" rIns="1391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PE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Certificado de discapacidad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0" y="1693248"/>
              <a:ext cx="5257798" cy="579600"/>
            </a:xfrm>
            <a:prstGeom prst="rect">
              <a:avLst/>
            </a:prstGeom>
            <a:solidFill>
              <a:schemeClr val="lt2">
                <a:alpha val="89803"/>
              </a:schemeClr>
            </a:solidFill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62889" y="1353768"/>
              <a:ext cx="3680459" cy="67896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 txBox="1"/>
            <p:nvPr/>
          </p:nvSpPr>
          <p:spPr>
            <a:xfrm>
              <a:off x="296033" y="1386912"/>
              <a:ext cx="3614171" cy="612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100" tIns="0" rIns="1391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PE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Resolución </a:t>
              </a:r>
              <a:r>
                <a:rPr lang="es-PE" sz="23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Conadis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0" y="2736528"/>
              <a:ext cx="5257798" cy="579600"/>
            </a:xfrm>
            <a:prstGeom prst="rect">
              <a:avLst/>
            </a:prstGeom>
            <a:solidFill>
              <a:schemeClr val="lt2">
                <a:alpha val="89803"/>
              </a:schemeClr>
            </a:solidFill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262889" y="2397048"/>
              <a:ext cx="3680459" cy="67896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7"/>
            <p:cNvSpPr txBox="1"/>
            <p:nvPr/>
          </p:nvSpPr>
          <p:spPr>
            <a:xfrm>
              <a:off x="296033" y="2430192"/>
              <a:ext cx="3614171" cy="612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100" tIns="0" rIns="1391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PE" sz="23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Carnet Conadis</a:t>
              </a:r>
              <a:endParaRPr sz="23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0" y="3779808"/>
              <a:ext cx="5257798" cy="579600"/>
            </a:xfrm>
            <a:prstGeom prst="rect">
              <a:avLst/>
            </a:prstGeom>
            <a:solidFill>
              <a:schemeClr val="lt2">
                <a:alpha val="89803"/>
              </a:schemeClr>
            </a:solidFill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62889" y="3440328"/>
              <a:ext cx="3680459" cy="67896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 txBox="1"/>
            <p:nvPr/>
          </p:nvSpPr>
          <p:spPr>
            <a:xfrm>
              <a:off x="296033" y="3473472"/>
              <a:ext cx="3614171" cy="612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100" tIns="0" rIns="1391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PE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Informe médico</a:t>
              </a:r>
              <a:endParaRPr/>
            </a:p>
          </p:txBody>
        </p:sp>
      </p:grpSp>
      <p:sp>
        <p:nvSpPr>
          <p:cNvPr id="224" name="Google Shape;224;p7"/>
          <p:cNvSpPr txBox="1">
            <a:spLocks noGrp="1"/>
          </p:cNvSpPr>
          <p:nvPr>
            <p:ph type="title"/>
          </p:nvPr>
        </p:nvSpPr>
        <p:spPr>
          <a:xfrm>
            <a:off x="473305" y="872672"/>
            <a:ext cx="5106226" cy="54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accent6"/>
                </a:solidFill>
              </a:rPr>
              <a:t>¿Cuáles son los tipos de sustento?</a:t>
            </a:r>
            <a:endParaRPr/>
          </a:p>
        </p:txBody>
      </p:sp>
      <p:sp>
        <p:nvSpPr>
          <p:cNvPr id="225" name="Google Shape;225;p7"/>
          <p:cNvSpPr txBox="1"/>
          <p:nvPr/>
        </p:nvSpPr>
        <p:spPr>
          <a:xfrm>
            <a:off x="2854158" y="2744114"/>
            <a:ext cx="2973389" cy="170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P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documentos emitidos por centros de salud autorizados.</a:t>
            </a:r>
            <a:endParaRPr/>
          </a:p>
        </p:txBody>
      </p:sp>
      <p:sp>
        <p:nvSpPr>
          <p:cNvPr id="226" name="Google Shape;226;p7"/>
          <p:cNvSpPr/>
          <p:nvPr/>
        </p:nvSpPr>
        <p:spPr>
          <a:xfrm>
            <a:off x="6417734" y="967536"/>
            <a:ext cx="16764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Ejemplos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"/>
          <p:cNvSpPr>
            <a:spLocks noGrp="1"/>
          </p:cNvSpPr>
          <p:nvPr>
            <p:ph type="sldNum" idx="4294967295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8" descr="https://sirnpdpide.conadisperu.gob.pe/Content/img/carne_2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92" y="968374"/>
            <a:ext cx="4140172" cy="24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4">
            <a:alphaModFix/>
          </a:blip>
          <a:srcRect t="1" r="5736" b="49701"/>
          <a:stretch/>
        </p:blipFill>
        <p:spPr>
          <a:xfrm>
            <a:off x="1885923" y="1565321"/>
            <a:ext cx="4343400" cy="3311479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31783" y="2208212"/>
            <a:ext cx="4721930" cy="3258796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6" name="Google Shape;23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69820" y="3001102"/>
            <a:ext cx="4343400" cy="3308258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7" name="Google Shape;237;p8"/>
          <p:cNvSpPr/>
          <p:nvPr/>
        </p:nvSpPr>
        <p:spPr>
          <a:xfrm>
            <a:off x="4818547" y="1114612"/>
            <a:ext cx="2355733" cy="30447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s-PE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CARNÉ CONADIS</a:t>
            </a: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6405336" y="1719197"/>
            <a:ext cx="3296753" cy="30447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s-PE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CERTIFICADO DE DISCAPACIDAD</a:t>
            </a:r>
            <a:endParaRPr/>
          </a:p>
        </p:txBody>
      </p:sp>
      <p:sp>
        <p:nvSpPr>
          <p:cNvPr id="239" name="Google Shape;239;p8"/>
          <p:cNvSpPr/>
          <p:nvPr/>
        </p:nvSpPr>
        <p:spPr>
          <a:xfrm>
            <a:off x="8223037" y="2474136"/>
            <a:ext cx="2355733" cy="30447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s-PE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INFORME MÉDICO</a:t>
            </a:r>
            <a:endParaRPr/>
          </a:p>
        </p:txBody>
      </p:sp>
      <p:sp>
        <p:nvSpPr>
          <p:cNvPr id="240" name="Google Shape;240;p8"/>
          <p:cNvSpPr/>
          <p:nvPr/>
        </p:nvSpPr>
        <p:spPr>
          <a:xfrm>
            <a:off x="9343287" y="3242796"/>
            <a:ext cx="2355733" cy="30447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s-PE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RESOLUCIÓN CONADIS</a:t>
            </a:r>
            <a:endParaRPr/>
          </a:p>
        </p:txBody>
      </p:sp>
      <p:sp>
        <p:nvSpPr>
          <p:cNvPr id="241" name="Google Shape;241;p8"/>
          <p:cNvSpPr txBox="1"/>
          <p:nvPr/>
        </p:nvSpPr>
        <p:spPr>
          <a:xfrm>
            <a:off x="282848" y="184723"/>
            <a:ext cx="5106226" cy="54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Calibri"/>
              <a:buNone/>
            </a:pPr>
            <a:r>
              <a:rPr lang="es-PE" sz="2800" b="0" i="0" u="none" strike="noStrike" cap="none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rPr>
              <a:t>Documentos de sustento</a:t>
            </a:r>
            <a:endParaRPr/>
          </a:p>
        </p:txBody>
      </p:sp>
      <p:sp>
        <p:nvSpPr>
          <p:cNvPr id="242" name="Google Shape;242;p8"/>
          <p:cNvSpPr/>
          <p:nvPr/>
        </p:nvSpPr>
        <p:spPr>
          <a:xfrm>
            <a:off x="7213600" y="5799667"/>
            <a:ext cx="1440000" cy="13474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8"/>
          <p:cNvSpPr/>
          <p:nvPr/>
        </p:nvSpPr>
        <p:spPr>
          <a:xfrm>
            <a:off x="5526257" y="5262777"/>
            <a:ext cx="1440000" cy="13474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8"/>
          <p:cNvSpPr/>
          <p:nvPr/>
        </p:nvSpPr>
        <p:spPr>
          <a:xfrm>
            <a:off x="2115961" y="2761098"/>
            <a:ext cx="1074339" cy="10910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3725</TotalTime>
  <Words>1690</Words>
  <Application>Microsoft Office PowerPoint</Application>
  <PresentationFormat>Panorámica</PresentationFormat>
  <Paragraphs>458</Paragraphs>
  <Slides>57</Slides>
  <Notes>57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57</vt:i4>
      </vt:variant>
    </vt:vector>
  </HeadingPairs>
  <TitlesOfParts>
    <vt:vector size="63" baseType="lpstr">
      <vt:lpstr>Calibri</vt:lpstr>
      <vt:lpstr>Arial</vt:lpstr>
      <vt:lpstr>Helvetica Neue</vt:lpstr>
      <vt:lpstr>Times New Roman</vt:lpstr>
      <vt:lpstr>Tema de Office</vt:lpstr>
      <vt:lpstr>Tema de Office</vt:lpstr>
      <vt:lpstr>R-NEE 2025</vt:lpstr>
      <vt:lpstr>Presentación de PowerPoint</vt:lpstr>
      <vt:lpstr>Grados a registrar</vt:lpstr>
      <vt:lpstr>Recursos</vt:lpstr>
      <vt:lpstr>Etapas del proceso de registro</vt:lpstr>
      <vt:lpstr>Presentación de PowerPoint</vt:lpstr>
      <vt:lpstr>¿Qué discapacidades requieren sustento para el registro?</vt:lpstr>
      <vt:lpstr>¿Cuáles son los tipos de sustento?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Ingrese al Sistema de registro R-NEE</vt:lpstr>
      <vt:lpstr>Ingresar a la página web</vt:lpstr>
      <vt:lpstr>Verificar la participación de la IE </vt:lpstr>
      <vt:lpstr>Presentación de PowerPoint</vt:lpstr>
      <vt:lpstr>Pantalla principal</vt:lpstr>
      <vt:lpstr>Presentación de PowerPoint</vt:lpstr>
      <vt:lpstr>Identificar al usuario</vt:lpstr>
      <vt:lpstr>Identificar a la IE</vt:lpstr>
      <vt:lpstr>Actualizar información</vt:lpstr>
      <vt:lpstr>Crear una contraseña</vt:lpstr>
      <vt:lpstr>Persona de contacto</vt:lpstr>
      <vt:lpstr>Persona de contacto – opción 1</vt:lpstr>
      <vt:lpstr>Persona de contacto – opción 2</vt:lpstr>
      <vt:lpstr>Guardar la información ingresada</vt:lpstr>
      <vt:lpstr>Revisar el correo electrónico</vt:lpstr>
      <vt:lpstr>Revisar el correo electrónico</vt:lpstr>
      <vt:lpstr>Finalizar registro de datos</vt:lpstr>
      <vt:lpstr>Presentación de PowerPoint</vt:lpstr>
      <vt:lpstr>Reestablecer contraseña</vt:lpstr>
      <vt:lpstr>Reestablecer contraseña</vt:lpstr>
      <vt:lpstr>Presentación de PowerPoint</vt:lpstr>
      <vt:lpstr>Registro de la información</vt:lpstr>
      <vt:lpstr>Acceso para el registro de estudiantes</vt:lpstr>
      <vt:lpstr>Pantalla principal</vt:lpstr>
      <vt:lpstr>Paso 2.1 Complete la información de estudiantes precargados</vt:lpstr>
      <vt:lpstr>Pantalla principal</vt:lpstr>
      <vt:lpstr>Ficha de registro virtual</vt:lpstr>
      <vt:lpstr>Ficha de registro virtual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Finalice el proceso de registro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R-NEE 2025</dc:title>
  <dc:creator>JOSE ORLANDO SULLON SULLON</dc:creator>
  <cp:lastModifiedBy>Gisela Flores</cp:lastModifiedBy>
  <cp:revision>6</cp:revision>
  <dcterms:created xsi:type="dcterms:W3CDTF">2014-07-08T14:30:13Z</dcterms:created>
  <dcterms:modified xsi:type="dcterms:W3CDTF">2025-05-02T20:28:31Z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0x0101007767B8A357BD984DB4590B528C6CD91C</vt:lpwstr>
  </property>
  <property fmtid="{D5CDD505-2E9C-101B-9397-08002B2CF9AE}" pid="3" name="MediaServiceImageTags">
    <vt:lpwstr/>
  </property>
  <property fmtid="{D5CDD505-2E9C-101B-9397-08002B2CF9AE}" pid="4" name="Order">
    <vt:r8>2766800</vt:r8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</Properties>
</file>